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5"/>
  </p:notesMasterIdLst>
  <p:sldIdLst>
    <p:sldId id="256" r:id="rId3"/>
    <p:sldId id="432" r:id="rId4"/>
    <p:sldId id="392" r:id="rId5"/>
    <p:sldId id="391" r:id="rId6"/>
    <p:sldId id="400" r:id="rId7"/>
    <p:sldId id="257" r:id="rId8"/>
    <p:sldId id="258" r:id="rId9"/>
    <p:sldId id="421" r:id="rId10"/>
    <p:sldId id="422" r:id="rId11"/>
    <p:sldId id="423" r:id="rId12"/>
    <p:sldId id="424" r:id="rId13"/>
    <p:sldId id="425" r:id="rId14"/>
    <p:sldId id="380" r:id="rId15"/>
    <p:sldId id="320" r:id="rId16"/>
    <p:sldId id="426" r:id="rId17"/>
    <p:sldId id="428" r:id="rId18"/>
    <p:sldId id="427" r:id="rId19"/>
    <p:sldId id="335" r:id="rId20"/>
    <p:sldId id="373" r:id="rId21"/>
    <p:sldId id="407" r:id="rId22"/>
    <p:sldId id="360" r:id="rId23"/>
    <p:sldId id="408" r:id="rId24"/>
    <p:sldId id="361" r:id="rId25"/>
    <p:sldId id="409" r:id="rId26"/>
    <p:sldId id="363" r:id="rId27"/>
    <p:sldId id="410" r:id="rId28"/>
    <p:sldId id="362" r:id="rId29"/>
    <p:sldId id="411" r:id="rId30"/>
    <p:sldId id="364" r:id="rId31"/>
    <p:sldId id="412" r:id="rId32"/>
    <p:sldId id="931" r:id="rId33"/>
    <p:sldId id="970" r:id="rId34"/>
    <p:sldId id="386" r:id="rId35"/>
    <p:sldId id="971" r:id="rId36"/>
    <p:sldId id="365" r:id="rId37"/>
    <p:sldId id="972" r:id="rId38"/>
    <p:sldId id="404" r:id="rId39"/>
    <p:sldId id="973" r:id="rId40"/>
    <p:sldId id="378" r:id="rId41"/>
    <p:sldId id="375" r:id="rId42"/>
    <p:sldId id="413" r:id="rId43"/>
    <p:sldId id="376" r:id="rId44"/>
    <p:sldId id="414" r:id="rId45"/>
    <p:sldId id="395" r:id="rId46"/>
    <p:sldId id="415" r:id="rId47"/>
    <p:sldId id="396" r:id="rId48"/>
    <p:sldId id="416" r:id="rId49"/>
    <p:sldId id="397" r:id="rId50"/>
    <p:sldId id="418" r:id="rId51"/>
    <p:sldId id="394" r:id="rId52"/>
    <p:sldId id="420" r:id="rId53"/>
    <p:sldId id="932" r:id="rId54"/>
    <p:sldId id="934" r:id="rId55"/>
    <p:sldId id="958" r:id="rId56"/>
    <p:sldId id="935" r:id="rId57"/>
    <p:sldId id="959" r:id="rId58"/>
    <p:sldId id="936" r:id="rId59"/>
    <p:sldId id="960" r:id="rId60"/>
    <p:sldId id="937" r:id="rId61"/>
    <p:sldId id="961" r:id="rId62"/>
    <p:sldId id="939" r:id="rId63"/>
    <p:sldId id="962" r:id="rId64"/>
    <p:sldId id="941" r:id="rId65"/>
    <p:sldId id="963" r:id="rId66"/>
    <p:sldId id="943" r:id="rId67"/>
    <p:sldId id="974" r:id="rId68"/>
    <p:sldId id="933" r:id="rId69"/>
    <p:sldId id="439" r:id="rId70"/>
    <p:sldId id="965" r:id="rId71"/>
    <p:sldId id="947" r:id="rId72"/>
    <p:sldId id="966" r:id="rId73"/>
    <p:sldId id="949" r:id="rId74"/>
    <p:sldId id="967" r:id="rId75"/>
    <p:sldId id="951" r:id="rId76"/>
    <p:sldId id="968" r:id="rId77"/>
    <p:sldId id="953" r:id="rId78"/>
    <p:sldId id="969" r:id="rId79"/>
    <p:sldId id="390" r:id="rId80"/>
    <p:sldId id="402" r:id="rId81"/>
    <p:sldId id="352" r:id="rId82"/>
    <p:sldId id="358" r:id="rId83"/>
    <p:sldId id="356" r:id="rId84"/>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OgcgLmt0t082UOECHfDiA==" hashData="bTe0Fa17OxJqM5tfLWvC9qANMX+ZupRzaK8uJzS4ElilDSCR+XHVV/wa20+6Nwlq2EUaqbNbGU7pEIqJY+i9/Q=="/>
  <p:extLst>
    <p:ext uri="{EFAFB233-063F-42B5-8137-9DF3F51BA10A}">
      <p15:sldGuideLst xmlns:p15="http://schemas.microsoft.com/office/powerpoint/2012/main">
        <p15:guide id="1" orient="horz" pos="346" userDrawn="1">
          <p15:clr>
            <a:srgbClr val="A4A3A4"/>
          </p15:clr>
        </p15:guide>
        <p15:guide id="2" pos="50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豊久 平田" initials="豊平" lastIdx="1" clrIdx="0">
    <p:extLst>
      <p:ext uri="{19B8F6BF-5375-455C-9EA6-DF929625EA0E}">
        <p15:presenceInfo xmlns:p15="http://schemas.microsoft.com/office/powerpoint/2012/main" userId="a08a475ce9ffe44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23" autoAdjust="0"/>
    <p:restoredTop sz="96370" autoAdjust="0"/>
  </p:normalViewPr>
  <p:slideViewPr>
    <p:cSldViewPr snapToGrid="0">
      <p:cViewPr varScale="1">
        <p:scale>
          <a:sx n="105" d="100"/>
          <a:sy n="105" d="100"/>
        </p:scale>
        <p:origin x="114" y="258"/>
      </p:cViewPr>
      <p:guideLst>
        <p:guide orient="horz" pos="346"/>
        <p:guide pos="506"/>
      </p:guideLst>
    </p:cSldViewPr>
  </p:slideViewPr>
  <p:outlineViewPr>
    <p:cViewPr>
      <p:scale>
        <a:sx n="33" d="100"/>
        <a:sy n="33" d="100"/>
      </p:scale>
      <p:origin x="0" y="-4866"/>
    </p:cViewPr>
  </p:outlineViewPr>
  <p:notesTextViewPr>
    <p:cViewPr>
      <p:scale>
        <a:sx n="1" d="1"/>
        <a:sy n="1" d="1"/>
      </p:scale>
      <p:origin x="0" y="0"/>
    </p:cViewPr>
  </p:notesTextViewPr>
  <p:sorterViewPr>
    <p:cViewPr>
      <p:scale>
        <a:sx n="100" d="100"/>
        <a:sy n="100" d="100"/>
      </p:scale>
      <p:origin x="0" y="-77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678" cy="498358"/>
          </a:xfrm>
          <a:prstGeom prst="rect">
            <a:avLst/>
          </a:prstGeom>
        </p:spPr>
        <p:txBody>
          <a:bodyPr vert="horz" lIns="91431" tIns="45715" rIns="91431"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349" y="1"/>
            <a:ext cx="2950765" cy="498358"/>
          </a:xfrm>
          <a:prstGeom prst="rect">
            <a:avLst/>
          </a:prstGeom>
        </p:spPr>
        <p:txBody>
          <a:bodyPr vert="horz" lIns="91431" tIns="45715" rIns="91431" bIns="45715" rtlCol="0"/>
          <a:lstStyle>
            <a:lvl1pPr algn="r">
              <a:defRPr sz="1200"/>
            </a:lvl1pPr>
          </a:lstStyle>
          <a:p>
            <a:fld id="{63E842FC-FF46-496B-A60B-64EB065C62D5}" type="datetimeFigureOut">
              <a:rPr kumimoji="1" lang="ja-JP" altLang="en-US" smtClean="0"/>
              <a:t>2026/3/16</a:t>
            </a:fld>
            <a:endParaRPr kumimoji="1" lang="ja-JP" altLang="en-US"/>
          </a:p>
        </p:txBody>
      </p:sp>
      <p:sp>
        <p:nvSpPr>
          <p:cNvPr id="4" name="スライド イメージ プレースホルダー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91431" tIns="45715" rIns="91431" bIns="45715" rtlCol="0" anchor="ctr"/>
          <a:lstStyle/>
          <a:p>
            <a:endParaRPr lang="ja-JP" altLang="en-US"/>
          </a:p>
        </p:txBody>
      </p:sp>
      <p:sp>
        <p:nvSpPr>
          <p:cNvPr id="5" name="ノート プレースホルダー 4"/>
          <p:cNvSpPr>
            <a:spLocks noGrp="1"/>
          </p:cNvSpPr>
          <p:nvPr>
            <p:ph type="body" sz="quarter" idx="3"/>
          </p:nvPr>
        </p:nvSpPr>
        <p:spPr>
          <a:xfrm>
            <a:off x="680612" y="4784234"/>
            <a:ext cx="5445978" cy="3912687"/>
          </a:xfrm>
          <a:prstGeom prst="rect">
            <a:avLst/>
          </a:prstGeom>
        </p:spPr>
        <p:txBody>
          <a:bodyPr vert="horz" lIns="91431" tIns="45715" rIns="91431"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981"/>
            <a:ext cx="2949678" cy="498357"/>
          </a:xfrm>
          <a:prstGeom prst="rect">
            <a:avLst/>
          </a:prstGeom>
        </p:spPr>
        <p:txBody>
          <a:bodyPr vert="horz" lIns="91431" tIns="45715" rIns="91431"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349" y="9440981"/>
            <a:ext cx="2950765" cy="498357"/>
          </a:xfrm>
          <a:prstGeom prst="rect">
            <a:avLst/>
          </a:prstGeom>
        </p:spPr>
        <p:txBody>
          <a:bodyPr vert="horz" lIns="91431" tIns="45715" rIns="91431" bIns="45715" rtlCol="0" anchor="b"/>
          <a:lstStyle>
            <a:lvl1pPr algn="r">
              <a:defRPr sz="1200"/>
            </a:lvl1pPr>
          </a:lstStyle>
          <a:p>
            <a:fld id="{D7648078-4D6D-4267-9455-B1236C57BD80}" type="slidenum">
              <a:rPr kumimoji="1" lang="ja-JP" altLang="en-US" smtClean="0"/>
              <a:t>‹#›</a:t>
            </a:fld>
            <a:endParaRPr kumimoji="1" lang="ja-JP" altLang="en-US"/>
          </a:p>
        </p:txBody>
      </p:sp>
    </p:spTree>
    <p:extLst>
      <p:ext uri="{BB962C8B-B14F-4D97-AF65-F5344CB8AC3E}">
        <p14:creationId xmlns:p14="http://schemas.microsoft.com/office/powerpoint/2010/main" val="321291651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809BDF-C6CC-0ECA-5E67-F59A811DCB2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413A59E-5C21-D8EA-665F-52F467097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5A46B38-17D2-E61A-9583-06BE83DC6D16}"/>
              </a:ext>
            </a:extLst>
          </p:cNvPr>
          <p:cNvSpPr>
            <a:spLocks noGrp="1"/>
          </p:cNvSpPr>
          <p:nvPr>
            <p:ph type="dt" sz="half" idx="10"/>
          </p:nvPr>
        </p:nvSpPr>
        <p:spPr/>
        <p:txBody>
          <a:bodyPr/>
          <a:lstStyle/>
          <a:p>
            <a:fld id="{C77CF19C-EFAB-4B9D-8F6F-87ABEF1E923F}" type="datetime1">
              <a:rPr kumimoji="1" lang="ja-JP" altLang="en-US" smtClean="0"/>
              <a:t>2026/3/16</a:t>
            </a:fld>
            <a:endParaRPr kumimoji="1" lang="ja-JP" altLang="en-US"/>
          </a:p>
        </p:txBody>
      </p:sp>
      <p:sp>
        <p:nvSpPr>
          <p:cNvPr id="5" name="フッター プレースホルダー 4">
            <a:extLst>
              <a:ext uri="{FF2B5EF4-FFF2-40B4-BE49-F238E27FC236}">
                <a16:creationId xmlns:a16="http://schemas.microsoft.com/office/drawing/2014/main" id="{7125EF7E-AF52-B6AD-8972-4809A53A774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51F20E5-D1EB-9877-C07A-CEB718269DE1}"/>
              </a:ext>
            </a:extLst>
          </p:cNvPr>
          <p:cNvSpPr>
            <a:spLocks noGrp="1"/>
          </p:cNvSpPr>
          <p:nvPr>
            <p:ph type="sldNum" sz="quarter" idx="12"/>
          </p:nvPr>
        </p:nvSpPr>
        <p:spPr/>
        <p:txBody>
          <a:bodyPr/>
          <a:lstStyle/>
          <a:p>
            <a:fld id="{EE6B4B11-9538-48C2-A03B-57C923024A3C}" type="slidenum">
              <a:rPr kumimoji="1" lang="ja-JP" altLang="en-US" smtClean="0"/>
              <a:t>‹#›</a:t>
            </a:fld>
            <a:r>
              <a:rPr kumimoji="1" lang="ja-JP" altLang="en-US" dirty="0"/>
              <a:t>ページ</a:t>
            </a:r>
          </a:p>
        </p:txBody>
      </p:sp>
    </p:spTree>
    <p:extLst>
      <p:ext uri="{BB962C8B-B14F-4D97-AF65-F5344CB8AC3E}">
        <p14:creationId xmlns:p14="http://schemas.microsoft.com/office/powerpoint/2010/main" val="19230958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D9FD92-FD19-15C9-F171-BC85777E1D4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93CC63A-ADC2-05D0-90C9-7B149420EF3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62C81C5-787B-DA25-B402-47CC55A4CC07}"/>
              </a:ext>
            </a:extLst>
          </p:cNvPr>
          <p:cNvSpPr>
            <a:spLocks noGrp="1"/>
          </p:cNvSpPr>
          <p:nvPr>
            <p:ph type="dt" sz="half" idx="10"/>
          </p:nvPr>
        </p:nvSpPr>
        <p:spPr/>
        <p:txBody>
          <a:bodyPr/>
          <a:lstStyle/>
          <a:p>
            <a:fld id="{C1B9CAA3-C9FA-459D-9223-0B6614E6F82E}" type="datetime1">
              <a:rPr kumimoji="1" lang="ja-JP" altLang="en-US" smtClean="0"/>
              <a:t>2026/3/16</a:t>
            </a:fld>
            <a:endParaRPr kumimoji="1" lang="ja-JP" altLang="en-US"/>
          </a:p>
        </p:txBody>
      </p:sp>
      <p:sp>
        <p:nvSpPr>
          <p:cNvPr id="5" name="フッター プレースホルダー 4">
            <a:extLst>
              <a:ext uri="{FF2B5EF4-FFF2-40B4-BE49-F238E27FC236}">
                <a16:creationId xmlns:a16="http://schemas.microsoft.com/office/drawing/2014/main" id="{E287C7A0-6309-CFF0-D9AA-4DE240E5E3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18E85E-6E7E-C3D6-0209-338921B0479A}"/>
              </a:ext>
            </a:extLst>
          </p:cNvPr>
          <p:cNvSpPr>
            <a:spLocks noGrp="1"/>
          </p:cNvSpPr>
          <p:nvPr>
            <p:ph type="sldNum" sz="quarter" idx="12"/>
          </p:nvPr>
        </p:nvSpPr>
        <p:spPr/>
        <p:txBody>
          <a:bodyPr/>
          <a:lstStyle/>
          <a:p>
            <a:fld id="{EE6B4B11-9538-48C2-A03B-57C923024A3C}" type="slidenum">
              <a:rPr kumimoji="1" lang="ja-JP" altLang="en-US" smtClean="0"/>
              <a:t>‹#›</a:t>
            </a:fld>
            <a:r>
              <a:rPr kumimoji="1" lang="ja-JP" altLang="en-US" dirty="0"/>
              <a:t>ページ</a:t>
            </a:r>
          </a:p>
        </p:txBody>
      </p:sp>
    </p:spTree>
    <p:extLst>
      <p:ext uri="{BB962C8B-B14F-4D97-AF65-F5344CB8AC3E}">
        <p14:creationId xmlns:p14="http://schemas.microsoft.com/office/powerpoint/2010/main" val="33693439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D119BE0-CD03-33EC-B848-2CB07AF9291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70A9643-62FF-D546-E1B6-779D9FCE5EE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60701FA-C7D2-DFDE-307F-1AC9BB1EA6ED}"/>
              </a:ext>
            </a:extLst>
          </p:cNvPr>
          <p:cNvSpPr>
            <a:spLocks noGrp="1"/>
          </p:cNvSpPr>
          <p:nvPr>
            <p:ph type="dt" sz="half" idx="10"/>
          </p:nvPr>
        </p:nvSpPr>
        <p:spPr/>
        <p:txBody>
          <a:bodyPr/>
          <a:lstStyle/>
          <a:p>
            <a:fld id="{A0810C6E-AF4D-4316-9287-82F0117F38F1}" type="datetime1">
              <a:rPr kumimoji="1" lang="ja-JP" altLang="en-US" smtClean="0"/>
              <a:t>2026/3/16</a:t>
            </a:fld>
            <a:endParaRPr kumimoji="1" lang="ja-JP" altLang="en-US"/>
          </a:p>
        </p:txBody>
      </p:sp>
      <p:sp>
        <p:nvSpPr>
          <p:cNvPr id="5" name="フッター プレースホルダー 4">
            <a:extLst>
              <a:ext uri="{FF2B5EF4-FFF2-40B4-BE49-F238E27FC236}">
                <a16:creationId xmlns:a16="http://schemas.microsoft.com/office/drawing/2014/main" id="{92334E82-99CC-6433-9F7F-589AF4205B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8EE376-0AD1-82B6-C3F8-358EBE16C5DE}"/>
              </a:ext>
            </a:extLst>
          </p:cNvPr>
          <p:cNvSpPr>
            <a:spLocks noGrp="1"/>
          </p:cNvSpPr>
          <p:nvPr>
            <p:ph type="sldNum" sz="quarter" idx="12"/>
          </p:nvPr>
        </p:nvSpPr>
        <p:spPr/>
        <p:txBody>
          <a:bodyPr/>
          <a:lstStyle/>
          <a:p>
            <a:fld id="{EE6B4B11-9538-48C2-A03B-57C923024A3C}" type="slidenum">
              <a:rPr kumimoji="1" lang="ja-JP" altLang="en-US" smtClean="0"/>
              <a:t>‹#›</a:t>
            </a:fld>
            <a:r>
              <a:rPr kumimoji="1" lang="ja-JP" altLang="en-US" dirty="0"/>
              <a:t>ページ</a:t>
            </a:r>
          </a:p>
        </p:txBody>
      </p:sp>
    </p:spTree>
    <p:extLst>
      <p:ext uri="{BB962C8B-B14F-4D97-AF65-F5344CB8AC3E}">
        <p14:creationId xmlns:p14="http://schemas.microsoft.com/office/powerpoint/2010/main" val="32889657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F8D083-ACD3-9B07-692F-CF9A2A894C2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0F51887-6E01-792F-28B3-C7A202589D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45C4880-855D-8501-A9C1-292B1A28A3E0}"/>
              </a:ext>
            </a:extLst>
          </p:cNvPr>
          <p:cNvSpPr>
            <a:spLocks noGrp="1"/>
          </p:cNvSpPr>
          <p:nvPr>
            <p:ph type="dt" sz="half" idx="10"/>
          </p:nvPr>
        </p:nvSpPr>
        <p:spPr/>
        <p:txBody>
          <a:bodyPr/>
          <a:lstStyle/>
          <a:p>
            <a:fld id="{707F3533-E881-4142-94C9-4149AC9A43EC}" type="datetime1">
              <a:rPr kumimoji="1" lang="ja-JP" altLang="en-US" smtClean="0"/>
              <a:t>2026/3/16</a:t>
            </a:fld>
            <a:endParaRPr kumimoji="1" lang="ja-JP" altLang="en-US"/>
          </a:p>
        </p:txBody>
      </p:sp>
      <p:sp>
        <p:nvSpPr>
          <p:cNvPr id="5" name="フッター プレースホルダー 4">
            <a:extLst>
              <a:ext uri="{FF2B5EF4-FFF2-40B4-BE49-F238E27FC236}">
                <a16:creationId xmlns:a16="http://schemas.microsoft.com/office/drawing/2014/main" id="{D10C5041-3885-14EE-7282-6D672F4CC37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079AEF4-D762-E212-520C-F9055EB24E0E}"/>
              </a:ext>
            </a:extLst>
          </p:cNvPr>
          <p:cNvSpPr>
            <a:spLocks noGrp="1"/>
          </p:cNvSpPr>
          <p:nvPr>
            <p:ph type="sldNum" sz="quarter" idx="12"/>
          </p:nvPr>
        </p:nvSpPr>
        <p:spPr/>
        <p:txBody>
          <a:bodyPr/>
          <a:lstStyle/>
          <a:p>
            <a:fld id="{E7784300-A231-4CE8-BF2A-B73085566916}" type="slidenum">
              <a:rPr kumimoji="1" lang="ja-JP" altLang="en-US" smtClean="0"/>
              <a:t>‹#›</a:t>
            </a:fld>
            <a:r>
              <a:rPr kumimoji="1" lang="ja-JP" altLang="en-US" dirty="0"/>
              <a:t>ページ</a:t>
            </a:r>
          </a:p>
        </p:txBody>
      </p:sp>
    </p:spTree>
    <p:extLst>
      <p:ext uri="{BB962C8B-B14F-4D97-AF65-F5344CB8AC3E}">
        <p14:creationId xmlns:p14="http://schemas.microsoft.com/office/powerpoint/2010/main" val="340731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B8F70E-706F-0FA2-2121-70994463858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084665A-ACA4-93F3-4A2D-830B1BB55D7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2E2165-C6FD-AF8B-F55F-8B66D77485D2}"/>
              </a:ext>
            </a:extLst>
          </p:cNvPr>
          <p:cNvSpPr>
            <a:spLocks noGrp="1"/>
          </p:cNvSpPr>
          <p:nvPr>
            <p:ph type="dt" sz="half" idx="10"/>
          </p:nvPr>
        </p:nvSpPr>
        <p:spPr/>
        <p:txBody>
          <a:bodyPr/>
          <a:lstStyle/>
          <a:p>
            <a:fld id="{86C36EDD-5C99-4909-AEBC-7DE51EFAEFA2}" type="datetime1">
              <a:rPr kumimoji="1" lang="ja-JP" altLang="en-US" smtClean="0"/>
              <a:t>2026/3/16</a:t>
            </a:fld>
            <a:endParaRPr kumimoji="1" lang="ja-JP" altLang="en-US"/>
          </a:p>
        </p:txBody>
      </p:sp>
      <p:sp>
        <p:nvSpPr>
          <p:cNvPr id="5" name="フッター プレースホルダー 4">
            <a:extLst>
              <a:ext uri="{FF2B5EF4-FFF2-40B4-BE49-F238E27FC236}">
                <a16:creationId xmlns:a16="http://schemas.microsoft.com/office/drawing/2014/main" id="{5C0F1186-122A-34F2-17D5-51174AEC897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35516F8-695C-88AD-E9DB-5AD9CD6389C3}"/>
              </a:ext>
            </a:extLst>
          </p:cNvPr>
          <p:cNvSpPr>
            <a:spLocks noGrp="1"/>
          </p:cNvSpPr>
          <p:nvPr>
            <p:ph type="sldNum" sz="quarter" idx="12"/>
          </p:nvPr>
        </p:nvSpPr>
        <p:spPr/>
        <p:txBody>
          <a:bodyPr/>
          <a:lstStyle/>
          <a:p>
            <a:fld id="{E7784300-A231-4CE8-BF2A-B73085566916}" type="slidenum">
              <a:rPr kumimoji="1" lang="ja-JP" altLang="en-US" smtClean="0"/>
              <a:t>‹#›</a:t>
            </a:fld>
            <a:r>
              <a:rPr kumimoji="1" lang="ja-JP" altLang="en-US" dirty="0"/>
              <a:t>ページ</a:t>
            </a:r>
          </a:p>
        </p:txBody>
      </p:sp>
    </p:spTree>
    <p:extLst>
      <p:ext uri="{BB962C8B-B14F-4D97-AF65-F5344CB8AC3E}">
        <p14:creationId xmlns:p14="http://schemas.microsoft.com/office/powerpoint/2010/main" val="2581237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4C70F6-80DD-0C37-E836-5BFF52F8EF8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F2D70B-FEFD-D493-2515-70302A8D4E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99E4B53-0939-EA0A-9192-188D4FEEE22B}"/>
              </a:ext>
            </a:extLst>
          </p:cNvPr>
          <p:cNvSpPr>
            <a:spLocks noGrp="1"/>
          </p:cNvSpPr>
          <p:nvPr>
            <p:ph type="dt" sz="half" idx="10"/>
          </p:nvPr>
        </p:nvSpPr>
        <p:spPr/>
        <p:txBody>
          <a:bodyPr/>
          <a:lstStyle/>
          <a:p>
            <a:fld id="{D11BFA9D-020E-411B-904C-8E2E8FED527D}" type="datetime1">
              <a:rPr kumimoji="1" lang="ja-JP" altLang="en-US" smtClean="0"/>
              <a:t>2026/3/16</a:t>
            </a:fld>
            <a:endParaRPr kumimoji="1" lang="ja-JP" altLang="en-US"/>
          </a:p>
        </p:txBody>
      </p:sp>
      <p:sp>
        <p:nvSpPr>
          <p:cNvPr id="5" name="フッター プレースホルダー 4">
            <a:extLst>
              <a:ext uri="{FF2B5EF4-FFF2-40B4-BE49-F238E27FC236}">
                <a16:creationId xmlns:a16="http://schemas.microsoft.com/office/drawing/2014/main" id="{A36D3F9F-65F8-C838-4774-6AFF31A6013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4289755-190D-B20C-93AA-D5CCF4A4E038}"/>
              </a:ext>
            </a:extLst>
          </p:cNvPr>
          <p:cNvSpPr>
            <a:spLocks noGrp="1"/>
          </p:cNvSpPr>
          <p:nvPr>
            <p:ph type="sldNum" sz="quarter" idx="12"/>
          </p:nvPr>
        </p:nvSpPr>
        <p:spPr/>
        <p:txBody>
          <a:bodyPr/>
          <a:lstStyle/>
          <a:p>
            <a:fld id="{E7784300-A231-4CE8-BF2A-B73085566916}" type="slidenum">
              <a:rPr kumimoji="1" lang="ja-JP" altLang="en-US" smtClean="0"/>
              <a:t>‹#›</a:t>
            </a:fld>
            <a:r>
              <a:rPr kumimoji="1" lang="ja-JP" altLang="en-US" dirty="0"/>
              <a:t>ページ</a:t>
            </a:r>
          </a:p>
        </p:txBody>
      </p:sp>
    </p:spTree>
    <p:extLst>
      <p:ext uri="{BB962C8B-B14F-4D97-AF65-F5344CB8AC3E}">
        <p14:creationId xmlns:p14="http://schemas.microsoft.com/office/powerpoint/2010/main" val="1384054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8D9228-EFCD-7814-2282-8A494AC49F8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5F60AE3-16B7-EB65-7316-A23B6C916EB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C59A952-9212-6173-E790-7CAC1EED16D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4940CB8-347F-B40C-B940-F0A8BFD4A3C0}"/>
              </a:ext>
            </a:extLst>
          </p:cNvPr>
          <p:cNvSpPr>
            <a:spLocks noGrp="1"/>
          </p:cNvSpPr>
          <p:nvPr>
            <p:ph type="dt" sz="half" idx="10"/>
          </p:nvPr>
        </p:nvSpPr>
        <p:spPr/>
        <p:txBody>
          <a:bodyPr/>
          <a:lstStyle/>
          <a:p>
            <a:fld id="{68935395-C62B-47BF-B248-943C5C3BDE13}" type="datetime1">
              <a:rPr kumimoji="1" lang="ja-JP" altLang="en-US" smtClean="0"/>
              <a:t>2026/3/16</a:t>
            </a:fld>
            <a:endParaRPr kumimoji="1" lang="ja-JP" altLang="en-US"/>
          </a:p>
        </p:txBody>
      </p:sp>
      <p:sp>
        <p:nvSpPr>
          <p:cNvPr id="6" name="フッター プレースホルダー 5">
            <a:extLst>
              <a:ext uri="{FF2B5EF4-FFF2-40B4-BE49-F238E27FC236}">
                <a16:creationId xmlns:a16="http://schemas.microsoft.com/office/drawing/2014/main" id="{28955203-98C6-0201-C397-883E316438E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8F906B-D4B2-E2E2-4504-79208236B00D}"/>
              </a:ext>
            </a:extLst>
          </p:cNvPr>
          <p:cNvSpPr>
            <a:spLocks noGrp="1"/>
          </p:cNvSpPr>
          <p:nvPr>
            <p:ph type="sldNum" sz="quarter" idx="12"/>
          </p:nvPr>
        </p:nvSpPr>
        <p:spPr/>
        <p:txBody>
          <a:bodyPr/>
          <a:lstStyle/>
          <a:p>
            <a:fld id="{E7784300-A231-4CE8-BF2A-B73085566916}" type="slidenum">
              <a:rPr kumimoji="1" lang="ja-JP" altLang="en-US" smtClean="0"/>
              <a:t>‹#›</a:t>
            </a:fld>
            <a:r>
              <a:rPr kumimoji="1" lang="ja-JP" altLang="en-US" dirty="0"/>
              <a:t>ページ</a:t>
            </a:r>
          </a:p>
        </p:txBody>
      </p:sp>
    </p:spTree>
    <p:extLst>
      <p:ext uri="{BB962C8B-B14F-4D97-AF65-F5344CB8AC3E}">
        <p14:creationId xmlns:p14="http://schemas.microsoft.com/office/powerpoint/2010/main" val="1089285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A16E2F-86ED-828C-B99D-589897B2F92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C34E4F4-BC80-7E34-B0C6-54282F4CD4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86FB4F2-E491-B038-3562-C9E11408196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A5A5EB4-E5BA-7D23-8364-B409706A64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6C416A0-1775-2674-72D1-A5F4E17DEC0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B921BEA-175A-097D-5909-1601324AFC49}"/>
              </a:ext>
            </a:extLst>
          </p:cNvPr>
          <p:cNvSpPr>
            <a:spLocks noGrp="1"/>
          </p:cNvSpPr>
          <p:nvPr>
            <p:ph type="dt" sz="half" idx="10"/>
          </p:nvPr>
        </p:nvSpPr>
        <p:spPr/>
        <p:txBody>
          <a:bodyPr/>
          <a:lstStyle/>
          <a:p>
            <a:fld id="{D73BBE0F-183F-41BD-9126-4ABFBB12299E}" type="datetime1">
              <a:rPr kumimoji="1" lang="ja-JP" altLang="en-US" smtClean="0"/>
              <a:t>2026/3/16</a:t>
            </a:fld>
            <a:endParaRPr kumimoji="1" lang="ja-JP" altLang="en-US"/>
          </a:p>
        </p:txBody>
      </p:sp>
      <p:sp>
        <p:nvSpPr>
          <p:cNvPr id="8" name="フッター プレースホルダー 7">
            <a:extLst>
              <a:ext uri="{FF2B5EF4-FFF2-40B4-BE49-F238E27FC236}">
                <a16:creationId xmlns:a16="http://schemas.microsoft.com/office/drawing/2014/main" id="{BB8CBE24-236A-245D-E9D6-D13FD39F306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882233B-862C-FDFC-3875-5C118D276DD1}"/>
              </a:ext>
            </a:extLst>
          </p:cNvPr>
          <p:cNvSpPr>
            <a:spLocks noGrp="1"/>
          </p:cNvSpPr>
          <p:nvPr>
            <p:ph type="sldNum" sz="quarter" idx="12"/>
          </p:nvPr>
        </p:nvSpPr>
        <p:spPr/>
        <p:txBody>
          <a:bodyPr/>
          <a:lstStyle/>
          <a:p>
            <a:fld id="{E7784300-A231-4CE8-BF2A-B73085566916}" type="slidenum">
              <a:rPr kumimoji="1" lang="ja-JP" altLang="en-US" smtClean="0"/>
              <a:t>‹#›</a:t>
            </a:fld>
            <a:r>
              <a:rPr kumimoji="1" lang="ja-JP" altLang="en-US" dirty="0"/>
              <a:t>ページ</a:t>
            </a:r>
          </a:p>
        </p:txBody>
      </p:sp>
    </p:spTree>
    <p:extLst>
      <p:ext uri="{BB962C8B-B14F-4D97-AF65-F5344CB8AC3E}">
        <p14:creationId xmlns:p14="http://schemas.microsoft.com/office/powerpoint/2010/main" val="2026862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60F2BE-E930-FF3F-852E-72922F0FFA7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EC21311-44B1-B18D-7F43-A713C8187FA7}"/>
              </a:ext>
            </a:extLst>
          </p:cNvPr>
          <p:cNvSpPr>
            <a:spLocks noGrp="1"/>
          </p:cNvSpPr>
          <p:nvPr>
            <p:ph type="dt" sz="half" idx="10"/>
          </p:nvPr>
        </p:nvSpPr>
        <p:spPr/>
        <p:txBody>
          <a:bodyPr/>
          <a:lstStyle/>
          <a:p>
            <a:fld id="{782D14BF-9CA8-44DF-9E35-F0522154FF5E}" type="datetime1">
              <a:rPr kumimoji="1" lang="ja-JP" altLang="en-US" smtClean="0"/>
              <a:t>2026/3/16</a:t>
            </a:fld>
            <a:endParaRPr kumimoji="1" lang="ja-JP" altLang="en-US"/>
          </a:p>
        </p:txBody>
      </p:sp>
      <p:sp>
        <p:nvSpPr>
          <p:cNvPr id="4" name="フッター プレースホルダー 3">
            <a:extLst>
              <a:ext uri="{FF2B5EF4-FFF2-40B4-BE49-F238E27FC236}">
                <a16:creationId xmlns:a16="http://schemas.microsoft.com/office/drawing/2014/main" id="{96ED54E4-4A96-B403-3AA1-F4FA4708F32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19BAB95-A7FC-F683-2FF7-39F5DD91DEF4}"/>
              </a:ext>
            </a:extLst>
          </p:cNvPr>
          <p:cNvSpPr>
            <a:spLocks noGrp="1"/>
          </p:cNvSpPr>
          <p:nvPr>
            <p:ph type="sldNum" sz="quarter" idx="12"/>
          </p:nvPr>
        </p:nvSpPr>
        <p:spPr/>
        <p:txBody>
          <a:bodyPr/>
          <a:lstStyle/>
          <a:p>
            <a:fld id="{E7784300-A231-4CE8-BF2A-B73085566916}" type="slidenum">
              <a:rPr kumimoji="1" lang="ja-JP" altLang="en-US" smtClean="0"/>
              <a:t>‹#›</a:t>
            </a:fld>
            <a:r>
              <a:rPr kumimoji="1" lang="ja-JP" altLang="en-US" dirty="0"/>
              <a:t>ページ</a:t>
            </a:r>
          </a:p>
        </p:txBody>
      </p:sp>
    </p:spTree>
    <p:extLst>
      <p:ext uri="{BB962C8B-B14F-4D97-AF65-F5344CB8AC3E}">
        <p14:creationId xmlns:p14="http://schemas.microsoft.com/office/powerpoint/2010/main" val="3317760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5C43F60-68B1-8201-D0F3-427FA3BC4C4B}"/>
              </a:ext>
            </a:extLst>
          </p:cNvPr>
          <p:cNvSpPr>
            <a:spLocks noGrp="1"/>
          </p:cNvSpPr>
          <p:nvPr>
            <p:ph type="dt" sz="half" idx="10"/>
          </p:nvPr>
        </p:nvSpPr>
        <p:spPr/>
        <p:txBody>
          <a:bodyPr/>
          <a:lstStyle/>
          <a:p>
            <a:fld id="{DBF22500-DD20-4B67-9ABB-9BA49F199FC2}" type="datetime1">
              <a:rPr kumimoji="1" lang="ja-JP" altLang="en-US" smtClean="0"/>
              <a:t>2026/3/16</a:t>
            </a:fld>
            <a:endParaRPr kumimoji="1" lang="ja-JP" altLang="en-US"/>
          </a:p>
        </p:txBody>
      </p:sp>
      <p:sp>
        <p:nvSpPr>
          <p:cNvPr id="3" name="フッター プレースホルダー 2">
            <a:extLst>
              <a:ext uri="{FF2B5EF4-FFF2-40B4-BE49-F238E27FC236}">
                <a16:creationId xmlns:a16="http://schemas.microsoft.com/office/drawing/2014/main" id="{EF8204F1-82F2-A9D1-28C6-31A2941BCE7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51837E2-ACD8-B245-958F-C70F7E7A250C}"/>
              </a:ext>
            </a:extLst>
          </p:cNvPr>
          <p:cNvSpPr>
            <a:spLocks noGrp="1"/>
          </p:cNvSpPr>
          <p:nvPr>
            <p:ph type="sldNum" sz="quarter" idx="12"/>
          </p:nvPr>
        </p:nvSpPr>
        <p:spPr/>
        <p:txBody>
          <a:bodyPr/>
          <a:lstStyle/>
          <a:p>
            <a:fld id="{E7784300-A231-4CE8-BF2A-B73085566916}" type="slidenum">
              <a:rPr kumimoji="1" lang="ja-JP" altLang="en-US" smtClean="0"/>
              <a:t>‹#›</a:t>
            </a:fld>
            <a:r>
              <a:rPr kumimoji="1" lang="ja-JP" altLang="en-US" dirty="0"/>
              <a:t>ページ</a:t>
            </a:r>
          </a:p>
        </p:txBody>
      </p:sp>
    </p:spTree>
    <p:extLst>
      <p:ext uri="{BB962C8B-B14F-4D97-AF65-F5344CB8AC3E}">
        <p14:creationId xmlns:p14="http://schemas.microsoft.com/office/powerpoint/2010/main" val="2398899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B561A2-7CFC-765E-8E32-68246936F8E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D2AC6A3-C82A-E1D3-B842-4FE84DDFA7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A734ED1-633C-244F-AAC4-A5F0519576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7D1B8E9-66D1-619E-4A98-F5ADED46991F}"/>
              </a:ext>
            </a:extLst>
          </p:cNvPr>
          <p:cNvSpPr>
            <a:spLocks noGrp="1"/>
          </p:cNvSpPr>
          <p:nvPr>
            <p:ph type="dt" sz="half" idx="10"/>
          </p:nvPr>
        </p:nvSpPr>
        <p:spPr/>
        <p:txBody>
          <a:bodyPr/>
          <a:lstStyle/>
          <a:p>
            <a:fld id="{F8392C41-54B8-44A0-AC3A-75F90C29E9F7}" type="datetime1">
              <a:rPr kumimoji="1" lang="ja-JP" altLang="en-US" smtClean="0"/>
              <a:t>2026/3/16</a:t>
            </a:fld>
            <a:endParaRPr kumimoji="1" lang="ja-JP" altLang="en-US"/>
          </a:p>
        </p:txBody>
      </p:sp>
      <p:sp>
        <p:nvSpPr>
          <p:cNvPr id="6" name="フッター プレースホルダー 5">
            <a:extLst>
              <a:ext uri="{FF2B5EF4-FFF2-40B4-BE49-F238E27FC236}">
                <a16:creationId xmlns:a16="http://schemas.microsoft.com/office/drawing/2014/main" id="{D53F9EDC-3A42-2778-5EFD-5498B95A231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3E4931D-1736-AFF8-6C99-34AD9F45E88E}"/>
              </a:ext>
            </a:extLst>
          </p:cNvPr>
          <p:cNvSpPr>
            <a:spLocks noGrp="1"/>
          </p:cNvSpPr>
          <p:nvPr>
            <p:ph type="sldNum" sz="quarter" idx="12"/>
          </p:nvPr>
        </p:nvSpPr>
        <p:spPr/>
        <p:txBody>
          <a:bodyPr/>
          <a:lstStyle/>
          <a:p>
            <a:fld id="{E7784300-A231-4CE8-BF2A-B73085566916}" type="slidenum">
              <a:rPr kumimoji="1" lang="ja-JP" altLang="en-US" smtClean="0"/>
              <a:t>‹#›</a:t>
            </a:fld>
            <a:r>
              <a:rPr kumimoji="1" lang="ja-JP" altLang="en-US" dirty="0"/>
              <a:t>ページ</a:t>
            </a:r>
          </a:p>
        </p:txBody>
      </p:sp>
    </p:spTree>
    <p:extLst>
      <p:ext uri="{BB962C8B-B14F-4D97-AF65-F5344CB8AC3E}">
        <p14:creationId xmlns:p14="http://schemas.microsoft.com/office/powerpoint/2010/main" val="4085788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6AFA3C-3BFE-70F3-D58B-77E5306F43B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FF0F0DE-DE13-AF81-B4B4-ED1B863793B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F9030E3-B3B2-A3C1-38F6-3E7F16883302}"/>
              </a:ext>
            </a:extLst>
          </p:cNvPr>
          <p:cNvSpPr>
            <a:spLocks noGrp="1"/>
          </p:cNvSpPr>
          <p:nvPr>
            <p:ph type="dt" sz="half" idx="10"/>
          </p:nvPr>
        </p:nvSpPr>
        <p:spPr/>
        <p:txBody>
          <a:bodyPr/>
          <a:lstStyle/>
          <a:p>
            <a:fld id="{B6397F10-7440-460B-BB19-10AFEACA0CBC}" type="datetime1">
              <a:rPr kumimoji="1" lang="ja-JP" altLang="en-US" smtClean="0"/>
              <a:t>2026/3/16</a:t>
            </a:fld>
            <a:endParaRPr kumimoji="1" lang="ja-JP" altLang="en-US"/>
          </a:p>
        </p:txBody>
      </p:sp>
      <p:sp>
        <p:nvSpPr>
          <p:cNvPr id="5" name="フッター プレースホルダー 4">
            <a:extLst>
              <a:ext uri="{FF2B5EF4-FFF2-40B4-BE49-F238E27FC236}">
                <a16:creationId xmlns:a16="http://schemas.microsoft.com/office/drawing/2014/main" id="{9DACADAD-183C-80B8-B9A9-FF622BF6970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C3A9DB4-1B4A-4694-4CDD-CFE6B990490F}"/>
              </a:ext>
            </a:extLst>
          </p:cNvPr>
          <p:cNvSpPr>
            <a:spLocks noGrp="1"/>
          </p:cNvSpPr>
          <p:nvPr>
            <p:ph type="sldNum" sz="quarter" idx="12"/>
          </p:nvPr>
        </p:nvSpPr>
        <p:spPr/>
        <p:txBody>
          <a:bodyPr/>
          <a:lstStyle/>
          <a:p>
            <a:fld id="{EE6B4B11-9538-48C2-A03B-57C923024A3C}" type="slidenum">
              <a:rPr kumimoji="1" lang="ja-JP" altLang="en-US" smtClean="0"/>
              <a:t>‹#›</a:t>
            </a:fld>
            <a:r>
              <a:rPr kumimoji="1" lang="ja-JP" altLang="en-US" dirty="0"/>
              <a:t>ページ</a:t>
            </a:r>
          </a:p>
        </p:txBody>
      </p:sp>
    </p:spTree>
    <p:extLst>
      <p:ext uri="{BB962C8B-B14F-4D97-AF65-F5344CB8AC3E}">
        <p14:creationId xmlns:p14="http://schemas.microsoft.com/office/powerpoint/2010/main" val="35987421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3DA2D8-8888-99D5-8F14-63F1D129B87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36E4DAC-E9F0-B41D-24E5-B49B69B5B0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D3D433F-FE50-197A-CB72-9984E2D257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9F69A63-0D98-6290-0955-898E55C3C1BF}"/>
              </a:ext>
            </a:extLst>
          </p:cNvPr>
          <p:cNvSpPr>
            <a:spLocks noGrp="1"/>
          </p:cNvSpPr>
          <p:nvPr>
            <p:ph type="dt" sz="half" idx="10"/>
          </p:nvPr>
        </p:nvSpPr>
        <p:spPr/>
        <p:txBody>
          <a:bodyPr/>
          <a:lstStyle/>
          <a:p>
            <a:fld id="{29B378EF-E593-436A-A69C-D59A5D9FC881}" type="datetime1">
              <a:rPr kumimoji="1" lang="ja-JP" altLang="en-US" smtClean="0"/>
              <a:t>2026/3/16</a:t>
            </a:fld>
            <a:endParaRPr kumimoji="1" lang="ja-JP" altLang="en-US"/>
          </a:p>
        </p:txBody>
      </p:sp>
      <p:sp>
        <p:nvSpPr>
          <p:cNvPr id="6" name="フッター プレースホルダー 5">
            <a:extLst>
              <a:ext uri="{FF2B5EF4-FFF2-40B4-BE49-F238E27FC236}">
                <a16:creationId xmlns:a16="http://schemas.microsoft.com/office/drawing/2014/main" id="{1FE22031-6346-8841-12F6-570477FCFE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8895811-D8E9-371A-F9E5-2D1010D3C16C}"/>
              </a:ext>
            </a:extLst>
          </p:cNvPr>
          <p:cNvSpPr>
            <a:spLocks noGrp="1"/>
          </p:cNvSpPr>
          <p:nvPr>
            <p:ph type="sldNum" sz="quarter" idx="12"/>
          </p:nvPr>
        </p:nvSpPr>
        <p:spPr/>
        <p:txBody>
          <a:bodyPr/>
          <a:lstStyle/>
          <a:p>
            <a:fld id="{E7784300-A231-4CE8-BF2A-B73085566916}" type="slidenum">
              <a:rPr kumimoji="1" lang="ja-JP" altLang="en-US" smtClean="0"/>
              <a:t>‹#›</a:t>
            </a:fld>
            <a:r>
              <a:rPr kumimoji="1" lang="ja-JP" altLang="en-US" dirty="0"/>
              <a:t>ページ</a:t>
            </a:r>
          </a:p>
        </p:txBody>
      </p:sp>
    </p:spTree>
    <p:extLst>
      <p:ext uri="{BB962C8B-B14F-4D97-AF65-F5344CB8AC3E}">
        <p14:creationId xmlns:p14="http://schemas.microsoft.com/office/powerpoint/2010/main" val="797920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65C1D7-4E86-93E9-66A4-56E923F0DA8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7DEE4B4-FF3D-BC52-01DE-2C078B75C84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CD51223-45D1-0364-309F-9914B961ECA4}"/>
              </a:ext>
            </a:extLst>
          </p:cNvPr>
          <p:cNvSpPr>
            <a:spLocks noGrp="1"/>
          </p:cNvSpPr>
          <p:nvPr>
            <p:ph type="dt" sz="half" idx="10"/>
          </p:nvPr>
        </p:nvSpPr>
        <p:spPr/>
        <p:txBody>
          <a:bodyPr/>
          <a:lstStyle/>
          <a:p>
            <a:fld id="{164E40C2-97AB-440F-AA1C-96391EFD597A}" type="datetime1">
              <a:rPr kumimoji="1" lang="ja-JP" altLang="en-US" smtClean="0"/>
              <a:t>2026/3/16</a:t>
            </a:fld>
            <a:endParaRPr kumimoji="1" lang="ja-JP" altLang="en-US"/>
          </a:p>
        </p:txBody>
      </p:sp>
      <p:sp>
        <p:nvSpPr>
          <p:cNvPr id="5" name="フッター プレースホルダー 4">
            <a:extLst>
              <a:ext uri="{FF2B5EF4-FFF2-40B4-BE49-F238E27FC236}">
                <a16:creationId xmlns:a16="http://schemas.microsoft.com/office/drawing/2014/main" id="{A3BD3031-FE04-BC25-FD77-EDA283F1BC6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2BCF126-D25D-0861-879B-9E4A3F0790F8}"/>
              </a:ext>
            </a:extLst>
          </p:cNvPr>
          <p:cNvSpPr>
            <a:spLocks noGrp="1"/>
          </p:cNvSpPr>
          <p:nvPr>
            <p:ph type="sldNum" sz="quarter" idx="12"/>
          </p:nvPr>
        </p:nvSpPr>
        <p:spPr/>
        <p:txBody>
          <a:bodyPr/>
          <a:lstStyle/>
          <a:p>
            <a:fld id="{E7784300-A231-4CE8-BF2A-B73085566916}" type="slidenum">
              <a:rPr kumimoji="1" lang="ja-JP" altLang="en-US" smtClean="0"/>
              <a:t>‹#›</a:t>
            </a:fld>
            <a:r>
              <a:rPr kumimoji="1" lang="ja-JP" altLang="en-US" dirty="0"/>
              <a:t>ページ</a:t>
            </a:r>
          </a:p>
        </p:txBody>
      </p:sp>
    </p:spTree>
    <p:extLst>
      <p:ext uri="{BB962C8B-B14F-4D97-AF65-F5344CB8AC3E}">
        <p14:creationId xmlns:p14="http://schemas.microsoft.com/office/powerpoint/2010/main" val="752835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C184BE9-9C89-DB14-3EFF-5EB4ED32B74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7F2A8CD-995A-1623-57C9-A99E4A1008B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48A4A4D-97DF-5411-7DBC-1AC5DF7AD681}"/>
              </a:ext>
            </a:extLst>
          </p:cNvPr>
          <p:cNvSpPr>
            <a:spLocks noGrp="1"/>
          </p:cNvSpPr>
          <p:nvPr>
            <p:ph type="dt" sz="half" idx="10"/>
          </p:nvPr>
        </p:nvSpPr>
        <p:spPr/>
        <p:txBody>
          <a:bodyPr/>
          <a:lstStyle/>
          <a:p>
            <a:fld id="{2E3DF8D2-5904-410A-9B7D-231D2329802F}" type="datetime1">
              <a:rPr kumimoji="1" lang="ja-JP" altLang="en-US" smtClean="0"/>
              <a:t>2026/3/16</a:t>
            </a:fld>
            <a:endParaRPr kumimoji="1" lang="ja-JP" altLang="en-US"/>
          </a:p>
        </p:txBody>
      </p:sp>
      <p:sp>
        <p:nvSpPr>
          <p:cNvPr id="5" name="フッター プレースホルダー 4">
            <a:extLst>
              <a:ext uri="{FF2B5EF4-FFF2-40B4-BE49-F238E27FC236}">
                <a16:creationId xmlns:a16="http://schemas.microsoft.com/office/drawing/2014/main" id="{E9B89894-86E8-49F5-5285-1E0C13077EA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DF8C350-7D8A-184D-89F3-5263A73BBAF6}"/>
              </a:ext>
            </a:extLst>
          </p:cNvPr>
          <p:cNvSpPr>
            <a:spLocks noGrp="1"/>
          </p:cNvSpPr>
          <p:nvPr>
            <p:ph type="sldNum" sz="quarter" idx="12"/>
          </p:nvPr>
        </p:nvSpPr>
        <p:spPr/>
        <p:txBody>
          <a:bodyPr/>
          <a:lstStyle/>
          <a:p>
            <a:fld id="{E7784300-A231-4CE8-BF2A-B73085566916}" type="slidenum">
              <a:rPr kumimoji="1" lang="ja-JP" altLang="en-US" smtClean="0"/>
              <a:t>‹#›</a:t>
            </a:fld>
            <a:r>
              <a:rPr kumimoji="1" lang="ja-JP" altLang="en-US" dirty="0"/>
              <a:t>ページ</a:t>
            </a:r>
          </a:p>
        </p:txBody>
      </p:sp>
    </p:spTree>
    <p:extLst>
      <p:ext uri="{BB962C8B-B14F-4D97-AF65-F5344CB8AC3E}">
        <p14:creationId xmlns:p14="http://schemas.microsoft.com/office/powerpoint/2010/main" val="771075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4C55EA-7CC9-D712-E55F-59731A13337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650E63E-B53D-4A80-CB76-B73AB057CD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E441CDB-B7D9-27AB-A74A-0516D0ACB55B}"/>
              </a:ext>
            </a:extLst>
          </p:cNvPr>
          <p:cNvSpPr>
            <a:spLocks noGrp="1"/>
          </p:cNvSpPr>
          <p:nvPr>
            <p:ph type="dt" sz="half" idx="10"/>
          </p:nvPr>
        </p:nvSpPr>
        <p:spPr/>
        <p:txBody>
          <a:bodyPr/>
          <a:lstStyle/>
          <a:p>
            <a:fld id="{AC16A1E5-9724-449D-A8D0-7B8DACC29056}" type="datetime1">
              <a:rPr kumimoji="1" lang="ja-JP" altLang="en-US" smtClean="0"/>
              <a:t>2026/3/16</a:t>
            </a:fld>
            <a:endParaRPr kumimoji="1" lang="ja-JP" altLang="en-US"/>
          </a:p>
        </p:txBody>
      </p:sp>
      <p:sp>
        <p:nvSpPr>
          <p:cNvPr id="5" name="フッター プレースホルダー 4">
            <a:extLst>
              <a:ext uri="{FF2B5EF4-FFF2-40B4-BE49-F238E27FC236}">
                <a16:creationId xmlns:a16="http://schemas.microsoft.com/office/drawing/2014/main" id="{0F104007-D664-A4BB-5392-0DA64EEFE38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BA146B-CB13-EBBE-F0AD-06398A507EE5}"/>
              </a:ext>
            </a:extLst>
          </p:cNvPr>
          <p:cNvSpPr>
            <a:spLocks noGrp="1"/>
          </p:cNvSpPr>
          <p:nvPr>
            <p:ph type="sldNum" sz="quarter" idx="12"/>
          </p:nvPr>
        </p:nvSpPr>
        <p:spPr/>
        <p:txBody>
          <a:bodyPr/>
          <a:lstStyle/>
          <a:p>
            <a:fld id="{EE6B4B11-9538-48C2-A03B-57C923024A3C}" type="slidenum">
              <a:rPr kumimoji="1" lang="ja-JP" altLang="en-US" smtClean="0"/>
              <a:t>‹#›</a:t>
            </a:fld>
            <a:r>
              <a:rPr kumimoji="1" lang="ja-JP" altLang="en-US" dirty="0"/>
              <a:t>ページ</a:t>
            </a:r>
          </a:p>
        </p:txBody>
      </p:sp>
    </p:spTree>
    <p:extLst>
      <p:ext uri="{BB962C8B-B14F-4D97-AF65-F5344CB8AC3E}">
        <p14:creationId xmlns:p14="http://schemas.microsoft.com/office/powerpoint/2010/main" val="19243174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7C65EF-7226-5F97-3469-BB71CF96767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83FD70E-DA3B-5669-B88A-84F40DE1B2C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A820CE2-A754-A9FF-D3B7-242DBE88433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42F5385-4CE9-D044-1F40-FD33278B4F0E}"/>
              </a:ext>
            </a:extLst>
          </p:cNvPr>
          <p:cNvSpPr>
            <a:spLocks noGrp="1"/>
          </p:cNvSpPr>
          <p:nvPr>
            <p:ph type="dt" sz="half" idx="10"/>
          </p:nvPr>
        </p:nvSpPr>
        <p:spPr/>
        <p:txBody>
          <a:bodyPr/>
          <a:lstStyle/>
          <a:p>
            <a:fld id="{8D0168CD-2418-4EDD-B3C1-CCE2A4E25F38}" type="datetime1">
              <a:rPr kumimoji="1" lang="ja-JP" altLang="en-US" smtClean="0"/>
              <a:t>2026/3/16</a:t>
            </a:fld>
            <a:endParaRPr kumimoji="1" lang="ja-JP" altLang="en-US"/>
          </a:p>
        </p:txBody>
      </p:sp>
      <p:sp>
        <p:nvSpPr>
          <p:cNvPr id="6" name="フッター プレースホルダー 5">
            <a:extLst>
              <a:ext uri="{FF2B5EF4-FFF2-40B4-BE49-F238E27FC236}">
                <a16:creationId xmlns:a16="http://schemas.microsoft.com/office/drawing/2014/main" id="{237EE696-FF09-9E96-C35F-E47B3CDB33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5BDD60-5332-9385-647E-A7BF49EC9E22}"/>
              </a:ext>
            </a:extLst>
          </p:cNvPr>
          <p:cNvSpPr>
            <a:spLocks noGrp="1"/>
          </p:cNvSpPr>
          <p:nvPr>
            <p:ph type="sldNum" sz="quarter" idx="12"/>
          </p:nvPr>
        </p:nvSpPr>
        <p:spPr/>
        <p:txBody>
          <a:bodyPr/>
          <a:lstStyle/>
          <a:p>
            <a:fld id="{EE6B4B11-9538-48C2-A03B-57C923024A3C}" type="slidenum">
              <a:rPr kumimoji="1" lang="ja-JP" altLang="en-US" smtClean="0"/>
              <a:t>‹#›</a:t>
            </a:fld>
            <a:r>
              <a:rPr kumimoji="1" lang="ja-JP" altLang="en-US" dirty="0"/>
              <a:t>ページ</a:t>
            </a:r>
          </a:p>
        </p:txBody>
      </p:sp>
    </p:spTree>
    <p:extLst>
      <p:ext uri="{BB962C8B-B14F-4D97-AF65-F5344CB8AC3E}">
        <p14:creationId xmlns:p14="http://schemas.microsoft.com/office/powerpoint/2010/main" val="26770500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FC950A-CF13-A937-E5A4-9F54DB5377B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45654B7-E192-F2CE-AEC8-440D9BC513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A208A3E-F43D-EF43-2B96-9EC10CD15E8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330DE91-6EC0-0575-674A-DBE6BF3ED7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C87313F-AA19-CB0E-B001-563ABB40C05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9F30327-A739-F33B-4357-09D03AAFBAF2}"/>
              </a:ext>
            </a:extLst>
          </p:cNvPr>
          <p:cNvSpPr>
            <a:spLocks noGrp="1"/>
          </p:cNvSpPr>
          <p:nvPr>
            <p:ph type="dt" sz="half" idx="10"/>
          </p:nvPr>
        </p:nvSpPr>
        <p:spPr/>
        <p:txBody>
          <a:bodyPr/>
          <a:lstStyle/>
          <a:p>
            <a:fld id="{48085CCE-1CAB-46F2-91AD-B898CF867468}" type="datetime1">
              <a:rPr kumimoji="1" lang="ja-JP" altLang="en-US" smtClean="0"/>
              <a:t>2026/3/16</a:t>
            </a:fld>
            <a:endParaRPr kumimoji="1" lang="ja-JP" altLang="en-US"/>
          </a:p>
        </p:txBody>
      </p:sp>
      <p:sp>
        <p:nvSpPr>
          <p:cNvPr id="8" name="フッター プレースホルダー 7">
            <a:extLst>
              <a:ext uri="{FF2B5EF4-FFF2-40B4-BE49-F238E27FC236}">
                <a16:creationId xmlns:a16="http://schemas.microsoft.com/office/drawing/2014/main" id="{0EF762CC-E37C-147F-9E53-EC0051184D0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B1C91A9-16C7-5132-6F40-2BADC362284B}"/>
              </a:ext>
            </a:extLst>
          </p:cNvPr>
          <p:cNvSpPr>
            <a:spLocks noGrp="1"/>
          </p:cNvSpPr>
          <p:nvPr>
            <p:ph type="sldNum" sz="quarter" idx="12"/>
          </p:nvPr>
        </p:nvSpPr>
        <p:spPr/>
        <p:txBody>
          <a:bodyPr/>
          <a:lstStyle/>
          <a:p>
            <a:fld id="{EE6B4B11-9538-48C2-A03B-57C923024A3C}" type="slidenum">
              <a:rPr kumimoji="1" lang="ja-JP" altLang="en-US" smtClean="0"/>
              <a:t>‹#›</a:t>
            </a:fld>
            <a:r>
              <a:rPr kumimoji="1" lang="ja-JP" altLang="en-US" dirty="0"/>
              <a:t>ページ</a:t>
            </a:r>
          </a:p>
        </p:txBody>
      </p:sp>
    </p:spTree>
    <p:extLst>
      <p:ext uri="{BB962C8B-B14F-4D97-AF65-F5344CB8AC3E}">
        <p14:creationId xmlns:p14="http://schemas.microsoft.com/office/powerpoint/2010/main" val="940217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DE614A-230D-1615-B988-5C4AC17D6E4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23E8F76-520E-097E-DC4B-A6453821240E}"/>
              </a:ext>
            </a:extLst>
          </p:cNvPr>
          <p:cNvSpPr>
            <a:spLocks noGrp="1"/>
          </p:cNvSpPr>
          <p:nvPr>
            <p:ph type="dt" sz="half" idx="10"/>
          </p:nvPr>
        </p:nvSpPr>
        <p:spPr/>
        <p:txBody>
          <a:bodyPr/>
          <a:lstStyle/>
          <a:p>
            <a:fld id="{0B0AF6EF-CD31-426E-B813-AFD5E4FA3EC1}" type="datetime1">
              <a:rPr kumimoji="1" lang="ja-JP" altLang="en-US" smtClean="0"/>
              <a:t>2026/3/16</a:t>
            </a:fld>
            <a:endParaRPr kumimoji="1" lang="ja-JP" altLang="en-US"/>
          </a:p>
        </p:txBody>
      </p:sp>
      <p:sp>
        <p:nvSpPr>
          <p:cNvPr id="4" name="フッター プレースホルダー 3">
            <a:extLst>
              <a:ext uri="{FF2B5EF4-FFF2-40B4-BE49-F238E27FC236}">
                <a16:creationId xmlns:a16="http://schemas.microsoft.com/office/drawing/2014/main" id="{2645B07E-2944-A9FE-64DC-2633D18D32C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C2011AC-FEC8-335A-3FEF-42B67759BF28}"/>
              </a:ext>
            </a:extLst>
          </p:cNvPr>
          <p:cNvSpPr>
            <a:spLocks noGrp="1"/>
          </p:cNvSpPr>
          <p:nvPr>
            <p:ph type="sldNum" sz="quarter" idx="12"/>
          </p:nvPr>
        </p:nvSpPr>
        <p:spPr/>
        <p:txBody>
          <a:bodyPr/>
          <a:lstStyle/>
          <a:p>
            <a:fld id="{EE6B4B11-9538-48C2-A03B-57C923024A3C}" type="slidenum">
              <a:rPr kumimoji="1" lang="ja-JP" altLang="en-US" smtClean="0"/>
              <a:t>‹#›</a:t>
            </a:fld>
            <a:r>
              <a:rPr kumimoji="1" lang="ja-JP" altLang="en-US" dirty="0"/>
              <a:t>ページ</a:t>
            </a:r>
          </a:p>
        </p:txBody>
      </p:sp>
    </p:spTree>
    <p:extLst>
      <p:ext uri="{BB962C8B-B14F-4D97-AF65-F5344CB8AC3E}">
        <p14:creationId xmlns:p14="http://schemas.microsoft.com/office/powerpoint/2010/main" val="18147412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957819D-D5A1-28E7-F5F4-3824BFD20738}"/>
              </a:ext>
            </a:extLst>
          </p:cNvPr>
          <p:cNvSpPr>
            <a:spLocks noGrp="1"/>
          </p:cNvSpPr>
          <p:nvPr>
            <p:ph type="dt" sz="half" idx="10"/>
          </p:nvPr>
        </p:nvSpPr>
        <p:spPr/>
        <p:txBody>
          <a:bodyPr/>
          <a:lstStyle/>
          <a:p>
            <a:fld id="{E5E6BFD9-F3A8-45E0-AEBB-FCA03AD84792}" type="datetime1">
              <a:rPr kumimoji="1" lang="ja-JP" altLang="en-US" smtClean="0"/>
              <a:t>2026/3/16</a:t>
            </a:fld>
            <a:endParaRPr kumimoji="1" lang="ja-JP" altLang="en-US"/>
          </a:p>
        </p:txBody>
      </p:sp>
      <p:sp>
        <p:nvSpPr>
          <p:cNvPr id="3" name="フッター プレースホルダー 2">
            <a:extLst>
              <a:ext uri="{FF2B5EF4-FFF2-40B4-BE49-F238E27FC236}">
                <a16:creationId xmlns:a16="http://schemas.microsoft.com/office/drawing/2014/main" id="{5174D6EF-291C-F04D-AC1C-2A3CB3C0297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1D33638-03C7-589F-5006-5F2C8DEC8B76}"/>
              </a:ext>
            </a:extLst>
          </p:cNvPr>
          <p:cNvSpPr>
            <a:spLocks noGrp="1"/>
          </p:cNvSpPr>
          <p:nvPr>
            <p:ph type="sldNum" sz="quarter" idx="12"/>
          </p:nvPr>
        </p:nvSpPr>
        <p:spPr/>
        <p:txBody>
          <a:bodyPr/>
          <a:lstStyle/>
          <a:p>
            <a:fld id="{EE6B4B11-9538-48C2-A03B-57C923024A3C}" type="slidenum">
              <a:rPr kumimoji="1" lang="ja-JP" altLang="en-US" smtClean="0"/>
              <a:t>‹#›</a:t>
            </a:fld>
            <a:r>
              <a:rPr kumimoji="1" lang="ja-JP" altLang="en-US" dirty="0"/>
              <a:t>ページ</a:t>
            </a:r>
          </a:p>
        </p:txBody>
      </p:sp>
    </p:spTree>
    <p:extLst>
      <p:ext uri="{BB962C8B-B14F-4D97-AF65-F5344CB8AC3E}">
        <p14:creationId xmlns:p14="http://schemas.microsoft.com/office/powerpoint/2010/main" val="3916139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ECCA55-47D6-8CD9-320C-BC180E0ACA0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8200E57-1E05-9700-2A40-D1F17BC84A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36487E8-6D32-116A-0ACA-F67A93014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91ADB14-8D95-4E42-DE47-D00C9EFE1698}"/>
              </a:ext>
            </a:extLst>
          </p:cNvPr>
          <p:cNvSpPr>
            <a:spLocks noGrp="1"/>
          </p:cNvSpPr>
          <p:nvPr>
            <p:ph type="dt" sz="half" idx="10"/>
          </p:nvPr>
        </p:nvSpPr>
        <p:spPr/>
        <p:txBody>
          <a:bodyPr/>
          <a:lstStyle/>
          <a:p>
            <a:fld id="{9A8FB82C-FBC5-412F-855F-A735A9A082BA}" type="datetime1">
              <a:rPr kumimoji="1" lang="ja-JP" altLang="en-US" smtClean="0"/>
              <a:t>2026/3/16</a:t>
            </a:fld>
            <a:endParaRPr kumimoji="1" lang="ja-JP" altLang="en-US"/>
          </a:p>
        </p:txBody>
      </p:sp>
      <p:sp>
        <p:nvSpPr>
          <p:cNvPr id="6" name="フッター プレースホルダー 5">
            <a:extLst>
              <a:ext uri="{FF2B5EF4-FFF2-40B4-BE49-F238E27FC236}">
                <a16:creationId xmlns:a16="http://schemas.microsoft.com/office/drawing/2014/main" id="{80186DED-8C3F-28E3-EFBD-3600FF5C74B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1072D4-7830-1DC1-4EDE-3EED3D1CCFC4}"/>
              </a:ext>
            </a:extLst>
          </p:cNvPr>
          <p:cNvSpPr>
            <a:spLocks noGrp="1"/>
          </p:cNvSpPr>
          <p:nvPr>
            <p:ph type="sldNum" sz="quarter" idx="12"/>
          </p:nvPr>
        </p:nvSpPr>
        <p:spPr/>
        <p:txBody>
          <a:bodyPr/>
          <a:lstStyle/>
          <a:p>
            <a:r>
              <a:rPr kumimoji="1" lang="en-US" altLang="ja-JP" dirty="0"/>
              <a:t>‹#›</a:t>
            </a:r>
            <a:r>
              <a:rPr kumimoji="1" lang="ja-JP" altLang="en-US" dirty="0"/>
              <a:t>ページ</a:t>
            </a:r>
          </a:p>
        </p:txBody>
      </p:sp>
    </p:spTree>
    <p:extLst>
      <p:ext uri="{BB962C8B-B14F-4D97-AF65-F5344CB8AC3E}">
        <p14:creationId xmlns:p14="http://schemas.microsoft.com/office/powerpoint/2010/main" val="8944128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49FDA2-46BC-3340-1F47-5AB5CA1AAFC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7A4AB92-3AA5-3F02-132D-C3972DB6EF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98F86FE-C394-4E5E-3414-0FDC6492C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48AC3D1-1022-9CB7-CE49-06C218745F0C}"/>
              </a:ext>
            </a:extLst>
          </p:cNvPr>
          <p:cNvSpPr>
            <a:spLocks noGrp="1"/>
          </p:cNvSpPr>
          <p:nvPr>
            <p:ph type="dt" sz="half" idx="10"/>
          </p:nvPr>
        </p:nvSpPr>
        <p:spPr/>
        <p:txBody>
          <a:bodyPr/>
          <a:lstStyle/>
          <a:p>
            <a:fld id="{518ED3E8-51F7-4459-97DC-110DC21F6E4B}" type="datetime1">
              <a:rPr kumimoji="1" lang="ja-JP" altLang="en-US" smtClean="0"/>
              <a:t>2026/3/16</a:t>
            </a:fld>
            <a:endParaRPr kumimoji="1" lang="ja-JP" altLang="en-US"/>
          </a:p>
        </p:txBody>
      </p:sp>
      <p:sp>
        <p:nvSpPr>
          <p:cNvPr id="6" name="フッター プレースホルダー 5">
            <a:extLst>
              <a:ext uri="{FF2B5EF4-FFF2-40B4-BE49-F238E27FC236}">
                <a16:creationId xmlns:a16="http://schemas.microsoft.com/office/drawing/2014/main" id="{93B2569D-50D4-09B2-4BD9-8CCD49B5D5C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29F3A5F-E17F-4BF2-7631-4D9523461FA7}"/>
              </a:ext>
            </a:extLst>
          </p:cNvPr>
          <p:cNvSpPr>
            <a:spLocks noGrp="1"/>
          </p:cNvSpPr>
          <p:nvPr>
            <p:ph type="sldNum" sz="quarter" idx="12"/>
          </p:nvPr>
        </p:nvSpPr>
        <p:spPr/>
        <p:txBody>
          <a:bodyPr/>
          <a:lstStyle/>
          <a:p>
            <a:r>
              <a:rPr kumimoji="1" lang="en-US" altLang="ja-JP" dirty="0"/>
              <a:t>‹#›</a:t>
            </a:r>
            <a:r>
              <a:rPr kumimoji="1" lang="ja-JP" altLang="en-US" dirty="0"/>
              <a:t>ページ</a:t>
            </a:r>
          </a:p>
        </p:txBody>
      </p:sp>
    </p:spTree>
    <p:extLst>
      <p:ext uri="{BB962C8B-B14F-4D97-AF65-F5344CB8AC3E}">
        <p14:creationId xmlns:p14="http://schemas.microsoft.com/office/powerpoint/2010/main" val="38207368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69E81B3-C032-7F19-087F-1B5031536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B65D8C7-F4C5-4D91-A57B-E54238D0AD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E4CE242-AC25-BF88-D016-4791F228ED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E24F9-D75C-4983-B2E5-84CAF4BDFE55}" type="datetime1">
              <a:rPr kumimoji="1" lang="ja-JP" altLang="en-US" smtClean="0"/>
              <a:t>2026/3/16</a:t>
            </a:fld>
            <a:endParaRPr kumimoji="1" lang="ja-JP" altLang="en-US"/>
          </a:p>
        </p:txBody>
      </p:sp>
      <p:sp>
        <p:nvSpPr>
          <p:cNvPr id="5" name="フッター プレースホルダー 4">
            <a:extLst>
              <a:ext uri="{FF2B5EF4-FFF2-40B4-BE49-F238E27FC236}">
                <a16:creationId xmlns:a16="http://schemas.microsoft.com/office/drawing/2014/main" id="{21195359-060A-12F2-CFB7-1A9595CF7E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51488F2-D3D3-458A-085A-A5F4ACB680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6B4B11-9538-48C2-A03B-57C923024A3C}" type="slidenum">
              <a:rPr kumimoji="1" lang="ja-JP" altLang="en-US" smtClean="0"/>
              <a:t>‹#›</a:t>
            </a:fld>
            <a:r>
              <a:rPr kumimoji="1" lang="ja-JP" altLang="en-US" dirty="0"/>
              <a:t>ページ</a:t>
            </a:r>
          </a:p>
        </p:txBody>
      </p:sp>
    </p:spTree>
    <p:extLst>
      <p:ext uri="{BB962C8B-B14F-4D97-AF65-F5344CB8AC3E}">
        <p14:creationId xmlns:p14="http://schemas.microsoft.com/office/powerpoint/2010/main" val="2830804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A4CAA26-BB12-D2F6-596D-A137ED620A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81CE5D5-8B72-F36F-6587-EB0FEADD18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F42BD6F-154B-7D9C-0032-2ACA3C048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25973-DCE8-4DB5-8526-8FEF42DF0C80}" type="datetime1">
              <a:rPr kumimoji="1" lang="ja-JP" altLang="en-US" smtClean="0"/>
              <a:t>2026/3/16</a:t>
            </a:fld>
            <a:endParaRPr kumimoji="1" lang="ja-JP" altLang="en-US"/>
          </a:p>
        </p:txBody>
      </p:sp>
      <p:sp>
        <p:nvSpPr>
          <p:cNvPr id="5" name="フッター プレースホルダー 4">
            <a:extLst>
              <a:ext uri="{FF2B5EF4-FFF2-40B4-BE49-F238E27FC236}">
                <a16:creationId xmlns:a16="http://schemas.microsoft.com/office/drawing/2014/main" id="{32EA842B-5EB4-4404-E807-EB7AEA49AD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CDC8DEE-7E2D-DFAD-3FA6-93DF96486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84300-A231-4CE8-BF2A-B73085566916}" type="slidenum">
              <a:rPr kumimoji="1" lang="ja-JP" altLang="en-US" smtClean="0"/>
              <a:t>‹#›</a:t>
            </a:fld>
            <a:r>
              <a:rPr kumimoji="1" lang="ja-JP" altLang="en-US" dirty="0"/>
              <a:t>ページ</a:t>
            </a:r>
          </a:p>
        </p:txBody>
      </p:sp>
    </p:spTree>
    <p:extLst>
      <p:ext uri="{BB962C8B-B14F-4D97-AF65-F5344CB8AC3E}">
        <p14:creationId xmlns:p14="http://schemas.microsoft.com/office/powerpoint/2010/main" val="2199540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www.osada-terminal.co.jp/products/ulcul/"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www.osada-terminal.co.jp/products/ulcu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eg"/><Relationship Id="rId7" Type="http://schemas.openxmlformats.org/officeDocument/2006/relationships/image" Target="../media/image32.png"/><Relationship Id="rId12" Type="http://schemas.openxmlformats.org/officeDocument/2006/relationships/image" Target="../media/image25.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2.jpe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osada-terminal.co.jp/sankouzu/OTP-6000N-5-xP-SCCR.pdf?59976" TargetMode="Externa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iq.ulprospector.com/ja/document?e=6829790"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osada-terminal.co.jp/sankouzu/OTP-6000N-5-xP-SCCR.pdf?59976" TargetMode="Externa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hyperlink" Target="https://iq.ulprospector.com/ja/document?e=6829790" TargetMode="External"/><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hyperlink" Target="https://www.osada-terminal.co.jp/sankouzu/OTP-9000-xP-M10.pdf?551386" TargetMode="Externa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hyperlink" Target="https://iq.ulprospector.com/ja/document?e=7561865" TargetMode="External"/><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osada-terminal.co.jp/sankouzu/OTP-2000-3-3P-SCCR.pdf?268792" TargetMode="Externa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42.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hyperlink" Target="https://iq.ulprospector.com/ja/document?e=6829258" TargetMode="External"/><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osada-terminal.co.jp/sankouzu/OTP-9000-xP-M10.pdf?551386"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iq.ulprospector.com/ja/document?e=7561865"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osada-terminal.co.jp/sankouzu/OTP-7000-xP-SCCR.pdf?605740" TargetMode="External"/><Relationship Id="rId7"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iq.ulprospector.com/ja/document?e=6846469"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www.osada-terminal.co.jp/products/search/?pi=3415" TargetMode="External"/><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iq.ulprospector.com/ja/document?e=6851800"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https://www.osada-terminal.co.jp/products/search/?pi=3421" TargetMode="External"/><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iq.ulprospector.com/ja/document?e=6853504"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www.osada-terminal.co.jp/sankouzu/OK-700SF.pdf?840204" TargetMode="External"/><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iq.ulprospector.com/ja/document?e=6852364"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hyperlink" Target="https://www.osada-terminal.co.jp/products/search/?pi=3431" TargetMode="External"/><Relationship Id="rId3" Type="http://schemas.openxmlformats.org/officeDocument/2006/relationships/image" Target="../media/image50.png"/><Relationship Id="rId7"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iq.ulprospector.com/ja/document?e=6854396"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hyperlink" Target="https://www.osada-terminal.co.jp/sankouzu/OTP-80N-2-xP-SCCR.pdf?147629"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iq.ulprospector.com/ja/document?e=6813663"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hyperlink" Target="https://www.osada-terminal.co.jp/products/search/?pi=2551" TargetMode="External"/><Relationship Id="rId5" Type="http://schemas.openxmlformats.org/officeDocument/2006/relationships/image" Target="../media/image5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hyperlink" Target="https://iq.ulprospector.com/ja/document?e=6829790" TargetMode="External"/><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osada-terminal.co.jp/sankouzu/OTP-6000N-5-xP-SCCR.pdf?59976" TargetMode="Externa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hyperlink" Target="https://iq.ulprospector.com/ja/document?e=6829790" TargetMode="External"/><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hyperlink" Target="https://www.osada-terminal.co.jp/sankouzu/OTP-9000-xP-M10.pdf?551386" TargetMode="Externa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iq.ulprospector.com/ja/document?e=7561865"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osada-terminal.co.jp/sankouzu/OTP-9000-xP-M10.pdf?551386"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iq.ulprospector.com/ja/document?e=7561865" TargetMode="External"/><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cid:image001.png@01D9AEC1.CF4CFA70"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osada-terminal.co.jp/sankouzu/OTP-7000-xP-SCCR.pdf?605740"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iq.ulprospector.com/ja/document?e=6846469"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osada-terminal.co.jp/sankouzu/OTP-6000N-5-xP-SCCR.pdf?59976"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iq.ulprospector.com/ja/document?e=6829790" TargetMode="External"/><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hyperlink" Target="https://www.osada-terminal.co.jp/products/search/?pi=730" TargetMode="External"/><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iq.ulprospector.com/ja/document?e=7561865" TargetMode="Externa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hyperlink" Target="https://www.osada-terminal.co.jp/products/search/?pi=1674"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hyperlink" Target="https://iq.ulprospector.com/ja/document?e=6843204" TargetMode="External"/><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hyperlink" Target="https://www.osada-terminal.co.jp/products/search/?pi=3415"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iq.ulprospector.com/ja/document?e=6853107" TargetMode="Externa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hyperlink" Target="https://www.osada-terminal.co.jp/products/search/?pi=3421"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openxmlformats.org/officeDocument/2006/relationships/hyperlink" Target="https://iq.ulprospector.com/ja/document?e=6852925" TargetMode="External"/><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hyperlink" Target="https://www.osada-terminal.co.jp/products/search/?pi=3424" TargetMode="External"/><Relationship Id="rId2"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iq.ulprospector.com/ja/document?e=6852364" TargetMode="Externa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hyperlink" Target="https://www.osada-terminal.co.jp/products/search/?pi=3478" TargetMode="External"/><Relationship Id="rId2" Type="http://schemas.openxmlformats.org/officeDocument/2006/relationships/image" Target="../media/image78.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iq.ulprospector.com/ja/document?e=10078364" TargetMode="Externa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0.png"/><Relationship Id="rId1" Type="http://schemas.openxmlformats.org/officeDocument/2006/relationships/slideLayout" Target="../slideLayouts/slideLayout13.xml"/><Relationship Id="rId6" Type="http://schemas.openxmlformats.org/officeDocument/2006/relationships/hyperlink" Target="https://www.osada-terminal.co.jp/sankouzu/OTP-50-xP-SCCR.pdf?671515" TargetMode="External"/><Relationship Id="rId5" Type="http://schemas.openxmlformats.org/officeDocument/2006/relationships/image" Target="../media/image81.png"/><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hyperlink" Target="https://iq.ulprospector.com/ja/document?e=10045316" TargetMode="External"/><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osada-terminal.co.jp/sankouzu/OTP-6000N-5-xP-SCCR.pdf?5997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iq.ulprospector.com/ja/document?e=6829790" TargetMode="External"/><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5.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osada-terminal.co.jp/sankouzu/OTP-6000N-5-xP-SCCR.pdf?59976"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iq.ulprospector.com/ja/document?e=6829790" TargetMode="External"/><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hyperlink" Target="https://www.osada-terminal.co.jp/products/search/?pi=730" TargetMode="External"/><Relationship Id="rId5" Type="http://schemas.openxmlformats.org/officeDocument/2006/relationships/image" Target="../media/image37.png"/><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hyperlink" Target="https://iq.ulprospector.com/ja/document?e=7561865" TargetMode="External"/><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hyperlink" Target="https://www.osada-terminal.co.jp/products/search/?pi=721" TargetMode="External"/><Relationship Id="rId5" Type="http://schemas.openxmlformats.org/officeDocument/2006/relationships/image" Target="../media/image37.png"/><Relationship Id="rId4" Type="http://schemas.openxmlformats.org/officeDocument/2006/relationships/image" Target="../media/image42.png"/></Relationships>
</file>

<file path=ppt/slides/_rels/slide77.xml.rels><?xml version="1.0" encoding="UTF-8" standalone="yes"?>
<Relationships xmlns="http://schemas.openxmlformats.org/package/2006/relationships"><Relationship Id="rId3" Type="http://schemas.openxmlformats.org/officeDocument/2006/relationships/hyperlink" Target="https://iq.ulprospector.com/ja/document?e=6846469" TargetMode="External"/><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hyperlink" Target="https://www.osada-terminal.co.jp/products/ulcul/"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3.xml"/><Relationship Id="rId5" Type="http://schemas.openxmlformats.org/officeDocument/2006/relationships/image" Target="../media/image96.jpeg"/><Relationship Id="rId4" Type="http://schemas.openxmlformats.org/officeDocument/2006/relationships/image" Target="../media/image95.jpg"/></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FE651B-76D3-1E9E-9327-676B452C9329}"/>
              </a:ext>
            </a:extLst>
          </p:cNvPr>
          <p:cNvSpPr>
            <a:spLocks noGrp="1"/>
          </p:cNvSpPr>
          <p:nvPr>
            <p:ph type="ctrTitle"/>
          </p:nvPr>
        </p:nvSpPr>
        <p:spPr>
          <a:xfrm>
            <a:off x="839085" y="1242874"/>
            <a:ext cx="10513829" cy="1284064"/>
          </a:xfrm>
        </p:spPr>
        <p:txBody>
          <a:bodyPr>
            <a:normAutofit fontScale="90000"/>
          </a:bodyPr>
          <a:lstStyle/>
          <a:p>
            <a:pPr algn="l"/>
            <a:r>
              <a:rPr kumimoji="1" lang="ja-JP" altLang="en-US" sz="4000" dirty="0"/>
              <a:t>北米向制御盤内の</a:t>
            </a:r>
            <a:br>
              <a:rPr kumimoji="1" lang="en-US" altLang="ja-JP" sz="4000" dirty="0"/>
            </a:br>
            <a:r>
              <a:rPr kumimoji="1" lang="ja-JP" altLang="en-US" sz="4000" dirty="0"/>
              <a:t>オサダ製</a:t>
            </a:r>
            <a:r>
              <a:rPr kumimoji="1" lang="en-US" altLang="ja-JP" sz="4000" dirty="0"/>
              <a:t>SCCR</a:t>
            </a:r>
            <a:r>
              <a:rPr kumimoji="1" lang="ja-JP" altLang="en-US" sz="4000" dirty="0"/>
              <a:t>認定端子台を使用した配線分岐方法</a:t>
            </a:r>
          </a:p>
        </p:txBody>
      </p:sp>
      <p:sp>
        <p:nvSpPr>
          <p:cNvPr id="6" name="テキスト ボックス 5">
            <a:extLst>
              <a:ext uri="{FF2B5EF4-FFF2-40B4-BE49-F238E27FC236}">
                <a16:creationId xmlns:a16="http://schemas.microsoft.com/office/drawing/2014/main" id="{BD7B0166-C1A2-EC55-95D0-4FF30E30E10E}"/>
              </a:ext>
            </a:extLst>
          </p:cNvPr>
          <p:cNvSpPr txBox="1"/>
          <p:nvPr/>
        </p:nvSpPr>
        <p:spPr>
          <a:xfrm>
            <a:off x="6342604" y="3429000"/>
            <a:ext cx="5688064" cy="2308324"/>
          </a:xfrm>
          <a:prstGeom prst="rect">
            <a:avLst/>
          </a:prstGeom>
          <a:noFill/>
        </p:spPr>
        <p:txBody>
          <a:bodyPr wrap="square" rtlCol="0">
            <a:spAutoFit/>
          </a:bodyPr>
          <a:lstStyle/>
          <a:p>
            <a:r>
              <a:rPr lang="ja-JP" altLang="en-US" sz="1400" dirty="0"/>
              <a:t>第</a:t>
            </a:r>
            <a:r>
              <a:rPr lang="en-US" altLang="ja-JP" sz="1400" dirty="0"/>
              <a:t>1</a:t>
            </a:r>
            <a:r>
              <a:rPr lang="ja-JP" altLang="en-US" sz="1400" dirty="0"/>
              <a:t>回　</a:t>
            </a:r>
            <a:r>
              <a:rPr lang="en-US" altLang="ja-JP" sz="1400" dirty="0"/>
              <a:t>2022.12.20</a:t>
            </a:r>
            <a:r>
              <a:rPr lang="ja-JP" altLang="en-US" sz="1400" dirty="0"/>
              <a:t>　初版</a:t>
            </a:r>
            <a:endParaRPr kumimoji="1" lang="ja-JP" altLang="en-US" sz="1400" dirty="0"/>
          </a:p>
          <a:p>
            <a:r>
              <a:rPr kumimoji="1" lang="ja-JP" altLang="en-US" sz="1400" dirty="0"/>
              <a:t>第</a:t>
            </a:r>
            <a:r>
              <a:rPr kumimoji="1" lang="en-US" altLang="ja-JP" sz="1400" dirty="0"/>
              <a:t>2</a:t>
            </a:r>
            <a:r>
              <a:rPr kumimoji="1" lang="ja-JP" altLang="en-US" sz="1400" dirty="0"/>
              <a:t>回　</a:t>
            </a:r>
            <a:r>
              <a:rPr kumimoji="1" lang="en-US" altLang="ja-JP" sz="1400" dirty="0"/>
              <a:t>2023.2.14</a:t>
            </a:r>
            <a:r>
              <a:rPr kumimoji="1" lang="ja-JP" altLang="en-US" sz="1400" dirty="0"/>
              <a:t>　  配線例追加</a:t>
            </a:r>
          </a:p>
          <a:p>
            <a:r>
              <a:rPr kumimoji="1" lang="ja-JP" altLang="en-US" sz="1400" dirty="0"/>
              <a:t>第</a:t>
            </a:r>
            <a:r>
              <a:rPr kumimoji="1" lang="en-US" altLang="ja-JP" sz="1400" dirty="0"/>
              <a:t>3</a:t>
            </a:r>
            <a:r>
              <a:rPr kumimoji="1" lang="ja-JP" altLang="en-US" sz="1400" dirty="0"/>
              <a:t>回　</a:t>
            </a:r>
            <a:r>
              <a:rPr kumimoji="1" lang="en-US" altLang="ja-JP" sz="1400" dirty="0"/>
              <a:t>2023.6.2</a:t>
            </a:r>
            <a:r>
              <a:rPr kumimoji="1" lang="ja-JP" altLang="en-US" sz="1400" dirty="0"/>
              <a:t>　    オサダ製端子台カタログ訂正</a:t>
            </a:r>
          </a:p>
          <a:p>
            <a:r>
              <a:rPr kumimoji="1" lang="ja-JP" altLang="en-US" sz="1400" dirty="0"/>
              <a:t>第</a:t>
            </a:r>
            <a:r>
              <a:rPr kumimoji="1" lang="en-US" altLang="ja-JP" sz="1400" dirty="0"/>
              <a:t>4</a:t>
            </a:r>
            <a:r>
              <a:rPr kumimoji="1" lang="ja-JP" altLang="en-US" sz="1400" dirty="0"/>
              <a:t>回　</a:t>
            </a:r>
            <a:r>
              <a:rPr kumimoji="1" lang="en-US" altLang="ja-JP" sz="1400" dirty="0"/>
              <a:t>2023.8.9</a:t>
            </a:r>
            <a:r>
              <a:rPr kumimoji="1" lang="ja-JP" altLang="en-US" sz="1400" dirty="0"/>
              <a:t>　　  </a:t>
            </a:r>
            <a:r>
              <a:rPr kumimoji="1" lang="en-US" altLang="ja-JP" sz="1400" dirty="0"/>
              <a:t>SCCR10kA</a:t>
            </a:r>
            <a:r>
              <a:rPr kumimoji="1" lang="ja-JP" altLang="en-US" sz="1400" dirty="0"/>
              <a:t>以下時</a:t>
            </a:r>
            <a:br>
              <a:rPr kumimoji="1" lang="en-US" altLang="ja-JP" sz="1400" dirty="0"/>
            </a:br>
            <a:r>
              <a:rPr kumimoji="1" lang="ja-JP" altLang="en-US" sz="1400" dirty="0"/>
              <a:t>　　　　　　　　　　</a:t>
            </a:r>
            <a:r>
              <a:rPr kumimoji="1" lang="en-US" altLang="ja-JP" sz="1400" dirty="0"/>
              <a:t>/</a:t>
            </a:r>
            <a:r>
              <a:rPr kumimoji="1" lang="ja-JP" altLang="en-US" sz="1400" dirty="0"/>
              <a:t>格上げ認定時の分岐数追加</a:t>
            </a:r>
            <a:endParaRPr kumimoji="1" lang="en-US" altLang="ja-JP" sz="1400" dirty="0"/>
          </a:p>
          <a:p>
            <a:r>
              <a:rPr lang="ja-JP" altLang="en-US" sz="1400" dirty="0"/>
              <a:t>第</a:t>
            </a:r>
            <a:r>
              <a:rPr lang="en-US" altLang="ja-JP" sz="1400" dirty="0"/>
              <a:t>5</a:t>
            </a:r>
            <a:r>
              <a:rPr lang="ja-JP" altLang="en-US" sz="1400" dirty="0"/>
              <a:t>回　</a:t>
            </a:r>
            <a:r>
              <a:rPr lang="en-US" altLang="ja-JP" sz="1400" dirty="0"/>
              <a:t>2023.9.11</a:t>
            </a:r>
            <a:r>
              <a:rPr lang="ja-JP" altLang="en-US" sz="1400" dirty="0"/>
              <a:t>　　三菱電機製品追加</a:t>
            </a:r>
            <a:endParaRPr lang="en-US" altLang="ja-JP" sz="1400" dirty="0"/>
          </a:p>
          <a:p>
            <a:r>
              <a:rPr lang="ja-JP" altLang="en-US" sz="1400" dirty="0"/>
              <a:t>第</a:t>
            </a:r>
            <a:r>
              <a:rPr lang="en-US" altLang="ja-JP" sz="1400" dirty="0"/>
              <a:t>6</a:t>
            </a:r>
            <a:r>
              <a:rPr lang="ja-JP" altLang="en-US" sz="1400" dirty="0"/>
              <a:t>回　</a:t>
            </a:r>
            <a:r>
              <a:rPr lang="en-US" altLang="ja-JP" sz="1400" dirty="0"/>
              <a:t>2024.1.11</a:t>
            </a:r>
            <a:r>
              <a:rPr lang="ja-JP" altLang="en-US" sz="1400" dirty="0"/>
              <a:t>　　</a:t>
            </a:r>
            <a:r>
              <a:rPr lang="en-US" altLang="ja-JP" sz="1400" dirty="0"/>
              <a:t>OK-700SE-SCCR</a:t>
            </a:r>
            <a:r>
              <a:rPr lang="ja-JP" altLang="en-US" sz="1400" dirty="0"/>
              <a:t>追加</a:t>
            </a:r>
            <a:endParaRPr lang="en-US" altLang="ja-JP" sz="1400" dirty="0"/>
          </a:p>
          <a:p>
            <a:r>
              <a:rPr lang="ja-JP" altLang="en-US" sz="1400" dirty="0"/>
              <a:t>第</a:t>
            </a:r>
            <a:r>
              <a:rPr lang="en-US" altLang="ja-JP" sz="1400" dirty="0"/>
              <a:t>7</a:t>
            </a:r>
            <a:r>
              <a:rPr lang="ja-JP" altLang="en-US" sz="1400" dirty="0"/>
              <a:t>回　</a:t>
            </a:r>
            <a:r>
              <a:rPr lang="en-US" altLang="ja-JP" sz="1400" dirty="0"/>
              <a:t>2025.3.27</a:t>
            </a:r>
            <a:r>
              <a:rPr lang="ja-JP" altLang="en-US" sz="1400" dirty="0"/>
              <a:t>　　</a:t>
            </a:r>
            <a:r>
              <a:rPr lang="en-US" altLang="ja-JP" sz="1400" dirty="0"/>
              <a:t>OK-700SFF-3-SCCR</a:t>
            </a:r>
            <a:r>
              <a:rPr lang="ja-JP" altLang="en-US" sz="1400" dirty="0"/>
              <a:t>　　</a:t>
            </a:r>
            <a:endParaRPr lang="en-US" altLang="ja-JP" sz="1400" dirty="0"/>
          </a:p>
          <a:p>
            <a:r>
              <a:rPr lang="ja-JP" altLang="en-US" sz="1400" dirty="0"/>
              <a:t>　　　　　　　　　　</a:t>
            </a:r>
            <a:r>
              <a:rPr lang="en-US" altLang="ja-JP" sz="1400" dirty="0"/>
              <a:t>OUT</a:t>
            </a:r>
            <a:r>
              <a:rPr lang="ja-JP" altLang="en-US" sz="1400" dirty="0"/>
              <a:t>側電線範囲訂正</a:t>
            </a:r>
            <a:endParaRPr lang="en-US" altLang="ja-JP" sz="1400" dirty="0"/>
          </a:p>
          <a:p>
            <a:r>
              <a:rPr kumimoji="1" lang="ja-JP" altLang="en-US" sz="1400" dirty="0"/>
              <a:t>第</a:t>
            </a:r>
            <a:r>
              <a:rPr kumimoji="1" lang="en-US" altLang="ja-JP" sz="1400" dirty="0"/>
              <a:t>8</a:t>
            </a:r>
            <a:r>
              <a:rPr kumimoji="1" lang="ja-JP" altLang="en-US" sz="1400" dirty="0"/>
              <a:t>回　</a:t>
            </a:r>
            <a:r>
              <a:rPr kumimoji="1" lang="en-US" altLang="ja-JP" sz="1400" dirty="0"/>
              <a:t>2026.1.28</a:t>
            </a:r>
            <a:r>
              <a:rPr kumimoji="1" lang="ja-JP" altLang="en-US" sz="1400" dirty="0"/>
              <a:t>　　三菱電機製品更新</a:t>
            </a:r>
          </a:p>
        </p:txBody>
      </p:sp>
      <p:sp>
        <p:nvSpPr>
          <p:cNvPr id="10" name="スライド番号プレースホルダー 9">
            <a:extLst>
              <a:ext uri="{FF2B5EF4-FFF2-40B4-BE49-F238E27FC236}">
                <a16:creationId xmlns:a16="http://schemas.microsoft.com/office/drawing/2014/main" id="{250FA960-3F2D-FC19-F1D5-3CD862704B08}"/>
              </a:ext>
            </a:extLst>
          </p:cNvPr>
          <p:cNvSpPr>
            <a:spLocks noGrp="1"/>
          </p:cNvSpPr>
          <p:nvPr>
            <p:ph type="sldNum" sz="quarter" idx="12"/>
          </p:nvPr>
        </p:nvSpPr>
        <p:spPr/>
        <p:txBody>
          <a:bodyPr/>
          <a:lstStyle/>
          <a:p>
            <a:fld id="{EE6B4B11-9538-48C2-A03B-57C923024A3C}" type="slidenum">
              <a:rPr kumimoji="1" lang="ja-JP" altLang="en-US" smtClean="0"/>
              <a:t>1</a:t>
            </a:fld>
            <a:r>
              <a:rPr kumimoji="1" lang="ja-JP" altLang="en-US" dirty="0"/>
              <a:t>ページ</a:t>
            </a:r>
          </a:p>
        </p:txBody>
      </p:sp>
    </p:spTree>
    <p:extLst>
      <p:ext uri="{BB962C8B-B14F-4D97-AF65-F5344CB8AC3E}">
        <p14:creationId xmlns:p14="http://schemas.microsoft.com/office/powerpoint/2010/main" val="1841751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2"/>
          <p:cNvSpPr txBox="1">
            <a:spLocks noChangeArrowheads="1"/>
          </p:cNvSpPr>
          <p:nvPr/>
        </p:nvSpPr>
        <p:spPr bwMode="auto">
          <a:xfrm>
            <a:off x="1631950" y="101600"/>
            <a:ext cx="38010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fontAlgn="base">
              <a:spcBef>
                <a:spcPct val="50000"/>
              </a:spcBef>
              <a:spcAft>
                <a:spcPct val="0"/>
              </a:spcAft>
              <a:buNone/>
            </a:pPr>
            <a:r>
              <a:rPr lang="ja-JP" altLang="en-US" sz="2800" b="1" dirty="0">
                <a:solidFill>
                  <a:srgbClr val="000000"/>
                </a:solidFill>
                <a:latin typeface="ＭＳ Ｐゴシック" pitchFamily="50" charset="-128"/>
              </a:rPr>
              <a:t>ブレーカ</a:t>
            </a:r>
            <a:r>
              <a:rPr lang="en-US" altLang="ja-JP" sz="2800" b="1" dirty="0">
                <a:solidFill>
                  <a:srgbClr val="000000"/>
                </a:solidFill>
                <a:latin typeface="ＭＳ Ｐゴシック" pitchFamily="50" charset="-128"/>
              </a:rPr>
              <a:t>2</a:t>
            </a:r>
            <a:r>
              <a:rPr lang="ja-JP" altLang="en-US" sz="2800" b="1" dirty="0">
                <a:solidFill>
                  <a:srgbClr val="000000"/>
                </a:solidFill>
                <a:latin typeface="ＭＳ Ｐゴシック" pitchFamily="50" charset="-128"/>
              </a:rPr>
              <a:t>次側の配線①</a:t>
            </a:r>
          </a:p>
        </p:txBody>
      </p:sp>
      <p:sp>
        <p:nvSpPr>
          <p:cNvPr id="30724" name="Text Box 4"/>
          <p:cNvSpPr txBox="1">
            <a:spLocks noChangeArrowheads="1"/>
          </p:cNvSpPr>
          <p:nvPr/>
        </p:nvSpPr>
        <p:spPr bwMode="auto">
          <a:xfrm>
            <a:off x="1524000" y="762000"/>
            <a:ext cx="90360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fontAlgn="base">
              <a:spcBef>
                <a:spcPct val="0"/>
              </a:spcBef>
              <a:spcAft>
                <a:spcPct val="0"/>
              </a:spcAft>
              <a:buNone/>
            </a:pPr>
            <a:r>
              <a:rPr lang="ja-JP" altLang="en-US" sz="2000" b="1" dirty="0">
                <a:solidFill>
                  <a:srgbClr val="000000"/>
                </a:solidFill>
                <a:latin typeface="ＭＳ Ｐゴシック" pitchFamily="50" charset="-128"/>
              </a:rPr>
              <a:t>表面形端子部：圧着端子接続</a:t>
            </a:r>
            <a:r>
              <a:rPr lang="en-US" altLang="ja-JP" sz="2000" b="1" dirty="0">
                <a:solidFill>
                  <a:srgbClr val="000000"/>
                </a:solidFill>
                <a:latin typeface="ＭＳ Ｐゴシック" pitchFamily="50" charset="-128"/>
              </a:rPr>
              <a:t>1</a:t>
            </a:r>
            <a:r>
              <a:rPr lang="ja-JP" altLang="en-US" sz="2000" b="1" dirty="0">
                <a:solidFill>
                  <a:srgbClr val="000000"/>
                </a:solidFill>
                <a:latin typeface="ＭＳ Ｐゴシック" pitchFamily="50" charset="-128"/>
              </a:rPr>
              <a:t>本</a:t>
            </a:r>
            <a:endParaRPr lang="en-US" altLang="ja-JP" sz="2000" b="1" dirty="0">
              <a:solidFill>
                <a:srgbClr val="000000"/>
              </a:solidFill>
              <a:latin typeface="ＭＳ Ｐゴシック" pitchFamily="50" charset="-128"/>
            </a:endParaRPr>
          </a:p>
          <a:p>
            <a:pPr fontAlgn="base">
              <a:spcBef>
                <a:spcPct val="0"/>
              </a:spcBef>
              <a:spcAft>
                <a:spcPct val="0"/>
              </a:spcAft>
              <a:buNone/>
            </a:pPr>
            <a:r>
              <a:rPr lang="ja-JP" altLang="en-US" sz="2000" b="1" dirty="0">
                <a:solidFill>
                  <a:srgbClr val="000000"/>
                </a:solidFill>
                <a:latin typeface="ＭＳ Ｐゴシック" pitchFamily="50" charset="-128"/>
              </a:rPr>
              <a:t>（</a:t>
            </a:r>
            <a:r>
              <a:rPr lang="en-US" altLang="ja-JP" sz="2000" b="1" dirty="0">
                <a:solidFill>
                  <a:srgbClr val="000000"/>
                </a:solidFill>
                <a:latin typeface="ＭＳ Ｐゴシック" pitchFamily="50" charset="-128"/>
              </a:rPr>
              <a:t>2</a:t>
            </a:r>
            <a:r>
              <a:rPr lang="ja-JP" altLang="en-US" sz="2000" b="1" dirty="0">
                <a:solidFill>
                  <a:srgbClr val="000000"/>
                </a:solidFill>
                <a:latin typeface="ＭＳ Ｐゴシック" pitchFamily="50" charset="-128"/>
              </a:rPr>
              <a:t>本接続、圧着端子での</a:t>
            </a:r>
            <a:r>
              <a:rPr lang="en-US" altLang="ja-JP" sz="2000" b="1" dirty="0">
                <a:solidFill>
                  <a:srgbClr val="000000"/>
                </a:solidFill>
                <a:latin typeface="ＭＳ Ｐゴシック" pitchFamily="50" charset="-128"/>
              </a:rPr>
              <a:t>2</a:t>
            </a:r>
            <a:r>
              <a:rPr lang="ja-JP" altLang="en-US" sz="2000" b="1" dirty="0">
                <a:solidFill>
                  <a:srgbClr val="000000"/>
                </a:solidFill>
                <a:latin typeface="ＭＳ Ｐゴシック" pitchFamily="50" charset="-128"/>
              </a:rPr>
              <a:t>本電線のとも締め、銅バー等の部品追加による</a:t>
            </a:r>
            <a:endParaRPr lang="en-US" altLang="ja-JP" sz="2000" b="1" dirty="0">
              <a:solidFill>
                <a:srgbClr val="000000"/>
              </a:solidFill>
              <a:latin typeface="ＭＳ Ｐゴシック" pitchFamily="50" charset="-128"/>
            </a:endParaRPr>
          </a:p>
          <a:p>
            <a:pPr fontAlgn="base">
              <a:spcBef>
                <a:spcPct val="0"/>
              </a:spcBef>
              <a:spcAft>
                <a:spcPct val="0"/>
              </a:spcAft>
              <a:buNone/>
            </a:pPr>
            <a:r>
              <a:rPr lang="ja-JP" altLang="en-US" sz="2000" b="1" dirty="0">
                <a:solidFill>
                  <a:srgbClr val="000000"/>
                </a:solidFill>
                <a:latin typeface="ＭＳ Ｐゴシック" pitchFamily="50" charset="-128"/>
              </a:rPr>
              <a:t>接続は</a:t>
            </a:r>
            <a:r>
              <a:rPr lang="en-US" altLang="ja-JP" sz="2000" b="1" dirty="0">
                <a:solidFill>
                  <a:srgbClr val="000000"/>
                </a:solidFill>
                <a:latin typeface="ＭＳ Ｐゴシック" pitchFamily="50" charset="-128"/>
              </a:rPr>
              <a:t>NG</a:t>
            </a:r>
            <a:r>
              <a:rPr lang="ja-JP" altLang="en-US" sz="2000" b="1" dirty="0" err="1">
                <a:solidFill>
                  <a:srgbClr val="000000"/>
                </a:solidFill>
                <a:latin typeface="ＭＳ Ｐゴシック" pitchFamily="50" charset="-128"/>
              </a:rPr>
              <a:t>。</a:t>
            </a:r>
            <a:r>
              <a:rPr lang="ja-JP" altLang="en-US" sz="2000" b="1" dirty="0">
                <a:solidFill>
                  <a:srgbClr val="000000"/>
                </a:solidFill>
                <a:latin typeface="ＭＳ Ｐゴシック" pitchFamily="50" charset="-128"/>
              </a:rPr>
              <a:t>圧着端子も指定の圧着端子をご使用下さい。）</a:t>
            </a:r>
            <a:endParaRPr lang="ja-JP" altLang="en-US" sz="1800" dirty="0">
              <a:solidFill>
                <a:srgbClr val="000000"/>
              </a:solidFill>
              <a:latin typeface="ＭＳ Ｐゴシック" pitchFamily="50" charset="-128"/>
            </a:endParaRPr>
          </a:p>
        </p:txBody>
      </p:sp>
      <p:pic>
        <p:nvPicPr>
          <p:cNvPr id="8" name="図 7"/>
          <p:cNvPicPr>
            <a:picLocks noChangeAspect="1"/>
          </p:cNvPicPr>
          <p:nvPr/>
        </p:nvPicPr>
        <p:blipFill>
          <a:blip r:embed="rId2"/>
          <a:stretch>
            <a:fillRect/>
          </a:stretch>
        </p:blipFill>
        <p:spPr>
          <a:xfrm>
            <a:off x="9816969" y="3855078"/>
            <a:ext cx="1680142" cy="1152525"/>
          </a:xfrm>
          <a:prstGeom prst="rect">
            <a:avLst/>
          </a:prstGeom>
        </p:spPr>
      </p:pic>
      <p:sp>
        <p:nvSpPr>
          <p:cNvPr id="12" name="正方形/長方形 11"/>
          <p:cNvSpPr/>
          <p:nvPr/>
        </p:nvSpPr>
        <p:spPr bwMode="auto">
          <a:xfrm>
            <a:off x="9720076" y="962055"/>
            <a:ext cx="1922195" cy="34240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5250" tIns="47625" rIns="95250" bIns="47625" numCol="1" rtlCol="0" anchor="t" anchorCtr="0" compatLnSpc="1">
            <a:prstTxWarp prst="textNoShape">
              <a:avLst/>
            </a:prstTxWarp>
            <a:spAutoFit/>
          </a:bodyPr>
          <a:lstStyle/>
          <a:p>
            <a:pPr marL="0" marR="0" indent="0" algn="ctr" defTabSz="885825" rtl="0" eaLnBrk="0" fontAlgn="base" latinLnBrk="0" hangingPunct="0">
              <a:lnSpc>
                <a:spcPct val="100000"/>
              </a:lnSpc>
              <a:spcBef>
                <a:spcPct val="50000"/>
              </a:spcBef>
              <a:spcAft>
                <a:spcPct val="0"/>
              </a:spcAft>
              <a:buClr>
                <a:srgbClr val="000099"/>
              </a:buClr>
              <a:buSzTx/>
              <a:buFont typeface="Symbol" pitchFamily="18" charset="2"/>
              <a:buNone/>
              <a:tabLst/>
            </a:pPr>
            <a:r>
              <a:rPr kumimoji="0" lang="ja-JP" altLang="en-US" sz="1600" b="0" i="0" u="none" strike="noStrike" cap="none" normalizeH="0" baseline="0" dirty="0">
                <a:ln>
                  <a:noFill/>
                </a:ln>
                <a:solidFill>
                  <a:schemeClr val="tx1"/>
                </a:solidFill>
                <a:effectLst/>
                <a:latin typeface="ＭＳ Ｐゴシック" pitchFamily="50" charset="-128"/>
                <a:ea typeface="ＭＳ Ｐゴシック" pitchFamily="50" charset="-128"/>
              </a:rPr>
              <a:t>表面形端子部</a:t>
            </a:r>
          </a:p>
        </p:txBody>
      </p:sp>
      <p:pic>
        <p:nvPicPr>
          <p:cNvPr id="13" name="図 12"/>
          <p:cNvPicPr>
            <a:picLocks noChangeAspect="1"/>
          </p:cNvPicPr>
          <p:nvPr/>
        </p:nvPicPr>
        <p:blipFill>
          <a:blip r:embed="rId3"/>
          <a:stretch>
            <a:fillRect/>
          </a:stretch>
        </p:blipFill>
        <p:spPr>
          <a:xfrm>
            <a:off x="9605198" y="1475501"/>
            <a:ext cx="2151949" cy="1204957"/>
          </a:xfrm>
          <a:prstGeom prst="rect">
            <a:avLst/>
          </a:prstGeom>
        </p:spPr>
      </p:pic>
      <p:sp>
        <p:nvSpPr>
          <p:cNvPr id="20" name="正方形/長方形 19"/>
          <p:cNvSpPr/>
          <p:nvPr/>
        </p:nvSpPr>
        <p:spPr bwMode="auto">
          <a:xfrm>
            <a:off x="9695943" y="3055339"/>
            <a:ext cx="1922195" cy="34240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5250" tIns="47625" rIns="95250" bIns="47625" numCol="1" rtlCol="0" anchor="t" anchorCtr="0" compatLnSpc="1">
            <a:prstTxWarp prst="textNoShape">
              <a:avLst/>
            </a:prstTxWarp>
            <a:spAutoFit/>
          </a:bodyPr>
          <a:lstStyle/>
          <a:p>
            <a:pPr marL="0" marR="0" indent="0" algn="ctr" defTabSz="885825" rtl="0" eaLnBrk="0" fontAlgn="base" latinLnBrk="0" hangingPunct="0">
              <a:lnSpc>
                <a:spcPct val="100000"/>
              </a:lnSpc>
              <a:spcBef>
                <a:spcPct val="50000"/>
              </a:spcBef>
              <a:spcAft>
                <a:spcPct val="0"/>
              </a:spcAft>
              <a:buClr>
                <a:srgbClr val="000099"/>
              </a:buClr>
              <a:buSzTx/>
              <a:buFont typeface="Symbol" pitchFamily="18" charset="2"/>
              <a:buNone/>
              <a:tabLst/>
            </a:pPr>
            <a:r>
              <a:rPr kumimoji="0" lang="ja-JP" altLang="en-US" sz="1600" dirty="0">
                <a:latin typeface="ＭＳ Ｐゴシック" pitchFamily="50" charset="-128"/>
                <a:ea typeface="ＭＳ Ｐゴシック" pitchFamily="50" charset="-128"/>
              </a:rPr>
              <a:t>接続例</a:t>
            </a:r>
            <a:endParaRPr kumimoji="0" lang="ja-JP" altLang="en-US" sz="1600" b="0" i="0" u="none" strike="noStrike" cap="none" normalizeH="0" baseline="0" dirty="0">
              <a:ln>
                <a:noFill/>
              </a:ln>
              <a:solidFill>
                <a:schemeClr val="tx1"/>
              </a:solidFill>
              <a:effectLst/>
              <a:latin typeface="ＭＳ Ｐゴシック" pitchFamily="50" charset="-128"/>
              <a:ea typeface="ＭＳ Ｐゴシック" pitchFamily="50" charset="-128"/>
            </a:endParaRPr>
          </a:p>
        </p:txBody>
      </p:sp>
      <p:sp>
        <p:nvSpPr>
          <p:cNvPr id="11" name="Text Box 4"/>
          <p:cNvSpPr txBox="1">
            <a:spLocks noChangeArrowheads="1"/>
          </p:cNvSpPr>
          <p:nvPr/>
        </p:nvSpPr>
        <p:spPr bwMode="auto">
          <a:xfrm>
            <a:off x="545333" y="1787899"/>
            <a:ext cx="903605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fontAlgn="base">
              <a:spcBef>
                <a:spcPct val="0"/>
              </a:spcBef>
              <a:spcAft>
                <a:spcPct val="0"/>
              </a:spcAft>
              <a:buNone/>
            </a:pPr>
            <a:r>
              <a:rPr lang="en-US" altLang="ja-JP" sz="2000" b="1" dirty="0">
                <a:solidFill>
                  <a:srgbClr val="000000"/>
                </a:solidFill>
                <a:latin typeface="ＭＳ Ｐゴシック" pitchFamily="50" charset="-128"/>
              </a:rPr>
              <a:t>※</a:t>
            </a:r>
            <a:r>
              <a:rPr lang="ja-JP" altLang="en-US" sz="2000" b="1" dirty="0">
                <a:solidFill>
                  <a:srgbClr val="000000"/>
                </a:solidFill>
                <a:latin typeface="ＭＳ Ｐゴシック" pitchFamily="50" charset="-128"/>
              </a:rPr>
              <a:t>カタログに、接続可能電線サイズ・適用圧着端子締付トルク例が記載されております。取説にも詳細記載がありますので必ず参照願います。（平型端子も同様）</a:t>
            </a:r>
            <a:endParaRPr lang="en-US" altLang="ja-JP" sz="2000" b="1" dirty="0">
              <a:solidFill>
                <a:srgbClr val="000000"/>
              </a:solidFill>
              <a:latin typeface="ＭＳ Ｐゴシック" pitchFamily="50" charset="-128"/>
            </a:endParaRPr>
          </a:p>
          <a:p>
            <a:pPr fontAlgn="base">
              <a:spcBef>
                <a:spcPct val="0"/>
              </a:spcBef>
              <a:spcAft>
                <a:spcPct val="0"/>
              </a:spcAft>
              <a:buNone/>
            </a:pPr>
            <a:endParaRPr lang="en-US" altLang="ja-JP" sz="2000" b="1" dirty="0">
              <a:solidFill>
                <a:srgbClr val="000000"/>
              </a:solidFill>
              <a:latin typeface="ＭＳ Ｐゴシック" pitchFamily="50" charset="-128"/>
            </a:endParaRPr>
          </a:p>
          <a:p>
            <a:pPr fontAlgn="base">
              <a:spcBef>
                <a:spcPct val="0"/>
              </a:spcBef>
              <a:spcAft>
                <a:spcPct val="0"/>
              </a:spcAft>
              <a:buNone/>
            </a:pPr>
            <a:r>
              <a:rPr lang="ja-JP" altLang="en-US" sz="2000" b="1" dirty="0">
                <a:solidFill>
                  <a:srgbClr val="000000"/>
                </a:solidFill>
                <a:latin typeface="ＭＳ Ｐゴシック" pitchFamily="50" charset="-128"/>
              </a:rPr>
              <a:t>カタログ記載例</a:t>
            </a:r>
            <a:endParaRPr lang="en-US" altLang="ja-JP" sz="2000" b="1" dirty="0">
              <a:solidFill>
                <a:srgbClr val="000000"/>
              </a:solidFill>
              <a:latin typeface="ＭＳ Ｐゴシック" pitchFamily="50" charset="-128"/>
            </a:endParaRPr>
          </a:p>
        </p:txBody>
      </p:sp>
      <p:sp>
        <p:nvSpPr>
          <p:cNvPr id="3" name="角丸四角形 2"/>
          <p:cNvSpPr/>
          <p:nvPr/>
        </p:nvSpPr>
        <p:spPr bwMode="auto">
          <a:xfrm>
            <a:off x="9387040" y="5498726"/>
            <a:ext cx="2540000" cy="923657"/>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5250" tIns="47625" rIns="95250" bIns="47625" numCol="1" rtlCol="0" anchor="t" anchorCtr="0" compatLnSpc="1">
            <a:prstTxWarp prst="textNoShape">
              <a:avLst/>
            </a:prstTxWarp>
            <a:spAutoFit/>
          </a:bodyPr>
          <a:lstStyle/>
          <a:p>
            <a:pPr marL="0" marR="0" indent="0" algn="ctr" defTabSz="885825" rtl="0" eaLnBrk="0" fontAlgn="base" latinLnBrk="0" hangingPunct="0">
              <a:lnSpc>
                <a:spcPct val="100000"/>
              </a:lnSpc>
              <a:spcBef>
                <a:spcPct val="50000"/>
              </a:spcBef>
              <a:spcAft>
                <a:spcPct val="0"/>
              </a:spcAft>
              <a:buClr>
                <a:srgbClr val="000099"/>
              </a:buClr>
              <a:buSzTx/>
              <a:buFont typeface="Symbol" pitchFamily="18" charset="2"/>
              <a:buNone/>
              <a:tabLst/>
            </a:pPr>
            <a:r>
              <a:rPr kumimoji="0" lang="ja-JP" altLang="en-US" sz="1600" dirty="0">
                <a:latin typeface="ＭＳ Ｐゴシック" pitchFamily="50" charset="-128"/>
                <a:ea typeface="ＭＳ Ｐゴシック" pitchFamily="50" charset="-128"/>
              </a:rPr>
              <a:t>接続</a:t>
            </a:r>
            <a:r>
              <a:rPr kumimoji="0" lang="ja-JP" altLang="en-US" sz="1600" b="0" i="0" u="none" strike="noStrike" cap="none" normalizeH="0" baseline="0" dirty="0">
                <a:ln>
                  <a:noFill/>
                </a:ln>
                <a:solidFill>
                  <a:schemeClr val="tx1"/>
                </a:solidFill>
                <a:effectLst/>
                <a:latin typeface="ＭＳ Ｐゴシック" pitchFamily="50" charset="-128"/>
                <a:ea typeface="ＭＳ Ｐゴシック" pitchFamily="50" charset="-128"/>
              </a:rPr>
              <a:t>可能電線サイズに　　</a:t>
            </a:r>
            <a:r>
              <a:rPr kumimoji="0" lang="en-US" altLang="ja-JP" sz="1600" b="0" i="0" u="none" strike="noStrike" cap="none" normalizeH="0" baseline="0" dirty="0">
                <a:ln>
                  <a:noFill/>
                </a:ln>
                <a:solidFill>
                  <a:schemeClr val="tx1"/>
                </a:solidFill>
                <a:effectLst/>
                <a:latin typeface="ＭＳ Ｐゴシック" pitchFamily="50" charset="-128"/>
                <a:ea typeface="ＭＳ Ｐゴシック" pitchFamily="50" charset="-128"/>
              </a:rPr>
              <a:t>2</a:t>
            </a:r>
            <a:r>
              <a:rPr kumimoji="0" lang="ja-JP" altLang="en-US" sz="1600" b="0" i="0" u="none" strike="noStrike" cap="none" normalizeH="0" baseline="0" dirty="0">
                <a:ln>
                  <a:noFill/>
                </a:ln>
                <a:solidFill>
                  <a:schemeClr val="tx1"/>
                </a:solidFill>
                <a:effectLst/>
                <a:latin typeface="ＭＳ Ｐゴシック" pitchFamily="50" charset="-128"/>
                <a:ea typeface="ＭＳ Ｐゴシック" pitchFamily="50" charset="-128"/>
              </a:rPr>
              <a:t>本と記載が無いものは　</a:t>
            </a:r>
            <a:r>
              <a:rPr kumimoji="0" lang="en-US" altLang="ja-JP" sz="1600" b="0" i="0" u="none" strike="noStrike" cap="none" normalizeH="0" baseline="0" dirty="0">
                <a:ln>
                  <a:noFill/>
                </a:ln>
                <a:solidFill>
                  <a:schemeClr val="tx1"/>
                </a:solidFill>
                <a:effectLst/>
                <a:latin typeface="ＭＳ Ｐゴシック" pitchFamily="50" charset="-128"/>
                <a:ea typeface="ＭＳ Ｐゴシック" pitchFamily="50" charset="-128"/>
              </a:rPr>
              <a:t>1</a:t>
            </a:r>
            <a:r>
              <a:rPr kumimoji="0" lang="ja-JP" altLang="en-US" sz="1600" b="0" i="0" u="none" strike="noStrike" cap="none" normalizeH="0" baseline="0" dirty="0">
                <a:ln>
                  <a:noFill/>
                </a:ln>
                <a:solidFill>
                  <a:schemeClr val="tx1"/>
                </a:solidFill>
                <a:effectLst/>
                <a:latin typeface="ＭＳ Ｐゴシック" pitchFamily="50" charset="-128"/>
                <a:ea typeface="ＭＳ Ｐゴシック" pitchFamily="50" charset="-128"/>
              </a:rPr>
              <a:t>本の接続となります。</a:t>
            </a:r>
          </a:p>
        </p:txBody>
      </p:sp>
      <p:sp>
        <p:nvSpPr>
          <p:cNvPr id="2" name="テキスト ボックス 1">
            <a:extLst>
              <a:ext uri="{FF2B5EF4-FFF2-40B4-BE49-F238E27FC236}">
                <a16:creationId xmlns:a16="http://schemas.microsoft.com/office/drawing/2014/main" id="{757F00BF-02BC-7587-BD3C-4637B48C8BC9}"/>
              </a:ext>
            </a:extLst>
          </p:cNvPr>
          <p:cNvSpPr txBox="1"/>
          <p:nvPr/>
        </p:nvSpPr>
        <p:spPr>
          <a:xfrm>
            <a:off x="355600" y="148723"/>
            <a:ext cx="1236236" cy="369332"/>
          </a:xfrm>
          <a:prstGeom prst="rect">
            <a:avLst/>
          </a:prstGeom>
          <a:noFill/>
          <a:ln w="38100">
            <a:solidFill>
              <a:schemeClr val="tx1"/>
            </a:solidFill>
          </a:ln>
        </p:spPr>
        <p:txBody>
          <a:bodyPr wrap="none" rtlCol="0">
            <a:spAutoFit/>
          </a:bodyPr>
          <a:lstStyle/>
          <a:p>
            <a:r>
              <a:rPr kumimoji="1" lang="ja-JP" altLang="en-US" dirty="0"/>
              <a:t>参考資料</a:t>
            </a:r>
            <a:r>
              <a:rPr lang="en-US" altLang="ja-JP" dirty="0"/>
              <a:t>6</a:t>
            </a:r>
            <a:endParaRPr kumimoji="1" lang="ja-JP" altLang="en-US" dirty="0"/>
          </a:p>
        </p:txBody>
      </p:sp>
      <p:pic>
        <p:nvPicPr>
          <p:cNvPr id="7" name="図 6">
            <a:extLst>
              <a:ext uri="{FF2B5EF4-FFF2-40B4-BE49-F238E27FC236}">
                <a16:creationId xmlns:a16="http://schemas.microsoft.com/office/drawing/2014/main" id="{9BAF4693-AD58-7F56-CBC8-49BF30B7F214}"/>
              </a:ext>
            </a:extLst>
          </p:cNvPr>
          <p:cNvPicPr>
            <a:picLocks noChangeAspect="1"/>
          </p:cNvPicPr>
          <p:nvPr/>
        </p:nvPicPr>
        <p:blipFill>
          <a:blip r:embed="rId4"/>
          <a:stretch>
            <a:fillRect/>
          </a:stretch>
        </p:blipFill>
        <p:spPr>
          <a:xfrm>
            <a:off x="355600" y="3171581"/>
            <a:ext cx="9248775" cy="2228850"/>
          </a:xfrm>
          <a:prstGeom prst="rect">
            <a:avLst/>
          </a:prstGeom>
        </p:spPr>
      </p:pic>
      <p:sp>
        <p:nvSpPr>
          <p:cNvPr id="9" name="スライド番号プレースホルダー 8">
            <a:extLst>
              <a:ext uri="{FF2B5EF4-FFF2-40B4-BE49-F238E27FC236}">
                <a16:creationId xmlns:a16="http://schemas.microsoft.com/office/drawing/2014/main" id="{75DD4D2A-745B-5473-7807-E0B60DCFCDDE}"/>
              </a:ext>
            </a:extLst>
          </p:cNvPr>
          <p:cNvSpPr>
            <a:spLocks noGrp="1"/>
          </p:cNvSpPr>
          <p:nvPr>
            <p:ph type="sldNum" sz="quarter" idx="12"/>
          </p:nvPr>
        </p:nvSpPr>
        <p:spPr/>
        <p:txBody>
          <a:bodyPr/>
          <a:lstStyle/>
          <a:p>
            <a:fld id="{EE6B4B11-9538-48C2-A03B-57C923024A3C}" type="slidenum">
              <a:rPr kumimoji="1" lang="ja-JP" altLang="en-US" smtClean="0"/>
              <a:t>10</a:t>
            </a:fld>
            <a:r>
              <a:rPr kumimoji="1" lang="ja-JP" altLang="en-US"/>
              <a:t>ページ</a:t>
            </a:r>
            <a:endParaRPr kumimoji="1" lang="ja-JP" altLang="en-US" dirty="0"/>
          </a:p>
        </p:txBody>
      </p:sp>
    </p:spTree>
    <p:extLst>
      <p:ext uri="{BB962C8B-B14F-4D97-AF65-F5344CB8AC3E}">
        <p14:creationId xmlns:p14="http://schemas.microsoft.com/office/powerpoint/2010/main" val="493948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2"/>
          <p:cNvSpPr txBox="1">
            <a:spLocks noChangeArrowheads="1"/>
          </p:cNvSpPr>
          <p:nvPr/>
        </p:nvSpPr>
        <p:spPr bwMode="auto">
          <a:xfrm>
            <a:off x="1631950" y="101600"/>
            <a:ext cx="38010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fontAlgn="base">
              <a:spcBef>
                <a:spcPct val="50000"/>
              </a:spcBef>
              <a:spcAft>
                <a:spcPct val="0"/>
              </a:spcAft>
              <a:buNone/>
            </a:pPr>
            <a:r>
              <a:rPr lang="ja-JP" altLang="en-US" sz="2800" b="1" dirty="0">
                <a:solidFill>
                  <a:srgbClr val="000000"/>
                </a:solidFill>
                <a:latin typeface="ＭＳ Ｐゴシック" pitchFamily="50" charset="-128"/>
              </a:rPr>
              <a:t>ブレーカ</a:t>
            </a:r>
            <a:r>
              <a:rPr lang="en-US" altLang="ja-JP" sz="2800" b="1" dirty="0">
                <a:solidFill>
                  <a:srgbClr val="000000"/>
                </a:solidFill>
                <a:latin typeface="ＭＳ Ｐゴシック" pitchFamily="50" charset="-128"/>
              </a:rPr>
              <a:t>2</a:t>
            </a:r>
            <a:r>
              <a:rPr lang="ja-JP" altLang="en-US" sz="2800" b="1" dirty="0">
                <a:solidFill>
                  <a:srgbClr val="000000"/>
                </a:solidFill>
                <a:latin typeface="ＭＳ Ｐゴシック" pitchFamily="50" charset="-128"/>
              </a:rPr>
              <a:t>次側の配線②</a:t>
            </a:r>
          </a:p>
        </p:txBody>
      </p:sp>
      <p:sp>
        <p:nvSpPr>
          <p:cNvPr id="30724" name="Text Box 4"/>
          <p:cNvSpPr txBox="1">
            <a:spLocks noChangeArrowheads="1"/>
          </p:cNvSpPr>
          <p:nvPr/>
        </p:nvSpPr>
        <p:spPr bwMode="auto">
          <a:xfrm>
            <a:off x="1524000" y="762000"/>
            <a:ext cx="90360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fontAlgn="base">
              <a:spcBef>
                <a:spcPct val="0"/>
              </a:spcBef>
              <a:spcAft>
                <a:spcPct val="0"/>
              </a:spcAft>
              <a:buNone/>
            </a:pPr>
            <a:r>
              <a:rPr lang="ja-JP" altLang="en-US" sz="2000" b="1" dirty="0">
                <a:solidFill>
                  <a:srgbClr val="000000"/>
                </a:solidFill>
                <a:latin typeface="ＭＳ Ｐゴシック" pitchFamily="50" charset="-128"/>
              </a:rPr>
              <a:t>平型端子部①圧着端子接続</a:t>
            </a:r>
            <a:r>
              <a:rPr lang="en-US" altLang="ja-JP" sz="2000" b="1" dirty="0">
                <a:solidFill>
                  <a:srgbClr val="000000"/>
                </a:solidFill>
                <a:latin typeface="ＭＳ Ｐゴシック" pitchFamily="50" charset="-128"/>
              </a:rPr>
              <a:t>1</a:t>
            </a:r>
            <a:r>
              <a:rPr lang="ja-JP" altLang="en-US" sz="2000" b="1" dirty="0">
                <a:solidFill>
                  <a:srgbClr val="000000"/>
                </a:solidFill>
                <a:latin typeface="ＭＳ Ｐゴシック" pitchFamily="50" charset="-128"/>
              </a:rPr>
              <a:t>本　　　②圧着端子接続</a:t>
            </a:r>
            <a:r>
              <a:rPr lang="en-US" altLang="ja-JP" sz="2000" b="1" dirty="0">
                <a:solidFill>
                  <a:srgbClr val="000000"/>
                </a:solidFill>
                <a:latin typeface="ＭＳ Ｐゴシック" pitchFamily="50" charset="-128"/>
              </a:rPr>
              <a:t>2</a:t>
            </a:r>
            <a:r>
              <a:rPr lang="ja-JP" altLang="en-US" sz="2000" b="1" dirty="0">
                <a:solidFill>
                  <a:srgbClr val="000000"/>
                </a:solidFill>
                <a:latin typeface="ＭＳ Ｐゴシック" pitchFamily="50" charset="-128"/>
              </a:rPr>
              <a:t>本</a:t>
            </a:r>
          </a:p>
          <a:p>
            <a:pPr fontAlgn="base">
              <a:spcBef>
                <a:spcPct val="0"/>
              </a:spcBef>
              <a:spcAft>
                <a:spcPct val="0"/>
              </a:spcAft>
              <a:buNone/>
            </a:pPr>
            <a:r>
              <a:rPr lang="ja-JP" altLang="en-US" sz="2000" b="1" dirty="0">
                <a:solidFill>
                  <a:srgbClr val="000000"/>
                </a:solidFill>
                <a:latin typeface="ＭＳ Ｐゴシック" pitchFamily="50" charset="-128"/>
              </a:rPr>
              <a:t>（</a:t>
            </a:r>
            <a:r>
              <a:rPr lang="en-US" altLang="ja-JP" sz="2000" b="1" dirty="0">
                <a:solidFill>
                  <a:srgbClr val="000000"/>
                </a:solidFill>
                <a:latin typeface="ＭＳ Ｐゴシック" pitchFamily="50" charset="-128"/>
              </a:rPr>
              <a:t>2</a:t>
            </a:r>
            <a:r>
              <a:rPr lang="ja-JP" altLang="en-US" sz="2000" b="1" dirty="0">
                <a:solidFill>
                  <a:srgbClr val="000000"/>
                </a:solidFill>
                <a:latin typeface="ＭＳ Ｐゴシック" pitchFamily="50" charset="-128"/>
              </a:rPr>
              <a:t>本接続、圧着端子での</a:t>
            </a:r>
            <a:r>
              <a:rPr lang="en-US" altLang="ja-JP" sz="2000" b="1" dirty="0">
                <a:solidFill>
                  <a:srgbClr val="000000"/>
                </a:solidFill>
                <a:latin typeface="ＭＳ Ｐゴシック" pitchFamily="50" charset="-128"/>
              </a:rPr>
              <a:t>2</a:t>
            </a:r>
            <a:r>
              <a:rPr lang="ja-JP" altLang="en-US" sz="2000" b="1" dirty="0">
                <a:solidFill>
                  <a:srgbClr val="000000"/>
                </a:solidFill>
                <a:latin typeface="ＭＳ Ｐゴシック" pitchFamily="50" charset="-128"/>
              </a:rPr>
              <a:t>本電線のとも締め、銅バー等の部品追加による</a:t>
            </a:r>
            <a:endParaRPr lang="en-US" altLang="ja-JP" sz="2000" b="1" dirty="0">
              <a:solidFill>
                <a:srgbClr val="000000"/>
              </a:solidFill>
              <a:latin typeface="ＭＳ Ｐゴシック" pitchFamily="50" charset="-128"/>
            </a:endParaRPr>
          </a:p>
          <a:p>
            <a:pPr fontAlgn="base">
              <a:spcBef>
                <a:spcPct val="0"/>
              </a:spcBef>
              <a:spcAft>
                <a:spcPct val="0"/>
              </a:spcAft>
              <a:buNone/>
            </a:pPr>
            <a:r>
              <a:rPr lang="ja-JP" altLang="en-US" sz="2000" b="1" dirty="0">
                <a:solidFill>
                  <a:srgbClr val="000000"/>
                </a:solidFill>
                <a:latin typeface="ＭＳ Ｐゴシック" pitchFamily="50" charset="-128"/>
              </a:rPr>
              <a:t>接続は</a:t>
            </a:r>
            <a:r>
              <a:rPr lang="en-US" altLang="ja-JP" sz="2000" b="1" dirty="0">
                <a:solidFill>
                  <a:srgbClr val="000000"/>
                </a:solidFill>
                <a:latin typeface="ＭＳ Ｐゴシック" pitchFamily="50" charset="-128"/>
              </a:rPr>
              <a:t>NG</a:t>
            </a:r>
            <a:r>
              <a:rPr lang="ja-JP" altLang="en-US" sz="2000" b="1" dirty="0" err="1">
                <a:solidFill>
                  <a:srgbClr val="000000"/>
                </a:solidFill>
                <a:latin typeface="ＭＳ Ｐゴシック" pitchFamily="50" charset="-128"/>
              </a:rPr>
              <a:t>。</a:t>
            </a:r>
            <a:r>
              <a:rPr lang="ja-JP" altLang="en-US" sz="2000" b="1" dirty="0">
                <a:solidFill>
                  <a:srgbClr val="000000"/>
                </a:solidFill>
                <a:latin typeface="ＭＳ Ｐゴシック" pitchFamily="50" charset="-128"/>
              </a:rPr>
              <a:t>圧着端子も指定の圧着端子をご使用下さい。）</a:t>
            </a:r>
            <a:endParaRPr lang="ja-JP" altLang="en-US" sz="1800" dirty="0">
              <a:solidFill>
                <a:srgbClr val="000000"/>
              </a:solidFill>
              <a:latin typeface="ＭＳ Ｐゴシック" pitchFamily="50" charset="-128"/>
            </a:endParaRPr>
          </a:p>
        </p:txBody>
      </p:sp>
      <p:sp>
        <p:nvSpPr>
          <p:cNvPr id="20" name="正方形/長方形 19"/>
          <p:cNvSpPr/>
          <p:nvPr/>
        </p:nvSpPr>
        <p:spPr bwMode="auto">
          <a:xfrm>
            <a:off x="9598952" y="2043338"/>
            <a:ext cx="2156363" cy="34240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5250" tIns="47625" rIns="95250" bIns="47625" numCol="1" rtlCol="0" anchor="t" anchorCtr="0" compatLnSpc="1">
            <a:prstTxWarp prst="textNoShape">
              <a:avLst/>
            </a:prstTxWarp>
            <a:spAutoFit/>
          </a:bodyPr>
          <a:lstStyle/>
          <a:p>
            <a:pPr marL="0" marR="0" indent="0" algn="ctr" defTabSz="885825" rtl="0" eaLnBrk="0" fontAlgn="base" latinLnBrk="0" hangingPunct="0">
              <a:lnSpc>
                <a:spcPct val="100000"/>
              </a:lnSpc>
              <a:spcBef>
                <a:spcPct val="50000"/>
              </a:spcBef>
              <a:spcAft>
                <a:spcPct val="0"/>
              </a:spcAft>
              <a:buClr>
                <a:srgbClr val="000099"/>
              </a:buClr>
              <a:buSzTx/>
              <a:buFont typeface="Symbol" pitchFamily="18" charset="2"/>
              <a:buNone/>
              <a:tabLst/>
            </a:pPr>
            <a:r>
              <a:rPr kumimoji="0" lang="ja-JP" altLang="en-US" sz="1600" dirty="0">
                <a:latin typeface="ＭＳ Ｐゴシック" pitchFamily="50" charset="-128"/>
                <a:ea typeface="ＭＳ Ｐゴシック" pitchFamily="50" charset="-128"/>
              </a:rPr>
              <a:t>一つ穴への</a:t>
            </a:r>
            <a:r>
              <a:rPr kumimoji="0" lang="en-US" altLang="ja-JP" sz="1600" dirty="0">
                <a:latin typeface="ＭＳ Ｐゴシック" pitchFamily="50" charset="-128"/>
                <a:ea typeface="ＭＳ Ｐゴシック" pitchFamily="50" charset="-128"/>
              </a:rPr>
              <a:t>2</a:t>
            </a:r>
            <a:r>
              <a:rPr kumimoji="0" lang="ja-JP" altLang="en-US" sz="1600" dirty="0">
                <a:latin typeface="ＭＳ Ｐゴシック" pitchFamily="50" charset="-128"/>
                <a:ea typeface="ＭＳ Ｐゴシック" pitchFamily="50" charset="-128"/>
              </a:rPr>
              <a:t>本接続例</a:t>
            </a:r>
            <a:endParaRPr kumimoji="0" lang="ja-JP" altLang="en-US" sz="1600" b="0" i="0" u="none" strike="noStrike" cap="none" normalizeH="0" baseline="0" dirty="0">
              <a:ln>
                <a:noFill/>
              </a:ln>
              <a:solidFill>
                <a:schemeClr val="tx1"/>
              </a:solidFill>
              <a:effectLst/>
              <a:latin typeface="ＭＳ Ｐゴシック" pitchFamily="50" charset="-128"/>
              <a:ea typeface="ＭＳ Ｐゴシック" pitchFamily="50" charset="-128"/>
            </a:endParaRPr>
          </a:p>
        </p:txBody>
      </p:sp>
      <p:sp>
        <p:nvSpPr>
          <p:cNvPr id="10" name="正方形/長方形 9"/>
          <p:cNvSpPr/>
          <p:nvPr/>
        </p:nvSpPr>
        <p:spPr bwMode="auto">
          <a:xfrm>
            <a:off x="1296052" y="2074099"/>
            <a:ext cx="1922195" cy="34240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5250" tIns="47625" rIns="95250" bIns="47625" numCol="1" rtlCol="0" anchor="t" anchorCtr="0" compatLnSpc="1">
            <a:prstTxWarp prst="textNoShape">
              <a:avLst/>
            </a:prstTxWarp>
            <a:spAutoFit/>
          </a:bodyPr>
          <a:lstStyle/>
          <a:p>
            <a:pPr marL="0" marR="0" lvl="0" indent="0" algn="ctr" defTabSz="885825" rtl="0" eaLnBrk="0" fontAlgn="base" latinLnBrk="0" hangingPunct="0">
              <a:lnSpc>
                <a:spcPct val="100000"/>
              </a:lnSpc>
              <a:spcBef>
                <a:spcPct val="50000"/>
              </a:spcBef>
              <a:spcAft>
                <a:spcPct val="0"/>
              </a:spcAft>
              <a:buClr>
                <a:srgbClr val="000099"/>
              </a:buClr>
              <a:buSzTx/>
              <a:buFont typeface="Symbol" pitchFamily="18" charset="2"/>
              <a:buNone/>
              <a:tabLst/>
              <a:defRPr/>
            </a:pPr>
            <a:r>
              <a:rPr kumimoji="0" lang="ja-JP" altLang="en-US" sz="16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①平型端子部</a:t>
            </a:r>
          </a:p>
        </p:txBody>
      </p:sp>
      <p:pic>
        <p:nvPicPr>
          <p:cNvPr id="11" name="図 10">
            <a:extLst>
              <a:ext uri="{FF2B5EF4-FFF2-40B4-BE49-F238E27FC236}">
                <a16:creationId xmlns:a16="http://schemas.microsoft.com/office/drawing/2014/main" id="{1F0E9BEE-8449-0B5E-D3B8-26D4540FC9D7}"/>
              </a:ext>
            </a:extLst>
          </p:cNvPr>
          <p:cNvPicPr>
            <a:picLocks noChangeAspect="1"/>
          </p:cNvPicPr>
          <p:nvPr/>
        </p:nvPicPr>
        <p:blipFill>
          <a:blip r:embed="rId2"/>
          <a:stretch>
            <a:fillRect/>
          </a:stretch>
        </p:blipFill>
        <p:spPr>
          <a:xfrm>
            <a:off x="1785661" y="2507116"/>
            <a:ext cx="942975" cy="2152650"/>
          </a:xfrm>
          <a:prstGeom prst="rect">
            <a:avLst/>
          </a:prstGeom>
        </p:spPr>
      </p:pic>
      <p:sp>
        <p:nvSpPr>
          <p:cNvPr id="14" name="正方形/長方形 13"/>
          <p:cNvSpPr/>
          <p:nvPr/>
        </p:nvSpPr>
        <p:spPr bwMode="auto">
          <a:xfrm>
            <a:off x="4218029" y="2074099"/>
            <a:ext cx="1922195" cy="34240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5250" tIns="47625" rIns="95250" bIns="47625" numCol="1" rtlCol="0" anchor="t" anchorCtr="0" compatLnSpc="1">
            <a:prstTxWarp prst="textNoShape">
              <a:avLst/>
            </a:prstTxWarp>
            <a:spAutoFit/>
          </a:bodyPr>
          <a:lstStyle/>
          <a:p>
            <a:pPr marL="0" marR="0" lvl="0" indent="0" algn="ctr" defTabSz="885825" rtl="0" eaLnBrk="0" fontAlgn="base" latinLnBrk="0" hangingPunct="0">
              <a:lnSpc>
                <a:spcPct val="100000"/>
              </a:lnSpc>
              <a:spcBef>
                <a:spcPct val="50000"/>
              </a:spcBef>
              <a:spcAft>
                <a:spcPct val="0"/>
              </a:spcAft>
              <a:buClr>
                <a:srgbClr val="000099"/>
              </a:buClr>
              <a:buSzTx/>
              <a:buFont typeface="Symbol" pitchFamily="18" charset="2"/>
              <a:buNone/>
              <a:tabLst/>
              <a:defRPr/>
            </a:pPr>
            <a:r>
              <a:rPr kumimoji="0" lang="ja-JP" altLang="en-US" sz="1600" dirty="0">
                <a:solidFill>
                  <a:srgbClr val="000000"/>
                </a:solidFill>
                <a:latin typeface="ＭＳ Ｐゴシック" pitchFamily="50" charset="-128"/>
                <a:ea typeface="ＭＳ Ｐゴシック" pitchFamily="50" charset="-128"/>
              </a:rPr>
              <a:t>②</a:t>
            </a:r>
            <a:r>
              <a:rPr kumimoji="0" lang="ja-JP" altLang="en-US" sz="16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平型端子部</a:t>
            </a:r>
          </a:p>
        </p:txBody>
      </p:sp>
      <p:pic>
        <p:nvPicPr>
          <p:cNvPr id="2" name="図 1"/>
          <p:cNvPicPr>
            <a:picLocks noChangeAspect="1"/>
          </p:cNvPicPr>
          <p:nvPr/>
        </p:nvPicPr>
        <p:blipFill>
          <a:blip r:embed="rId3"/>
          <a:stretch>
            <a:fillRect/>
          </a:stretch>
        </p:blipFill>
        <p:spPr>
          <a:xfrm>
            <a:off x="9280575" y="2507116"/>
            <a:ext cx="1900268" cy="1467007"/>
          </a:xfrm>
          <a:prstGeom prst="rect">
            <a:avLst/>
          </a:prstGeom>
        </p:spPr>
      </p:pic>
      <p:pic>
        <p:nvPicPr>
          <p:cNvPr id="3" name="図 2"/>
          <p:cNvPicPr>
            <a:picLocks noChangeAspect="1"/>
          </p:cNvPicPr>
          <p:nvPr/>
        </p:nvPicPr>
        <p:blipFill>
          <a:blip r:embed="rId4"/>
          <a:stretch>
            <a:fillRect/>
          </a:stretch>
        </p:blipFill>
        <p:spPr>
          <a:xfrm>
            <a:off x="9598952" y="4162326"/>
            <a:ext cx="2156363" cy="1752600"/>
          </a:xfrm>
          <a:prstGeom prst="rect">
            <a:avLst/>
          </a:prstGeom>
        </p:spPr>
      </p:pic>
      <p:sp>
        <p:nvSpPr>
          <p:cNvPr id="16" name="正方形/長方形 15"/>
          <p:cNvSpPr/>
          <p:nvPr/>
        </p:nvSpPr>
        <p:spPr bwMode="auto">
          <a:xfrm>
            <a:off x="3526203" y="5265336"/>
            <a:ext cx="7033846" cy="145039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5250" tIns="47625" rIns="95250" bIns="47625" numCol="1" rtlCol="0" anchor="t" anchorCtr="0" compatLnSpc="1">
            <a:prstTxWarp prst="textNoShape">
              <a:avLst/>
            </a:prstTxWarp>
            <a:spAutoFit/>
          </a:bodyPr>
          <a:lstStyle/>
          <a:p>
            <a:pPr marL="0" marR="0" indent="0" algn="ctr" defTabSz="885825" rtl="0" eaLnBrk="0" fontAlgn="base" latinLnBrk="0" hangingPunct="0">
              <a:lnSpc>
                <a:spcPct val="100000"/>
              </a:lnSpc>
              <a:spcBef>
                <a:spcPct val="50000"/>
              </a:spcBef>
              <a:spcAft>
                <a:spcPct val="0"/>
              </a:spcAft>
              <a:buClr>
                <a:srgbClr val="000099"/>
              </a:buClr>
              <a:buSzTx/>
              <a:buFont typeface="Symbol" pitchFamily="18" charset="2"/>
              <a:buNone/>
              <a:tabLst/>
            </a:pPr>
            <a:r>
              <a:rPr kumimoji="0" lang="ja-JP" altLang="en-US" sz="1600" b="0" i="0" u="none" strike="noStrike" cap="none" normalizeH="0" baseline="0" dirty="0">
                <a:ln>
                  <a:noFill/>
                </a:ln>
                <a:solidFill>
                  <a:schemeClr val="tx1"/>
                </a:solidFill>
                <a:effectLst/>
                <a:latin typeface="ＭＳ Ｐゴシック" pitchFamily="50" charset="-128"/>
                <a:ea typeface="ＭＳ Ｐゴシック" pitchFamily="50" charset="-128"/>
              </a:rPr>
              <a:t>一つの端子穴に</a:t>
            </a:r>
            <a:r>
              <a:rPr kumimoji="0" lang="en-US" altLang="ja-JP" sz="1600" b="0" i="0" u="none" strike="noStrike" cap="none" normalizeH="0" baseline="0" dirty="0">
                <a:ln>
                  <a:noFill/>
                </a:ln>
                <a:solidFill>
                  <a:schemeClr val="tx1"/>
                </a:solidFill>
                <a:effectLst/>
                <a:latin typeface="ＭＳ Ｐゴシック" pitchFamily="50" charset="-128"/>
                <a:ea typeface="ＭＳ Ｐゴシック" pitchFamily="50" charset="-128"/>
              </a:rPr>
              <a:t>2</a:t>
            </a:r>
            <a:r>
              <a:rPr kumimoji="0" lang="ja-JP" altLang="en-US" sz="1600" b="0" i="0" u="none" strike="noStrike" cap="none" normalizeH="0" baseline="0" dirty="0">
                <a:ln>
                  <a:noFill/>
                </a:ln>
                <a:solidFill>
                  <a:schemeClr val="tx1"/>
                </a:solidFill>
                <a:effectLst/>
                <a:latin typeface="ＭＳ Ｐゴシック" pitchFamily="50" charset="-128"/>
                <a:ea typeface="ＭＳ Ｐゴシック" pitchFamily="50" charset="-128"/>
              </a:rPr>
              <a:t>本接続の場合は</a:t>
            </a:r>
            <a:endParaRPr kumimoji="0" lang="en-US" altLang="ja-JP" sz="1600" b="0"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indent="0" algn="ctr" defTabSz="885825" rtl="0" eaLnBrk="0" fontAlgn="base" latinLnBrk="0" hangingPunct="0">
              <a:lnSpc>
                <a:spcPct val="100000"/>
              </a:lnSpc>
              <a:spcBef>
                <a:spcPct val="50000"/>
              </a:spcBef>
              <a:spcAft>
                <a:spcPct val="0"/>
              </a:spcAft>
              <a:buClr>
                <a:srgbClr val="000099"/>
              </a:buClr>
              <a:buSzTx/>
              <a:buFont typeface="Symbol" pitchFamily="18" charset="2"/>
              <a:buNone/>
              <a:tabLst/>
            </a:pPr>
            <a:r>
              <a:rPr kumimoji="0" lang="ja-JP" altLang="en-US" sz="1600" dirty="0">
                <a:latin typeface="ＭＳ Ｐゴシック" pitchFamily="50" charset="-128"/>
                <a:ea typeface="ＭＳ Ｐゴシック" pitchFamily="50" charset="-128"/>
              </a:rPr>
              <a:t>①圧着端子を背面にて組み合わせで</a:t>
            </a:r>
            <a:r>
              <a:rPr kumimoji="0" lang="en-US" altLang="ja-JP" sz="1600" dirty="0">
                <a:latin typeface="ＭＳ Ｐゴシック" pitchFamily="50" charset="-128"/>
                <a:ea typeface="ＭＳ Ｐゴシック" pitchFamily="50" charset="-128"/>
              </a:rPr>
              <a:t>2</a:t>
            </a:r>
            <a:r>
              <a:rPr kumimoji="0" lang="ja-JP" altLang="en-US" sz="1600" dirty="0">
                <a:latin typeface="ＭＳ Ｐゴシック" pitchFamily="50" charset="-128"/>
                <a:ea typeface="ＭＳ Ｐゴシック" pitchFamily="50" charset="-128"/>
              </a:rPr>
              <a:t>本接続</a:t>
            </a:r>
            <a:endParaRPr kumimoji="0" lang="en-US" altLang="ja-JP" sz="1600" dirty="0">
              <a:latin typeface="ＭＳ Ｐゴシック" pitchFamily="50" charset="-128"/>
              <a:ea typeface="ＭＳ Ｐゴシック" pitchFamily="50" charset="-128"/>
            </a:endParaRPr>
          </a:p>
          <a:p>
            <a:pPr marL="0" marR="0" indent="0" algn="ctr" defTabSz="885825" rtl="0" eaLnBrk="0" fontAlgn="base" latinLnBrk="0" hangingPunct="0">
              <a:lnSpc>
                <a:spcPct val="100000"/>
              </a:lnSpc>
              <a:spcBef>
                <a:spcPct val="50000"/>
              </a:spcBef>
              <a:spcAft>
                <a:spcPct val="0"/>
              </a:spcAft>
              <a:buClr>
                <a:srgbClr val="000099"/>
              </a:buClr>
              <a:buSzTx/>
              <a:buFont typeface="Symbol" pitchFamily="18" charset="2"/>
              <a:buNone/>
              <a:tabLst/>
            </a:pPr>
            <a:r>
              <a:rPr kumimoji="0" lang="ja-JP" altLang="en-US" sz="1600" b="0" i="0" u="none" strike="noStrike" cap="none" normalizeH="0" baseline="0" dirty="0">
                <a:ln>
                  <a:noFill/>
                </a:ln>
                <a:solidFill>
                  <a:schemeClr val="tx1"/>
                </a:solidFill>
                <a:effectLst/>
                <a:latin typeface="ＭＳ Ｐゴシック" pitchFamily="50" charset="-128"/>
                <a:ea typeface="ＭＳ Ｐゴシック" pitchFamily="50" charset="-128"/>
              </a:rPr>
              <a:t>　</a:t>
            </a:r>
            <a:r>
              <a:rPr kumimoji="0" lang="ja-JP" altLang="en-US" sz="1600" dirty="0">
                <a:latin typeface="ＭＳ Ｐゴシック" pitchFamily="50" charset="-128"/>
                <a:ea typeface="ＭＳ Ｐゴシック" pitchFamily="50" charset="-128"/>
              </a:rPr>
              <a:t>②ブレーカ平型端子の前面と裏面を使用し二本接続</a:t>
            </a:r>
            <a:endParaRPr kumimoji="0" lang="en-US" altLang="ja-JP" sz="1600" dirty="0">
              <a:latin typeface="ＭＳ Ｐゴシック" pitchFamily="50" charset="-128"/>
              <a:ea typeface="ＭＳ Ｐゴシック" pitchFamily="50" charset="-128"/>
            </a:endParaRPr>
          </a:p>
          <a:p>
            <a:pPr marL="0" marR="0" indent="0" algn="ctr" defTabSz="885825" rtl="0" eaLnBrk="0" fontAlgn="base" latinLnBrk="0" hangingPunct="0">
              <a:lnSpc>
                <a:spcPct val="100000"/>
              </a:lnSpc>
              <a:spcBef>
                <a:spcPct val="50000"/>
              </a:spcBef>
              <a:spcAft>
                <a:spcPct val="0"/>
              </a:spcAft>
              <a:buClr>
                <a:srgbClr val="000099"/>
              </a:buClr>
              <a:buSzTx/>
              <a:buFont typeface="Symbol" pitchFamily="18" charset="2"/>
              <a:buNone/>
              <a:tabLst/>
            </a:pPr>
            <a:endParaRPr kumimoji="0" lang="ja-JP" altLang="en-US" sz="1600" b="0" i="0" u="none" strike="noStrike" cap="none" normalizeH="0" baseline="0" dirty="0">
              <a:ln>
                <a:noFill/>
              </a:ln>
              <a:solidFill>
                <a:schemeClr val="tx1"/>
              </a:solidFill>
              <a:effectLst/>
              <a:latin typeface="ＭＳ Ｐゴシック" pitchFamily="50" charset="-128"/>
              <a:ea typeface="ＭＳ Ｐゴシック" pitchFamily="50" charset="-128"/>
            </a:endParaRPr>
          </a:p>
        </p:txBody>
      </p:sp>
      <p:pic>
        <p:nvPicPr>
          <p:cNvPr id="17" name="図 16"/>
          <p:cNvPicPr>
            <a:picLocks noChangeAspect="1"/>
          </p:cNvPicPr>
          <p:nvPr/>
        </p:nvPicPr>
        <p:blipFill>
          <a:blip r:embed="rId5"/>
          <a:stretch>
            <a:fillRect/>
          </a:stretch>
        </p:blipFill>
        <p:spPr>
          <a:xfrm>
            <a:off x="4210946" y="2530899"/>
            <a:ext cx="1737110" cy="2105084"/>
          </a:xfrm>
          <a:prstGeom prst="rect">
            <a:avLst/>
          </a:prstGeom>
        </p:spPr>
      </p:pic>
      <p:cxnSp>
        <p:nvCxnSpPr>
          <p:cNvPr id="9" name="直線コネクタ 8"/>
          <p:cNvCxnSpPr/>
          <p:nvPr/>
        </p:nvCxnSpPr>
        <p:spPr bwMode="auto">
          <a:xfrm>
            <a:off x="1929283" y="4493968"/>
            <a:ext cx="10048" cy="33159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25" name="直線コネクタ 24"/>
          <p:cNvCxnSpPr/>
          <p:nvPr/>
        </p:nvCxnSpPr>
        <p:spPr bwMode="auto">
          <a:xfrm>
            <a:off x="2229948" y="4493968"/>
            <a:ext cx="10048" cy="33159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26" name="直線コネクタ 25"/>
          <p:cNvCxnSpPr/>
          <p:nvPr/>
        </p:nvCxnSpPr>
        <p:spPr bwMode="auto">
          <a:xfrm>
            <a:off x="2644924" y="4493968"/>
            <a:ext cx="10048" cy="33159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27" name="直線コネクタ 26"/>
          <p:cNvCxnSpPr/>
          <p:nvPr/>
        </p:nvCxnSpPr>
        <p:spPr bwMode="auto">
          <a:xfrm>
            <a:off x="4584345" y="4269034"/>
            <a:ext cx="10048" cy="33159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28" name="直線コネクタ 27"/>
          <p:cNvCxnSpPr/>
          <p:nvPr/>
        </p:nvCxnSpPr>
        <p:spPr bwMode="auto">
          <a:xfrm>
            <a:off x="5100113" y="4216437"/>
            <a:ext cx="10048" cy="33159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29" name="直線コネクタ 28"/>
          <p:cNvCxnSpPr/>
          <p:nvPr/>
        </p:nvCxnSpPr>
        <p:spPr bwMode="auto">
          <a:xfrm>
            <a:off x="5615881" y="4242919"/>
            <a:ext cx="10048" cy="33159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34" name="直線コネクタ 33"/>
          <p:cNvCxnSpPr/>
          <p:nvPr/>
        </p:nvCxnSpPr>
        <p:spPr bwMode="auto">
          <a:xfrm flipH="1">
            <a:off x="4385300" y="3868615"/>
            <a:ext cx="163760" cy="293711"/>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35" name="直線コネクタ 34"/>
          <p:cNvCxnSpPr/>
          <p:nvPr/>
        </p:nvCxnSpPr>
        <p:spPr bwMode="auto">
          <a:xfrm>
            <a:off x="5833494" y="4142779"/>
            <a:ext cx="10048" cy="33159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36" name="直線コネクタ 35"/>
          <p:cNvCxnSpPr/>
          <p:nvPr/>
        </p:nvCxnSpPr>
        <p:spPr bwMode="auto">
          <a:xfrm>
            <a:off x="5615881" y="3868615"/>
            <a:ext cx="217613" cy="257257"/>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39" name="直線コネクタ 38"/>
          <p:cNvCxnSpPr/>
          <p:nvPr/>
        </p:nvCxnSpPr>
        <p:spPr bwMode="auto">
          <a:xfrm>
            <a:off x="4392622" y="4142779"/>
            <a:ext cx="10048" cy="33159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40" name="直線コネクタ 39"/>
          <p:cNvCxnSpPr/>
          <p:nvPr/>
        </p:nvCxnSpPr>
        <p:spPr bwMode="auto">
          <a:xfrm>
            <a:off x="5273305" y="4184777"/>
            <a:ext cx="10048" cy="33159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42" name="直線コネクタ 41"/>
          <p:cNvCxnSpPr/>
          <p:nvPr/>
        </p:nvCxnSpPr>
        <p:spPr bwMode="auto">
          <a:xfrm>
            <a:off x="5100113" y="3868615"/>
            <a:ext cx="159335" cy="320033"/>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4" name="ホームベース 3"/>
          <p:cNvSpPr/>
          <p:nvPr/>
        </p:nvSpPr>
        <p:spPr bwMode="auto">
          <a:xfrm>
            <a:off x="6499109" y="2436568"/>
            <a:ext cx="2936293" cy="1450397"/>
          </a:xfrm>
          <a:prstGeom prst="homePlate">
            <a:avLst>
              <a:gd name="adj" fmla="val 26226"/>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5250" tIns="47625" rIns="95250" bIns="47625" numCol="1" rtlCol="0" anchor="t" anchorCtr="0" compatLnSpc="1">
            <a:prstTxWarp prst="textNoShape">
              <a:avLst/>
            </a:prstTxWarp>
            <a:spAutoFit/>
          </a:bodyPr>
          <a:lstStyle/>
          <a:p>
            <a:pPr marL="0" marR="0" indent="0" algn="ctr" defTabSz="885825" rtl="0" eaLnBrk="0" fontAlgn="base" latinLnBrk="0" hangingPunct="0">
              <a:lnSpc>
                <a:spcPct val="100000"/>
              </a:lnSpc>
              <a:spcBef>
                <a:spcPct val="50000"/>
              </a:spcBef>
              <a:spcAft>
                <a:spcPct val="0"/>
              </a:spcAft>
              <a:buClr>
                <a:srgbClr val="000099"/>
              </a:buClr>
              <a:buSzTx/>
              <a:buFont typeface="Symbol" pitchFamily="18" charset="2"/>
              <a:buNone/>
              <a:tabLst/>
            </a:pPr>
            <a:r>
              <a:rPr kumimoji="0" lang="ja-JP" altLang="en-US" sz="1600" b="0" i="0" u="none" strike="noStrike" cap="none" normalizeH="0" baseline="0" dirty="0">
                <a:ln>
                  <a:noFill/>
                </a:ln>
                <a:solidFill>
                  <a:schemeClr val="tx1"/>
                </a:solidFill>
                <a:effectLst/>
                <a:latin typeface="ＭＳ Ｐゴシック" pitchFamily="50" charset="-128"/>
                <a:ea typeface="ＭＳ Ｐゴシック" pitchFamily="50" charset="-128"/>
              </a:rPr>
              <a:t>ブレーカにより同じ　　　　　　電線サイズを</a:t>
            </a:r>
            <a:r>
              <a:rPr kumimoji="0" lang="en-US" altLang="ja-JP" sz="1600" b="0" i="0" u="none" strike="noStrike" cap="none" normalizeH="0" baseline="0" dirty="0">
                <a:ln>
                  <a:noFill/>
                </a:ln>
                <a:solidFill>
                  <a:schemeClr val="tx1"/>
                </a:solidFill>
                <a:effectLst/>
                <a:latin typeface="ＭＳ Ｐゴシック" pitchFamily="50" charset="-128"/>
                <a:ea typeface="ＭＳ Ｐゴシック" pitchFamily="50" charset="-128"/>
              </a:rPr>
              <a:t>2</a:t>
            </a:r>
            <a:r>
              <a:rPr kumimoji="0" lang="ja-JP" altLang="en-US" sz="1600" b="0" i="0" u="none" strike="noStrike" cap="none" normalizeH="0" baseline="0" dirty="0">
                <a:ln>
                  <a:noFill/>
                </a:ln>
                <a:solidFill>
                  <a:schemeClr val="tx1"/>
                </a:solidFill>
                <a:effectLst/>
                <a:latin typeface="ＭＳ Ｐゴシック" pitchFamily="50" charset="-128"/>
                <a:ea typeface="ＭＳ Ｐゴシック" pitchFamily="50" charset="-128"/>
              </a:rPr>
              <a:t>本接続する　　　ものがございます。</a:t>
            </a:r>
            <a:endParaRPr kumimoji="0" lang="en-US" altLang="ja-JP" sz="1600" b="0"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indent="0" algn="ctr" defTabSz="885825" rtl="0" eaLnBrk="0" fontAlgn="base" latinLnBrk="0" hangingPunct="0">
              <a:lnSpc>
                <a:spcPct val="100000"/>
              </a:lnSpc>
              <a:spcBef>
                <a:spcPct val="50000"/>
              </a:spcBef>
              <a:spcAft>
                <a:spcPct val="0"/>
              </a:spcAft>
              <a:buClr>
                <a:srgbClr val="000099"/>
              </a:buClr>
              <a:buSzTx/>
              <a:buFont typeface="Symbol" pitchFamily="18" charset="2"/>
              <a:buNone/>
              <a:tabLst/>
            </a:pPr>
            <a:r>
              <a:rPr kumimoji="0" lang="ja-JP" altLang="en-US" sz="1600" dirty="0">
                <a:latin typeface="ＭＳ Ｐゴシック" pitchFamily="50" charset="-128"/>
                <a:ea typeface="ＭＳ Ｐゴシック" pitchFamily="50" charset="-128"/>
              </a:rPr>
              <a:t>次ページの接続可能　　　　　電線サイズを参照ください。</a:t>
            </a:r>
            <a:endParaRPr kumimoji="0" lang="ja-JP" altLang="en-US" sz="1600" b="0" i="0" u="none" strike="noStrike" cap="none" normalizeH="0" baseline="0" dirty="0">
              <a:ln>
                <a:noFill/>
              </a:ln>
              <a:solidFill>
                <a:schemeClr val="tx1"/>
              </a:solidFill>
              <a:effectLst/>
              <a:latin typeface="ＭＳ Ｐゴシック" pitchFamily="50" charset="-128"/>
              <a:ea typeface="ＭＳ Ｐゴシック" pitchFamily="50" charset="-128"/>
            </a:endParaRPr>
          </a:p>
        </p:txBody>
      </p:sp>
      <p:sp>
        <p:nvSpPr>
          <p:cNvPr id="5" name="テキスト ボックス 4">
            <a:extLst>
              <a:ext uri="{FF2B5EF4-FFF2-40B4-BE49-F238E27FC236}">
                <a16:creationId xmlns:a16="http://schemas.microsoft.com/office/drawing/2014/main" id="{39EA2E3A-154B-C7EA-C564-CA92E6FC2525}"/>
              </a:ext>
            </a:extLst>
          </p:cNvPr>
          <p:cNvSpPr txBox="1"/>
          <p:nvPr/>
        </p:nvSpPr>
        <p:spPr>
          <a:xfrm>
            <a:off x="355600" y="148723"/>
            <a:ext cx="1236236" cy="369332"/>
          </a:xfrm>
          <a:prstGeom prst="rect">
            <a:avLst/>
          </a:prstGeom>
          <a:noFill/>
          <a:ln w="38100">
            <a:solidFill>
              <a:schemeClr val="tx1"/>
            </a:solidFill>
          </a:ln>
        </p:spPr>
        <p:txBody>
          <a:bodyPr wrap="none" rtlCol="0">
            <a:spAutoFit/>
          </a:bodyPr>
          <a:lstStyle/>
          <a:p>
            <a:r>
              <a:rPr kumimoji="1" lang="ja-JP" altLang="en-US" dirty="0"/>
              <a:t>参考資料</a:t>
            </a:r>
            <a:r>
              <a:rPr kumimoji="1" lang="en-US" altLang="ja-JP" dirty="0"/>
              <a:t>7</a:t>
            </a:r>
            <a:endParaRPr kumimoji="1" lang="ja-JP" altLang="en-US" dirty="0"/>
          </a:p>
        </p:txBody>
      </p:sp>
      <p:sp>
        <p:nvSpPr>
          <p:cNvPr id="12" name="スライド番号プレースホルダー 11">
            <a:extLst>
              <a:ext uri="{FF2B5EF4-FFF2-40B4-BE49-F238E27FC236}">
                <a16:creationId xmlns:a16="http://schemas.microsoft.com/office/drawing/2014/main" id="{F17BD406-65BA-279F-3A14-46169C78F72B}"/>
              </a:ext>
            </a:extLst>
          </p:cNvPr>
          <p:cNvSpPr>
            <a:spLocks noGrp="1"/>
          </p:cNvSpPr>
          <p:nvPr>
            <p:ph type="sldNum" sz="quarter" idx="12"/>
          </p:nvPr>
        </p:nvSpPr>
        <p:spPr/>
        <p:txBody>
          <a:bodyPr/>
          <a:lstStyle/>
          <a:p>
            <a:fld id="{EE6B4B11-9538-48C2-A03B-57C923024A3C}" type="slidenum">
              <a:rPr kumimoji="1" lang="ja-JP" altLang="en-US" smtClean="0"/>
              <a:t>11</a:t>
            </a:fld>
            <a:r>
              <a:rPr kumimoji="1" lang="ja-JP" altLang="en-US"/>
              <a:t>ページ</a:t>
            </a:r>
            <a:endParaRPr kumimoji="1" lang="ja-JP" altLang="en-US" dirty="0"/>
          </a:p>
        </p:txBody>
      </p:sp>
    </p:spTree>
    <p:extLst>
      <p:ext uri="{BB962C8B-B14F-4D97-AF65-F5344CB8AC3E}">
        <p14:creationId xmlns:p14="http://schemas.microsoft.com/office/powerpoint/2010/main" val="3064606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631950" y="101600"/>
            <a:ext cx="38010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fontAlgn="base">
              <a:spcBef>
                <a:spcPct val="50000"/>
              </a:spcBef>
              <a:spcAft>
                <a:spcPct val="0"/>
              </a:spcAft>
              <a:buNone/>
            </a:pPr>
            <a:r>
              <a:rPr lang="ja-JP" altLang="en-US" sz="2800" b="1" dirty="0">
                <a:solidFill>
                  <a:srgbClr val="000000"/>
                </a:solidFill>
                <a:latin typeface="ＭＳ Ｐゴシック" pitchFamily="50" charset="-128"/>
              </a:rPr>
              <a:t>ブレーカ</a:t>
            </a:r>
            <a:r>
              <a:rPr lang="en-US" altLang="ja-JP" sz="2800" b="1" dirty="0">
                <a:solidFill>
                  <a:srgbClr val="000000"/>
                </a:solidFill>
                <a:latin typeface="ＭＳ Ｐゴシック" pitchFamily="50" charset="-128"/>
              </a:rPr>
              <a:t>2</a:t>
            </a:r>
            <a:r>
              <a:rPr lang="ja-JP" altLang="en-US" sz="2800" b="1" dirty="0">
                <a:solidFill>
                  <a:srgbClr val="000000"/>
                </a:solidFill>
                <a:latin typeface="ＭＳ Ｐゴシック" pitchFamily="50" charset="-128"/>
              </a:rPr>
              <a:t>次側の配線③</a:t>
            </a:r>
          </a:p>
        </p:txBody>
      </p:sp>
      <p:sp>
        <p:nvSpPr>
          <p:cNvPr id="6" name="Text Box 4"/>
          <p:cNvSpPr txBox="1">
            <a:spLocks noChangeArrowheads="1"/>
          </p:cNvSpPr>
          <p:nvPr/>
        </p:nvSpPr>
        <p:spPr bwMode="auto">
          <a:xfrm>
            <a:off x="472017" y="782096"/>
            <a:ext cx="1138503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fontAlgn="base">
              <a:spcBef>
                <a:spcPct val="0"/>
              </a:spcBef>
              <a:spcAft>
                <a:spcPct val="0"/>
              </a:spcAft>
              <a:buNone/>
            </a:pPr>
            <a:r>
              <a:rPr lang="ja-JP" altLang="en-US" sz="2000" b="1" dirty="0">
                <a:solidFill>
                  <a:srgbClr val="000000"/>
                </a:solidFill>
                <a:latin typeface="ＭＳ Ｐゴシック" pitchFamily="50" charset="-128"/>
              </a:rPr>
              <a:t>平型端子：</a:t>
            </a:r>
            <a:r>
              <a:rPr lang="en-US" altLang="ja-JP" sz="2000" b="1" dirty="0">
                <a:solidFill>
                  <a:srgbClr val="000000"/>
                </a:solidFill>
                <a:latin typeface="ＭＳ Ｐゴシック" pitchFamily="50" charset="-128"/>
              </a:rPr>
              <a:t>2</a:t>
            </a:r>
            <a:r>
              <a:rPr lang="ja-JP" altLang="en-US" sz="2000" b="1" dirty="0">
                <a:solidFill>
                  <a:srgbClr val="000000"/>
                </a:solidFill>
                <a:latin typeface="ＭＳ Ｐゴシック" pitchFamily="50" charset="-128"/>
              </a:rPr>
              <a:t>本接続について</a:t>
            </a:r>
            <a:endParaRPr lang="en-US" altLang="ja-JP" sz="2000" b="1" dirty="0">
              <a:solidFill>
                <a:srgbClr val="000000"/>
              </a:solidFill>
              <a:latin typeface="ＭＳ Ｐゴシック" pitchFamily="50" charset="-128"/>
            </a:endParaRPr>
          </a:p>
          <a:p>
            <a:pPr fontAlgn="base">
              <a:spcBef>
                <a:spcPct val="0"/>
              </a:spcBef>
              <a:spcAft>
                <a:spcPct val="0"/>
              </a:spcAft>
              <a:buNone/>
            </a:pPr>
            <a:r>
              <a:rPr lang="ja-JP" altLang="en-US" sz="2000" b="1" dirty="0">
                <a:solidFill>
                  <a:srgbClr val="000000"/>
                </a:solidFill>
                <a:latin typeface="ＭＳ Ｐゴシック" pitchFamily="50" charset="-128"/>
              </a:rPr>
              <a:t>　ブレーカ</a:t>
            </a:r>
            <a:r>
              <a:rPr lang="en-US" altLang="ja-JP" sz="2000" b="1" dirty="0">
                <a:solidFill>
                  <a:srgbClr val="000000"/>
                </a:solidFill>
                <a:latin typeface="ＭＳ Ｐゴシック" pitchFamily="50" charset="-128"/>
              </a:rPr>
              <a:t>400AF</a:t>
            </a:r>
            <a:r>
              <a:rPr lang="ja-JP" altLang="en-US" sz="2000" b="1" dirty="0">
                <a:solidFill>
                  <a:srgbClr val="000000"/>
                </a:solidFill>
                <a:latin typeface="ＭＳ Ｐゴシック" pitchFamily="50" charset="-128"/>
              </a:rPr>
              <a:t>以上は定格により電線接続が</a:t>
            </a:r>
            <a:r>
              <a:rPr lang="en-US" altLang="ja-JP" sz="2000" b="1" dirty="0">
                <a:solidFill>
                  <a:srgbClr val="000000"/>
                </a:solidFill>
                <a:latin typeface="ＭＳ Ｐゴシック" pitchFamily="50" charset="-128"/>
              </a:rPr>
              <a:t>2</a:t>
            </a:r>
            <a:r>
              <a:rPr lang="ja-JP" altLang="en-US" sz="2000" b="1" dirty="0">
                <a:solidFill>
                  <a:srgbClr val="000000"/>
                </a:solidFill>
                <a:latin typeface="ＭＳ Ｐゴシック" pitchFamily="50" charset="-128"/>
              </a:rPr>
              <a:t>本の指定となっております。</a:t>
            </a:r>
            <a:endParaRPr lang="en-US" altLang="ja-JP" sz="2000" b="1" dirty="0">
              <a:solidFill>
                <a:srgbClr val="000000"/>
              </a:solidFill>
              <a:latin typeface="ＭＳ Ｐゴシック" pitchFamily="50" charset="-128"/>
            </a:endParaRPr>
          </a:p>
          <a:p>
            <a:pPr fontAlgn="base">
              <a:spcBef>
                <a:spcPct val="0"/>
              </a:spcBef>
              <a:spcAft>
                <a:spcPct val="0"/>
              </a:spcAft>
              <a:buNone/>
            </a:pPr>
            <a:endParaRPr lang="en-US" altLang="ja-JP" sz="2000" b="1" dirty="0">
              <a:solidFill>
                <a:srgbClr val="000000"/>
              </a:solidFill>
              <a:latin typeface="ＭＳ Ｐゴシック" pitchFamily="50" charset="-128"/>
            </a:endParaRPr>
          </a:p>
          <a:p>
            <a:pPr fontAlgn="base">
              <a:spcBef>
                <a:spcPct val="0"/>
              </a:spcBef>
              <a:spcAft>
                <a:spcPct val="0"/>
              </a:spcAft>
              <a:buNone/>
            </a:pPr>
            <a:endParaRPr lang="ja-JP" altLang="en-US" sz="2000" b="1" dirty="0">
              <a:solidFill>
                <a:srgbClr val="000000"/>
              </a:solidFill>
              <a:latin typeface="ＭＳ Ｐゴシック" pitchFamily="50" charset="-128"/>
            </a:endParaRPr>
          </a:p>
        </p:txBody>
      </p:sp>
      <p:sp>
        <p:nvSpPr>
          <p:cNvPr id="2" name="テキスト ボックス 1">
            <a:extLst>
              <a:ext uri="{FF2B5EF4-FFF2-40B4-BE49-F238E27FC236}">
                <a16:creationId xmlns:a16="http://schemas.microsoft.com/office/drawing/2014/main" id="{982A5CD0-5F66-2877-C46D-F9195D59EC9E}"/>
              </a:ext>
            </a:extLst>
          </p:cNvPr>
          <p:cNvSpPr txBox="1"/>
          <p:nvPr/>
        </p:nvSpPr>
        <p:spPr>
          <a:xfrm>
            <a:off x="355600" y="148723"/>
            <a:ext cx="1236236" cy="369332"/>
          </a:xfrm>
          <a:prstGeom prst="rect">
            <a:avLst/>
          </a:prstGeom>
          <a:noFill/>
          <a:ln w="38100">
            <a:solidFill>
              <a:schemeClr val="tx1"/>
            </a:solidFill>
          </a:ln>
        </p:spPr>
        <p:txBody>
          <a:bodyPr wrap="none" rtlCol="0">
            <a:spAutoFit/>
          </a:bodyPr>
          <a:lstStyle/>
          <a:p>
            <a:r>
              <a:rPr kumimoji="1" lang="ja-JP" altLang="en-US" dirty="0"/>
              <a:t>参考資料</a:t>
            </a:r>
            <a:r>
              <a:rPr kumimoji="1" lang="en-US" altLang="ja-JP" dirty="0"/>
              <a:t>8</a:t>
            </a:r>
            <a:endParaRPr kumimoji="1" lang="ja-JP" altLang="en-US" dirty="0"/>
          </a:p>
        </p:txBody>
      </p:sp>
      <p:grpSp>
        <p:nvGrpSpPr>
          <p:cNvPr id="11" name="グループ化 10">
            <a:extLst>
              <a:ext uri="{FF2B5EF4-FFF2-40B4-BE49-F238E27FC236}">
                <a16:creationId xmlns:a16="http://schemas.microsoft.com/office/drawing/2014/main" id="{5FB5BB3E-A6C4-663F-315F-DDB300953886}"/>
              </a:ext>
            </a:extLst>
          </p:cNvPr>
          <p:cNvGrpSpPr/>
          <p:nvPr/>
        </p:nvGrpSpPr>
        <p:grpSpPr>
          <a:xfrm>
            <a:off x="1466850" y="2721088"/>
            <a:ext cx="9258300" cy="2549412"/>
            <a:chOff x="1466850" y="2721088"/>
            <a:chExt cx="9258300" cy="2549412"/>
          </a:xfrm>
        </p:grpSpPr>
        <p:pic>
          <p:nvPicPr>
            <p:cNvPr id="8" name="図 7">
              <a:extLst>
                <a:ext uri="{FF2B5EF4-FFF2-40B4-BE49-F238E27FC236}">
                  <a16:creationId xmlns:a16="http://schemas.microsoft.com/office/drawing/2014/main" id="{C94174BE-3501-8105-E48F-22AF18F4E903}"/>
                </a:ext>
              </a:extLst>
            </p:cNvPr>
            <p:cNvPicPr>
              <a:picLocks noChangeAspect="1"/>
            </p:cNvPicPr>
            <p:nvPr/>
          </p:nvPicPr>
          <p:blipFill>
            <a:blip r:embed="rId2"/>
            <a:stretch>
              <a:fillRect/>
            </a:stretch>
          </p:blipFill>
          <p:spPr>
            <a:xfrm>
              <a:off x="1466850" y="2721088"/>
              <a:ext cx="9258300" cy="1085850"/>
            </a:xfrm>
            <a:prstGeom prst="rect">
              <a:avLst/>
            </a:prstGeom>
          </p:spPr>
        </p:pic>
        <p:pic>
          <p:nvPicPr>
            <p:cNvPr id="10" name="図 9">
              <a:extLst>
                <a:ext uri="{FF2B5EF4-FFF2-40B4-BE49-F238E27FC236}">
                  <a16:creationId xmlns:a16="http://schemas.microsoft.com/office/drawing/2014/main" id="{666B7733-4957-D944-4DF8-CFD85CCC61F8}"/>
                </a:ext>
              </a:extLst>
            </p:cNvPr>
            <p:cNvPicPr>
              <a:picLocks noChangeAspect="1"/>
            </p:cNvPicPr>
            <p:nvPr/>
          </p:nvPicPr>
          <p:blipFill>
            <a:blip r:embed="rId3"/>
            <a:stretch>
              <a:fillRect/>
            </a:stretch>
          </p:blipFill>
          <p:spPr>
            <a:xfrm>
              <a:off x="1476375" y="3803650"/>
              <a:ext cx="9239250" cy="1466850"/>
            </a:xfrm>
            <a:prstGeom prst="rect">
              <a:avLst/>
            </a:prstGeom>
          </p:spPr>
        </p:pic>
      </p:grpSp>
      <p:sp>
        <p:nvSpPr>
          <p:cNvPr id="12" name="正方形/長方形 11">
            <a:extLst>
              <a:ext uri="{FF2B5EF4-FFF2-40B4-BE49-F238E27FC236}">
                <a16:creationId xmlns:a16="http://schemas.microsoft.com/office/drawing/2014/main" id="{E09037C2-44D9-6FDC-C720-BB8536DE2959}"/>
              </a:ext>
            </a:extLst>
          </p:cNvPr>
          <p:cNvSpPr/>
          <p:nvPr/>
        </p:nvSpPr>
        <p:spPr>
          <a:xfrm>
            <a:off x="7340367" y="4320330"/>
            <a:ext cx="1174459" cy="461395"/>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817362A-4A8A-683F-FBE2-5411C0E25D07}"/>
              </a:ext>
            </a:extLst>
          </p:cNvPr>
          <p:cNvSpPr txBox="1"/>
          <p:nvPr/>
        </p:nvSpPr>
        <p:spPr>
          <a:xfrm flipH="1">
            <a:off x="7340367" y="4521580"/>
            <a:ext cx="427665" cy="276999"/>
          </a:xfrm>
          <a:prstGeom prst="rect">
            <a:avLst/>
          </a:prstGeom>
          <a:noFill/>
        </p:spPr>
        <p:txBody>
          <a:bodyPr wrap="square" rtlCol="0">
            <a:spAutoFit/>
          </a:bodyPr>
          <a:lstStyle/>
          <a:p>
            <a:r>
              <a:rPr kumimoji="1" lang="en-US" altLang="ja-JP" sz="1200" dirty="0">
                <a:solidFill>
                  <a:srgbClr val="0070C0"/>
                </a:solidFill>
              </a:rPr>
              <a:t>※</a:t>
            </a:r>
            <a:endParaRPr kumimoji="1" lang="ja-JP" altLang="en-US" sz="1200" dirty="0">
              <a:solidFill>
                <a:srgbClr val="0070C0"/>
              </a:solidFill>
            </a:endParaRPr>
          </a:p>
        </p:txBody>
      </p:sp>
      <p:sp>
        <p:nvSpPr>
          <p:cNvPr id="15" name="テキスト ボックス 14">
            <a:extLst>
              <a:ext uri="{FF2B5EF4-FFF2-40B4-BE49-F238E27FC236}">
                <a16:creationId xmlns:a16="http://schemas.microsoft.com/office/drawing/2014/main" id="{4118FBC4-F5F7-4959-A896-D7D6E6B16D77}"/>
              </a:ext>
            </a:extLst>
          </p:cNvPr>
          <p:cNvSpPr txBox="1"/>
          <p:nvPr/>
        </p:nvSpPr>
        <p:spPr>
          <a:xfrm>
            <a:off x="3884103" y="1660629"/>
            <a:ext cx="6831521" cy="923330"/>
          </a:xfrm>
          <a:prstGeom prst="rect">
            <a:avLst/>
          </a:prstGeom>
          <a:noFill/>
          <a:ln w="28575">
            <a:solidFill>
              <a:srgbClr val="0070C0"/>
            </a:solidFill>
          </a:ln>
        </p:spPr>
        <p:txBody>
          <a:bodyPr wrap="square">
            <a:spAutoFit/>
          </a:bodyPr>
          <a:lstStyle/>
          <a:p>
            <a:r>
              <a:rPr lang="en-US" altLang="ja-JP" dirty="0"/>
              <a:t>※BW400</a:t>
            </a:r>
            <a:r>
              <a:rPr lang="ja-JP" altLang="en-US" dirty="0"/>
              <a:t>の</a:t>
            </a:r>
            <a:r>
              <a:rPr lang="en-US" altLang="ja-JP" dirty="0"/>
              <a:t>350A</a:t>
            </a:r>
            <a:r>
              <a:rPr lang="ja-JP" altLang="en-US" dirty="0"/>
              <a:t>定格についてはカタログ上は接続電線が</a:t>
            </a:r>
            <a:endParaRPr lang="en-US" altLang="ja-JP" dirty="0"/>
          </a:p>
          <a:p>
            <a:r>
              <a:rPr lang="ja-JP" altLang="en-US" dirty="0"/>
              <a:t>　</a:t>
            </a:r>
            <a:r>
              <a:rPr lang="en-US" altLang="ja-JP" dirty="0"/>
              <a:t>500MCMx1</a:t>
            </a:r>
            <a:r>
              <a:rPr lang="ja-JP" altLang="en-US" dirty="0"/>
              <a:t>となっておりますが、</a:t>
            </a:r>
          </a:p>
          <a:p>
            <a:r>
              <a:rPr lang="ja-JP" altLang="en-US" dirty="0"/>
              <a:t>　上位定格</a:t>
            </a:r>
            <a:r>
              <a:rPr lang="en-US" altLang="ja-JP" dirty="0"/>
              <a:t>400A</a:t>
            </a:r>
            <a:r>
              <a:rPr lang="ja-JP" altLang="en-US" dirty="0"/>
              <a:t>時の</a:t>
            </a:r>
            <a:r>
              <a:rPr lang="en-US" altLang="ja-JP" dirty="0"/>
              <a:t>3/0AWGx2</a:t>
            </a:r>
            <a:r>
              <a:rPr lang="ja-JP" altLang="en-US" dirty="0"/>
              <a:t>での</a:t>
            </a:r>
            <a:r>
              <a:rPr lang="en-US" altLang="ja-JP" dirty="0"/>
              <a:t>2</a:t>
            </a:r>
            <a:r>
              <a:rPr lang="ja-JP" altLang="en-US" dirty="0"/>
              <a:t>本接続が可能です。</a:t>
            </a:r>
          </a:p>
        </p:txBody>
      </p:sp>
      <p:cxnSp>
        <p:nvCxnSpPr>
          <p:cNvPr id="17" name="コネクタ: カギ線 16">
            <a:extLst>
              <a:ext uri="{FF2B5EF4-FFF2-40B4-BE49-F238E27FC236}">
                <a16:creationId xmlns:a16="http://schemas.microsoft.com/office/drawing/2014/main" id="{EB0C3B20-862A-F233-AD02-A44DABBC709E}"/>
              </a:ext>
            </a:extLst>
          </p:cNvPr>
          <p:cNvCxnSpPr>
            <a:cxnSpLocks/>
            <a:stCxn id="15" idx="1"/>
            <a:endCxn id="12" idx="1"/>
          </p:cNvCxnSpPr>
          <p:nvPr/>
        </p:nvCxnSpPr>
        <p:spPr>
          <a:xfrm rot="10800000" flipH="1" flipV="1">
            <a:off x="3884103" y="2122294"/>
            <a:ext cx="3456264" cy="2428734"/>
          </a:xfrm>
          <a:prstGeom prst="bentConnector3">
            <a:avLst>
              <a:gd name="adj1" fmla="val -6614"/>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8">
            <a:extLst>
              <a:ext uri="{FF2B5EF4-FFF2-40B4-BE49-F238E27FC236}">
                <a16:creationId xmlns:a16="http://schemas.microsoft.com/office/drawing/2014/main" id="{69227DA5-18CE-0D63-D662-F7E78BBC8F43}"/>
              </a:ext>
            </a:extLst>
          </p:cNvPr>
          <p:cNvSpPr>
            <a:spLocks noGrp="1"/>
          </p:cNvSpPr>
          <p:nvPr>
            <p:ph type="sldNum" sz="quarter" idx="12"/>
          </p:nvPr>
        </p:nvSpPr>
        <p:spPr/>
        <p:txBody>
          <a:bodyPr/>
          <a:lstStyle/>
          <a:p>
            <a:fld id="{EE6B4B11-9538-48C2-A03B-57C923024A3C}" type="slidenum">
              <a:rPr kumimoji="1" lang="ja-JP" altLang="en-US" smtClean="0"/>
              <a:t>12</a:t>
            </a:fld>
            <a:r>
              <a:rPr kumimoji="1" lang="ja-JP" altLang="en-US"/>
              <a:t>ページ</a:t>
            </a:r>
            <a:endParaRPr kumimoji="1" lang="ja-JP" altLang="en-US" dirty="0"/>
          </a:p>
        </p:txBody>
      </p:sp>
    </p:spTree>
    <p:extLst>
      <p:ext uri="{BB962C8B-B14F-4D97-AF65-F5344CB8AC3E}">
        <p14:creationId xmlns:p14="http://schemas.microsoft.com/office/powerpoint/2010/main" val="3260102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E915DD14-E802-AF1F-93E9-FB3F19BE800E}"/>
              </a:ext>
            </a:extLst>
          </p:cNvPr>
          <p:cNvSpPr txBox="1">
            <a:spLocks/>
          </p:cNvSpPr>
          <p:nvPr/>
        </p:nvSpPr>
        <p:spPr>
          <a:xfrm>
            <a:off x="339969" y="191565"/>
            <a:ext cx="11523785" cy="5634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latin typeface="+mn-ea"/>
                <a:ea typeface="+mn-ea"/>
              </a:rPr>
              <a:t>2.</a:t>
            </a:r>
            <a:r>
              <a:rPr lang="ja-JP" altLang="en-US" sz="2800" dirty="0">
                <a:latin typeface="+mn-ea"/>
                <a:ea typeface="+mn-ea"/>
              </a:rPr>
              <a:t>　　オサダ製分岐端子台について</a:t>
            </a:r>
          </a:p>
        </p:txBody>
      </p:sp>
      <p:sp>
        <p:nvSpPr>
          <p:cNvPr id="7" name="テキスト ボックス 6">
            <a:extLst>
              <a:ext uri="{FF2B5EF4-FFF2-40B4-BE49-F238E27FC236}">
                <a16:creationId xmlns:a16="http://schemas.microsoft.com/office/drawing/2014/main" id="{03E641BC-44DF-857E-2C0E-84C7EE4FFE90}"/>
              </a:ext>
            </a:extLst>
          </p:cNvPr>
          <p:cNvSpPr txBox="1"/>
          <p:nvPr/>
        </p:nvSpPr>
        <p:spPr>
          <a:xfrm>
            <a:off x="1280719" y="1792003"/>
            <a:ext cx="9630561" cy="646331"/>
          </a:xfrm>
          <a:prstGeom prst="rect">
            <a:avLst/>
          </a:prstGeom>
          <a:noFill/>
        </p:spPr>
        <p:txBody>
          <a:bodyPr wrap="square">
            <a:spAutoFit/>
          </a:bodyPr>
          <a:lstStyle/>
          <a:p>
            <a:br>
              <a:rPr lang="en-US" altLang="ja-JP" sz="1800" dirty="0"/>
            </a:br>
            <a:endParaRPr lang="ja-JP" altLang="en-US" dirty="0"/>
          </a:p>
        </p:txBody>
      </p:sp>
      <p:sp>
        <p:nvSpPr>
          <p:cNvPr id="11" name="テキスト ボックス 10">
            <a:extLst>
              <a:ext uri="{FF2B5EF4-FFF2-40B4-BE49-F238E27FC236}">
                <a16:creationId xmlns:a16="http://schemas.microsoft.com/office/drawing/2014/main" id="{F8CF6BC9-7B72-CB1A-4303-E0FE2E707949}"/>
              </a:ext>
            </a:extLst>
          </p:cNvPr>
          <p:cNvSpPr txBox="1"/>
          <p:nvPr/>
        </p:nvSpPr>
        <p:spPr>
          <a:xfrm>
            <a:off x="838196" y="894149"/>
            <a:ext cx="10515599" cy="4401205"/>
          </a:xfrm>
          <a:prstGeom prst="rect">
            <a:avLst/>
          </a:prstGeom>
          <a:noFill/>
        </p:spPr>
        <p:txBody>
          <a:bodyPr wrap="square">
            <a:spAutoFit/>
          </a:bodyPr>
          <a:lstStyle/>
          <a:p>
            <a:r>
              <a:rPr lang="en-US" altLang="ja-JP" sz="2000" dirty="0"/>
              <a:t>2.0</a:t>
            </a:r>
            <a:r>
              <a:rPr lang="ja-JP" altLang="en-US" sz="2000" dirty="0"/>
              <a:t>　分岐端子台の配線方法</a:t>
            </a:r>
            <a:endParaRPr lang="en-US" altLang="ja-JP" sz="2000" dirty="0"/>
          </a:p>
          <a:p>
            <a:r>
              <a:rPr lang="en-US" altLang="ja-JP" sz="2000" dirty="0"/>
              <a:t>	2.0.1</a:t>
            </a:r>
            <a:r>
              <a:rPr lang="ja-JP" altLang="en-US" sz="2000" dirty="0"/>
              <a:t>　修正箇所について（</a:t>
            </a:r>
            <a:r>
              <a:rPr lang="en-US" altLang="ja-JP" sz="2000" dirty="0"/>
              <a:t>2023.6.2</a:t>
            </a:r>
            <a:r>
              <a:rPr lang="ja-JP" altLang="en-US" sz="2000" dirty="0"/>
              <a:t>提示仕様からの修正箇所）</a:t>
            </a:r>
            <a:endParaRPr lang="en-US" altLang="ja-JP" sz="2000" dirty="0"/>
          </a:p>
          <a:p>
            <a:r>
              <a:rPr lang="en-US" altLang="ja-JP" sz="2000" dirty="0"/>
              <a:t>	2.0.2</a:t>
            </a:r>
            <a:r>
              <a:rPr lang="ja-JP" altLang="en-US" sz="2000" dirty="0"/>
              <a:t>　分岐端子台の配線方法</a:t>
            </a:r>
            <a:endParaRPr lang="en-US" altLang="ja-JP" sz="2000" dirty="0"/>
          </a:p>
          <a:p>
            <a:br>
              <a:rPr lang="ja-JP" altLang="en-US" sz="2000" dirty="0"/>
            </a:br>
            <a:r>
              <a:rPr lang="en-US" altLang="ja-JP" sz="2000" dirty="0"/>
              <a:t>2.1</a:t>
            </a:r>
            <a:r>
              <a:rPr lang="ja-JP" altLang="en-US" sz="2000" dirty="0"/>
              <a:t>　富士電機製ブレーカとの組合せ</a:t>
            </a:r>
            <a:br>
              <a:rPr lang="ja-JP" altLang="en-US" sz="2000" dirty="0"/>
            </a:br>
            <a:r>
              <a:rPr lang="en-US" altLang="ja-JP" sz="2000" dirty="0"/>
              <a:t>	2.1.1</a:t>
            </a:r>
            <a:r>
              <a:rPr lang="ja-JP" altLang="en-US" sz="2000" dirty="0"/>
              <a:t>　オサダ製分岐端子台と富士電機製ブレーカの組合せ（</a:t>
            </a:r>
            <a:r>
              <a:rPr lang="en-US" altLang="ja-JP" sz="2000" dirty="0"/>
              <a:t>AC480V</a:t>
            </a:r>
            <a:r>
              <a:rPr lang="ja-JP" altLang="en-US" sz="2000" dirty="0"/>
              <a:t>系）</a:t>
            </a:r>
            <a:br>
              <a:rPr lang="ja-JP" altLang="en-US" sz="2000" dirty="0"/>
            </a:br>
            <a:r>
              <a:rPr lang="en-US" altLang="ja-JP" sz="2000" dirty="0"/>
              <a:t>	2.1.2</a:t>
            </a:r>
            <a:r>
              <a:rPr lang="ja-JP" altLang="en-US" sz="2000" dirty="0"/>
              <a:t>　オサダ製分岐端子台と富士電機製ブレーカの組合せ（</a:t>
            </a:r>
            <a:r>
              <a:rPr lang="en-US" altLang="ja-JP" sz="2000" dirty="0"/>
              <a:t>AC240V</a:t>
            </a:r>
            <a:r>
              <a:rPr lang="ja-JP" altLang="en-US" sz="2000" dirty="0"/>
              <a:t>系）</a:t>
            </a:r>
            <a:endParaRPr lang="en-US" altLang="ja-JP" sz="2000" dirty="0"/>
          </a:p>
          <a:p>
            <a:br>
              <a:rPr lang="en-US" altLang="ja-JP" sz="2000" dirty="0"/>
            </a:br>
            <a:r>
              <a:rPr lang="en-US" altLang="ja-JP" sz="2000" dirty="0"/>
              <a:t>2.2</a:t>
            </a:r>
            <a:r>
              <a:rPr lang="ja-JP" altLang="en-US" sz="2000" dirty="0"/>
              <a:t>　三菱電機製ブレーカとの組合せ</a:t>
            </a:r>
            <a:r>
              <a:rPr lang="en-US" altLang="ja-JP" sz="2000" dirty="0"/>
              <a:t>	</a:t>
            </a:r>
          </a:p>
          <a:p>
            <a:r>
              <a:rPr lang="en-US" altLang="ja-JP" sz="2000" dirty="0"/>
              <a:t>	2.2.1</a:t>
            </a:r>
            <a:r>
              <a:rPr lang="ja-JP" altLang="en-US" sz="2000" dirty="0"/>
              <a:t>　オサダ製分岐端子台と三菱電機製ブレーカの組合せ（</a:t>
            </a:r>
            <a:r>
              <a:rPr lang="en-US" altLang="ja-JP" sz="2000" dirty="0"/>
              <a:t>AC480V</a:t>
            </a:r>
            <a:r>
              <a:rPr lang="ja-JP" altLang="en-US" sz="2000" dirty="0"/>
              <a:t>系）</a:t>
            </a:r>
            <a:br>
              <a:rPr lang="ja-JP" altLang="en-US" sz="2000" dirty="0"/>
            </a:br>
            <a:r>
              <a:rPr lang="ja-JP" altLang="en-US" sz="2000" dirty="0"/>
              <a:t>	</a:t>
            </a:r>
            <a:r>
              <a:rPr lang="en-US" altLang="ja-JP" sz="2000" dirty="0"/>
              <a:t>2.2.2</a:t>
            </a:r>
            <a:r>
              <a:rPr lang="ja-JP" altLang="en-US" sz="2000" dirty="0"/>
              <a:t>　オサダ製分岐端子台と三菱電機製ブレーカの組合せ（</a:t>
            </a:r>
            <a:r>
              <a:rPr lang="en-US" altLang="ja-JP" sz="2000" dirty="0"/>
              <a:t>AC240V</a:t>
            </a:r>
            <a:r>
              <a:rPr lang="ja-JP" altLang="en-US" sz="2000" dirty="0"/>
              <a:t>系）</a:t>
            </a:r>
            <a:endParaRPr lang="en-US" altLang="ja-JP" sz="2000" dirty="0"/>
          </a:p>
          <a:p>
            <a:br>
              <a:rPr lang="ja-JP" altLang="en-US" sz="2000" dirty="0"/>
            </a:br>
            <a:r>
              <a:rPr lang="en-US" altLang="ja-JP" sz="2000" dirty="0"/>
              <a:t>2.3</a:t>
            </a:r>
            <a:r>
              <a:rPr lang="ja-JP" altLang="en-US" sz="2000" dirty="0"/>
              <a:t>　　オサダ端子台の</a:t>
            </a:r>
            <a:r>
              <a:rPr lang="en-US" altLang="ja-JP" sz="2000" dirty="0"/>
              <a:t>UL</a:t>
            </a:r>
            <a:r>
              <a:rPr lang="ja-JP" altLang="en-US" sz="2000" dirty="0"/>
              <a:t>ファイル</a:t>
            </a:r>
            <a:endParaRPr lang="en-US" altLang="ja-JP" sz="2000" dirty="0"/>
          </a:p>
          <a:p>
            <a:r>
              <a:rPr lang="en-US" altLang="ja-JP" sz="2000" dirty="0"/>
              <a:t>2.4</a:t>
            </a:r>
            <a:r>
              <a:rPr lang="ja-JP" altLang="en-US" sz="2000" dirty="0"/>
              <a:t>　　オサダ端子台の参考図面</a:t>
            </a:r>
          </a:p>
        </p:txBody>
      </p:sp>
      <p:sp>
        <p:nvSpPr>
          <p:cNvPr id="8" name="スライド番号プレースホルダー 7">
            <a:extLst>
              <a:ext uri="{FF2B5EF4-FFF2-40B4-BE49-F238E27FC236}">
                <a16:creationId xmlns:a16="http://schemas.microsoft.com/office/drawing/2014/main" id="{A397B0D5-BA26-82E6-2B76-4004F0C754D5}"/>
              </a:ext>
            </a:extLst>
          </p:cNvPr>
          <p:cNvSpPr>
            <a:spLocks noGrp="1"/>
          </p:cNvSpPr>
          <p:nvPr>
            <p:ph type="sldNum" sz="quarter" idx="12"/>
          </p:nvPr>
        </p:nvSpPr>
        <p:spPr/>
        <p:txBody>
          <a:bodyPr/>
          <a:lstStyle/>
          <a:p>
            <a:fld id="{EE6B4B11-9538-48C2-A03B-57C923024A3C}" type="slidenum">
              <a:rPr kumimoji="1" lang="ja-JP" altLang="en-US" smtClean="0"/>
              <a:t>13</a:t>
            </a:fld>
            <a:r>
              <a:rPr kumimoji="1" lang="ja-JP" altLang="en-US"/>
              <a:t>ページ</a:t>
            </a:r>
            <a:endParaRPr kumimoji="1" lang="ja-JP" altLang="en-US" dirty="0"/>
          </a:p>
        </p:txBody>
      </p:sp>
    </p:spTree>
    <p:extLst>
      <p:ext uri="{BB962C8B-B14F-4D97-AF65-F5344CB8AC3E}">
        <p14:creationId xmlns:p14="http://schemas.microsoft.com/office/powerpoint/2010/main" val="1632848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矢印: 右 5">
            <a:extLst>
              <a:ext uri="{FF2B5EF4-FFF2-40B4-BE49-F238E27FC236}">
                <a16:creationId xmlns:a16="http://schemas.microsoft.com/office/drawing/2014/main" id="{0EC1C389-5E0F-DD4E-14AB-460FE68893A2}"/>
              </a:ext>
            </a:extLst>
          </p:cNvPr>
          <p:cNvSpPr/>
          <p:nvPr/>
        </p:nvSpPr>
        <p:spPr>
          <a:xfrm>
            <a:off x="4559856" y="3209756"/>
            <a:ext cx="84543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タイトル 1">
            <a:extLst>
              <a:ext uri="{FF2B5EF4-FFF2-40B4-BE49-F238E27FC236}">
                <a16:creationId xmlns:a16="http://schemas.microsoft.com/office/drawing/2014/main" id="{234FF6AF-6FED-E9D8-DB85-6D73E93A607B}"/>
              </a:ext>
            </a:extLst>
          </p:cNvPr>
          <p:cNvSpPr>
            <a:spLocks noGrp="1"/>
          </p:cNvSpPr>
          <p:nvPr>
            <p:ph type="title"/>
          </p:nvPr>
        </p:nvSpPr>
        <p:spPr>
          <a:xfrm>
            <a:off x="328247" y="799696"/>
            <a:ext cx="6845258" cy="338022"/>
          </a:xfrm>
        </p:spPr>
        <p:txBody>
          <a:bodyPr>
            <a:noAutofit/>
          </a:bodyPr>
          <a:lstStyle/>
          <a:p>
            <a:r>
              <a:rPr kumimoji="1" lang="ja-JP" altLang="en-US" sz="1800" b="1"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rPr>
              <a:t>参考</a:t>
            </a:r>
            <a:r>
              <a:rPr kumimoji="1" lang="en-US" altLang="ja-JP" sz="1800" b="1"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rPr>
              <a:t>1.1</a:t>
            </a:r>
            <a:r>
              <a:rPr kumimoji="1" lang="ja-JP" altLang="en-US" sz="1800" b="1"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rPr>
              <a:t>　オサダ　端子台総合カタログ　</a:t>
            </a:r>
            <a:r>
              <a:rPr kumimoji="1" lang="en-US" altLang="ja-JP" sz="1800" b="1"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rPr>
              <a:t>2022.12</a:t>
            </a:r>
            <a:r>
              <a:rPr kumimoji="1" lang="ja-JP" altLang="en-US" sz="1800" b="1"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rPr>
              <a:t>版の訂正箇所①</a:t>
            </a:r>
            <a:endParaRPr kumimoji="1" lang="ja-JP" altLang="en-US" sz="1800" b="1" dirty="0">
              <a:latin typeface="HGSｺﾞｼｯｸE" panose="020B0900000000000000" pitchFamily="50" charset="-128"/>
              <a:ea typeface="HGSｺﾞｼｯｸE" panose="020B0900000000000000" pitchFamily="50" charset="-128"/>
            </a:endParaRPr>
          </a:p>
        </p:txBody>
      </p:sp>
      <p:sp>
        <p:nvSpPr>
          <p:cNvPr id="34" name="テキスト ボックス 33">
            <a:extLst>
              <a:ext uri="{FF2B5EF4-FFF2-40B4-BE49-F238E27FC236}">
                <a16:creationId xmlns:a16="http://schemas.microsoft.com/office/drawing/2014/main" id="{9F675355-70FF-1CC3-FBAD-4670FF8B765D}"/>
              </a:ext>
            </a:extLst>
          </p:cNvPr>
          <p:cNvSpPr txBox="1"/>
          <p:nvPr/>
        </p:nvSpPr>
        <p:spPr>
          <a:xfrm>
            <a:off x="328246" y="1122823"/>
            <a:ext cx="4944611" cy="584775"/>
          </a:xfrm>
          <a:prstGeom prst="rect">
            <a:avLst/>
          </a:prstGeom>
          <a:noFill/>
        </p:spPr>
        <p:txBody>
          <a:bodyPr wrap="square">
            <a:spAutoFit/>
          </a:bodyPr>
          <a:lstStyle/>
          <a:p>
            <a:r>
              <a:rPr kumimoji="1" lang="en-US" altLang="ja-JP" sz="1600" dirty="0"/>
              <a:t>P43.SCCR</a:t>
            </a:r>
            <a:r>
              <a:rPr kumimoji="1" lang="ja-JP" altLang="en-US" sz="1600" dirty="0"/>
              <a:t>分岐端子台の複数分岐の方法</a:t>
            </a:r>
            <a:endParaRPr lang="en-US" altLang="ja-JP" sz="1600" dirty="0"/>
          </a:p>
          <a:p>
            <a:r>
              <a:rPr lang="ja-JP" altLang="en-US" sz="1600" dirty="0"/>
              <a:t>（</a:t>
            </a:r>
            <a:r>
              <a:rPr lang="en-US" altLang="ja-JP" sz="1600" dirty="0"/>
              <a:t>2023</a:t>
            </a:r>
            <a:r>
              <a:rPr lang="ja-JP" altLang="en-US" sz="1600" dirty="0"/>
              <a:t>年</a:t>
            </a:r>
            <a:r>
              <a:rPr lang="en-US" altLang="ja-JP" sz="1600" dirty="0"/>
              <a:t>3</a:t>
            </a:r>
            <a:r>
              <a:rPr lang="ja-JP" altLang="en-US" sz="1600" dirty="0"/>
              <a:t>月</a:t>
            </a:r>
            <a:r>
              <a:rPr lang="en-US" altLang="ja-JP" sz="1600" dirty="0"/>
              <a:t>30</a:t>
            </a:r>
            <a:r>
              <a:rPr lang="ja-JP" altLang="en-US" sz="1600" dirty="0"/>
              <a:t>日以前には</a:t>
            </a:r>
            <a:r>
              <a:rPr lang="en-US" altLang="ja-JP" sz="1600" dirty="0"/>
              <a:t>HP</a:t>
            </a:r>
            <a:r>
              <a:rPr lang="ja-JP" altLang="en-US" sz="1600" dirty="0"/>
              <a:t>にも記載あり）</a:t>
            </a:r>
            <a:endParaRPr kumimoji="1" lang="ja-JP" altLang="en-US" sz="1600" dirty="0"/>
          </a:p>
        </p:txBody>
      </p:sp>
      <p:pic>
        <p:nvPicPr>
          <p:cNvPr id="40" name="図 39">
            <a:extLst>
              <a:ext uri="{FF2B5EF4-FFF2-40B4-BE49-F238E27FC236}">
                <a16:creationId xmlns:a16="http://schemas.microsoft.com/office/drawing/2014/main" id="{C270A3BA-6FB3-F8A8-A968-7087078CBF26}"/>
              </a:ext>
            </a:extLst>
          </p:cNvPr>
          <p:cNvPicPr>
            <a:picLocks noChangeAspect="1"/>
          </p:cNvPicPr>
          <p:nvPr/>
        </p:nvPicPr>
        <p:blipFill>
          <a:blip r:embed="rId2"/>
          <a:stretch>
            <a:fillRect/>
          </a:stretch>
        </p:blipFill>
        <p:spPr>
          <a:xfrm>
            <a:off x="172491" y="1788754"/>
            <a:ext cx="2238741" cy="3186596"/>
          </a:xfrm>
          <a:prstGeom prst="rect">
            <a:avLst/>
          </a:prstGeom>
        </p:spPr>
      </p:pic>
      <p:sp>
        <p:nvSpPr>
          <p:cNvPr id="37" name="正方形/長方形 36">
            <a:extLst>
              <a:ext uri="{FF2B5EF4-FFF2-40B4-BE49-F238E27FC236}">
                <a16:creationId xmlns:a16="http://schemas.microsoft.com/office/drawing/2014/main" id="{79CD74FE-08DB-844E-746D-D1EE10CC7CF1}"/>
              </a:ext>
            </a:extLst>
          </p:cNvPr>
          <p:cNvSpPr/>
          <p:nvPr/>
        </p:nvSpPr>
        <p:spPr>
          <a:xfrm>
            <a:off x="5529706" y="1415211"/>
            <a:ext cx="6423836" cy="4941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吹き出し: 線 34">
            <a:extLst>
              <a:ext uri="{FF2B5EF4-FFF2-40B4-BE49-F238E27FC236}">
                <a16:creationId xmlns:a16="http://schemas.microsoft.com/office/drawing/2014/main" id="{A1F4922D-9D15-2328-FBAC-2B8D81C51EE2}"/>
              </a:ext>
            </a:extLst>
          </p:cNvPr>
          <p:cNvSpPr/>
          <p:nvPr/>
        </p:nvSpPr>
        <p:spPr>
          <a:xfrm>
            <a:off x="7269763" y="641982"/>
            <a:ext cx="4683779" cy="715944"/>
          </a:xfrm>
          <a:prstGeom prst="borderCallout1">
            <a:avLst>
              <a:gd name="adj1" fmla="val 99326"/>
              <a:gd name="adj2" fmla="val 96959"/>
              <a:gd name="adj3" fmla="val 571006"/>
              <a:gd name="adj4" fmla="val 70024"/>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FF0000"/>
                </a:solidFill>
              </a:rPr>
              <a:t>①分岐端子の出力側端子数が足りない場合には</a:t>
            </a:r>
            <a:endParaRPr kumimoji="1" lang="en-US" altLang="ja-JP" sz="1400" dirty="0">
              <a:solidFill>
                <a:srgbClr val="FF0000"/>
              </a:solidFill>
            </a:endParaRPr>
          </a:p>
          <a:p>
            <a:pPr algn="ctr"/>
            <a:r>
              <a:rPr lang="ja-JP" altLang="en-US" sz="1400" dirty="0">
                <a:solidFill>
                  <a:srgbClr val="FF0000"/>
                </a:solidFill>
              </a:rPr>
              <a:t>組合せ認定ブレーカと分岐端子台を追加</a:t>
            </a:r>
            <a:endParaRPr lang="en-US" altLang="ja-JP" sz="1400" dirty="0">
              <a:solidFill>
                <a:srgbClr val="FF0000"/>
              </a:solidFill>
            </a:endParaRPr>
          </a:p>
        </p:txBody>
      </p:sp>
      <p:pic>
        <p:nvPicPr>
          <p:cNvPr id="42" name="図 41">
            <a:extLst>
              <a:ext uri="{FF2B5EF4-FFF2-40B4-BE49-F238E27FC236}">
                <a16:creationId xmlns:a16="http://schemas.microsoft.com/office/drawing/2014/main" id="{39C40FE3-1751-FFEB-7E8B-C5922DC0FD50}"/>
              </a:ext>
            </a:extLst>
          </p:cNvPr>
          <p:cNvPicPr>
            <a:picLocks noChangeAspect="1"/>
          </p:cNvPicPr>
          <p:nvPr/>
        </p:nvPicPr>
        <p:blipFill>
          <a:blip r:embed="rId3"/>
          <a:stretch>
            <a:fillRect/>
          </a:stretch>
        </p:blipFill>
        <p:spPr>
          <a:xfrm>
            <a:off x="5965032" y="3393499"/>
            <a:ext cx="1406596" cy="861949"/>
          </a:xfrm>
          <a:prstGeom prst="rect">
            <a:avLst/>
          </a:prstGeom>
        </p:spPr>
      </p:pic>
      <p:sp>
        <p:nvSpPr>
          <p:cNvPr id="49" name="テキスト ボックス 48">
            <a:extLst>
              <a:ext uri="{FF2B5EF4-FFF2-40B4-BE49-F238E27FC236}">
                <a16:creationId xmlns:a16="http://schemas.microsoft.com/office/drawing/2014/main" id="{6D9E8962-9306-83DF-12A0-B4C3B9EBE8FD}"/>
              </a:ext>
            </a:extLst>
          </p:cNvPr>
          <p:cNvSpPr txBox="1"/>
          <p:nvPr/>
        </p:nvSpPr>
        <p:spPr>
          <a:xfrm>
            <a:off x="6987004" y="3061341"/>
            <a:ext cx="1880481" cy="276999"/>
          </a:xfrm>
          <a:prstGeom prst="rect">
            <a:avLst/>
          </a:prstGeom>
          <a:noFill/>
        </p:spPr>
        <p:txBody>
          <a:bodyPr wrap="square" rtlCol="0">
            <a:spAutoFit/>
          </a:bodyPr>
          <a:lstStyle/>
          <a:p>
            <a:r>
              <a:rPr kumimoji="1" lang="en-US" altLang="ja-JP" sz="1200" dirty="0"/>
              <a:t>OTP-6000N-2-3P-SCCR</a:t>
            </a:r>
          </a:p>
        </p:txBody>
      </p:sp>
      <p:cxnSp>
        <p:nvCxnSpPr>
          <p:cNvPr id="19" name="直線コネクタ 18">
            <a:extLst>
              <a:ext uri="{FF2B5EF4-FFF2-40B4-BE49-F238E27FC236}">
                <a16:creationId xmlns:a16="http://schemas.microsoft.com/office/drawing/2014/main" id="{6F37BCB5-7EC6-07FF-81FB-D799419B1306}"/>
              </a:ext>
            </a:extLst>
          </p:cNvPr>
          <p:cNvCxnSpPr>
            <a:cxnSpLocks/>
          </p:cNvCxnSpPr>
          <p:nvPr/>
        </p:nvCxnSpPr>
        <p:spPr>
          <a:xfrm>
            <a:off x="6666077" y="2512439"/>
            <a:ext cx="0" cy="10416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C1BED929-580E-1B88-9B5A-4CBD1E5F74D9}"/>
              </a:ext>
            </a:extLst>
          </p:cNvPr>
          <p:cNvCxnSpPr>
            <a:cxnSpLocks/>
          </p:cNvCxnSpPr>
          <p:nvPr/>
        </p:nvCxnSpPr>
        <p:spPr>
          <a:xfrm flipH="1">
            <a:off x="6278973" y="2512439"/>
            <a:ext cx="184276" cy="10463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CC270523-21D7-7DAE-C7EC-F40A5E13505A}"/>
              </a:ext>
            </a:extLst>
          </p:cNvPr>
          <p:cNvCxnSpPr>
            <a:cxnSpLocks/>
          </p:cNvCxnSpPr>
          <p:nvPr/>
        </p:nvCxnSpPr>
        <p:spPr>
          <a:xfrm>
            <a:off x="6777190" y="2512439"/>
            <a:ext cx="267189" cy="1020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図 6" descr="BW250RAGU-3Pの参考画像">
            <a:extLst>
              <a:ext uri="{FF2B5EF4-FFF2-40B4-BE49-F238E27FC236}">
                <a16:creationId xmlns:a16="http://schemas.microsoft.com/office/drawing/2014/main" id="{593B6ABA-F4DC-42EC-9D0B-014760A57CD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640" r="26878"/>
          <a:stretch/>
        </p:blipFill>
        <p:spPr bwMode="auto">
          <a:xfrm>
            <a:off x="6324041" y="1797097"/>
            <a:ext cx="656948" cy="87326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コネクタ: カギ線 1">
            <a:extLst>
              <a:ext uri="{FF2B5EF4-FFF2-40B4-BE49-F238E27FC236}">
                <a16:creationId xmlns:a16="http://schemas.microsoft.com/office/drawing/2014/main" id="{81EB6223-5B36-6A6B-4763-1505E5B8964B}"/>
              </a:ext>
            </a:extLst>
          </p:cNvPr>
          <p:cNvCxnSpPr>
            <a:cxnSpLocks/>
            <a:stCxn id="27" idx="3"/>
            <a:endCxn id="49" idx="3"/>
          </p:cNvCxnSpPr>
          <p:nvPr/>
        </p:nvCxnSpPr>
        <p:spPr>
          <a:xfrm>
            <a:off x="8615833" y="2111919"/>
            <a:ext cx="251652" cy="1087922"/>
          </a:xfrm>
          <a:prstGeom prst="bentConnector3">
            <a:avLst>
              <a:gd name="adj1" fmla="val 190840"/>
            </a:avLst>
          </a:prstGeom>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A400C7F3-1BAA-219F-314E-80A31954F297}"/>
              </a:ext>
            </a:extLst>
          </p:cNvPr>
          <p:cNvSpPr txBox="1"/>
          <p:nvPr/>
        </p:nvSpPr>
        <p:spPr>
          <a:xfrm>
            <a:off x="7046173" y="1788753"/>
            <a:ext cx="1569660" cy="646331"/>
          </a:xfrm>
          <a:prstGeom prst="rect">
            <a:avLst/>
          </a:prstGeom>
          <a:noFill/>
        </p:spPr>
        <p:txBody>
          <a:bodyPr wrap="none" rtlCol="0">
            <a:spAutoFit/>
          </a:bodyPr>
          <a:lstStyle/>
          <a:p>
            <a:r>
              <a:rPr kumimoji="1" lang="ja-JP" altLang="en-US" sz="1200" dirty="0"/>
              <a:t>組合せ認定ブレーカ</a:t>
            </a:r>
            <a:endParaRPr kumimoji="1" lang="en-US" altLang="ja-JP" sz="1200" dirty="0"/>
          </a:p>
          <a:p>
            <a:r>
              <a:rPr kumimoji="1" lang="en-US" altLang="ja-JP" sz="1200" dirty="0"/>
              <a:t>BW250RAGU-3P</a:t>
            </a:r>
          </a:p>
          <a:p>
            <a:r>
              <a:rPr kumimoji="1" lang="en-US" altLang="ja-JP" sz="1200" dirty="0"/>
              <a:t>SCCR</a:t>
            </a:r>
            <a:r>
              <a:rPr kumimoji="1" lang="ja-JP" altLang="en-US" sz="1200" dirty="0"/>
              <a:t>：</a:t>
            </a:r>
            <a:r>
              <a:rPr kumimoji="1" lang="en-US" altLang="ja-JP" sz="1200" dirty="0"/>
              <a:t>50kA</a:t>
            </a:r>
            <a:endParaRPr kumimoji="1" lang="ja-JP" altLang="en-US" sz="1200" dirty="0"/>
          </a:p>
        </p:txBody>
      </p:sp>
      <p:pic>
        <p:nvPicPr>
          <p:cNvPr id="4" name="図 3">
            <a:extLst>
              <a:ext uri="{FF2B5EF4-FFF2-40B4-BE49-F238E27FC236}">
                <a16:creationId xmlns:a16="http://schemas.microsoft.com/office/drawing/2014/main" id="{153B94CE-6684-9BDB-09D8-5E513534722B}"/>
              </a:ext>
            </a:extLst>
          </p:cNvPr>
          <p:cNvPicPr>
            <a:picLocks noChangeAspect="1"/>
          </p:cNvPicPr>
          <p:nvPr/>
        </p:nvPicPr>
        <p:blipFill>
          <a:blip r:embed="rId5"/>
          <a:stretch>
            <a:fillRect/>
          </a:stretch>
        </p:blipFill>
        <p:spPr>
          <a:xfrm>
            <a:off x="2378743" y="1788753"/>
            <a:ext cx="2055359" cy="3156095"/>
          </a:xfrm>
          <a:prstGeom prst="rect">
            <a:avLst/>
          </a:prstGeom>
        </p:spPr>
      </p:pic>
      <p:cxnSp>
        <p:nvCxnSpPr>
          <p:cNvPr id="31" name="コネクタ: カギ線 30">
            <a:extLst>
              <a:ext uri="{FF2B5EF4-FFF2-40B4-BE49-F238E27FC236}">
                <a16:creationId xmlns:a16="http://schemas.microsoft.com/office/drawing/2014/main" id="{9BA57C2D-204D-092E-F2F3-933ADFC8C958}"/>
              </a:ext>
            </a:extLst>
          </p:cNvPr>
          <p:cNvCxnSpPr>
            <a:cxnSpLocks/>
          </p:cNvCxnSpPr>
          <p:nvPr/>
        </p:nvCxnSpPr>
        <p:spPr>
          <a:xfrm>
            <a:off x="7173504" y="4299837"/>
            <a:ext cx="1357146" cy="478129"/>
          </a:xfrm>
          <a:prstGeom prst="bentConnector3">
            <a:avLst>
              <a:gd name="adj1" fmla="val 10563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コネクタ: カギ線 49">
            <a:extLst>
              <a:ext uri="{FF2B5EF4-FFF2-40B4-BE49-F238E27FC236}">
                <a16:creationId xmlns:a16="http://schemas.microsoft.com/office/drawing/2014/main" id="{EDC4E2EB-8DEE-7626-B7EA-96745A4CE8B8}"/>
              </a:ext>
            </a:extLst>
          </p:cNvPr>
          <p:cNvCxnSpPr>
            <a:cxnSpLocks/>
          </p:cNvCxnSpPr>
          <p:nvPr/>
        </p:nvCxnSpPr>
        <p:spPr>
          <a:xfrm>
            <a:off x="6577013" y="4386444"/>
            <a:ext cx="1953637" cy="518095"/>
          </a:xfrm>
          <a:prstGeom prst="bentConnector3">
            <a:avLst>
              <a:gd name="adj1" fmla="val 9851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コネクタ: カギ線 51">
            <a:extLst>
              <a:ext uri="{FF2B5EF4-FFF2-40B4-BE49-F238E27FC236}">
                <a16:creationId xmlns:a16="http://schemas.microsoft.com/office/drawing/2014/main" id="{31316DAC-1F63-F47D-5294-62A3CDC83CA6}"/>
              </a:ext>
            </a:extLst>
          </p:cNvPr>
          <p:cNvCxnSpPr>
            <a:cxnSpLocks/>
          </p:cNvCxnSpPr>
          <p:nvPr/>
        </p:nvCxnSpPr>
        <p:spPr>
          <a:xfrm>
            <a:off x="7004347" y="4467276"/>
            <a:ext cx="1433601" cy="520397"/>
          </a:xfrm>
          <a:prstGeom prst="bentConnector3">
            <a:avLst>
              <a:gd name="adj1" fmla="val 98569"/>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グループ化 27">
            <a:extLst>
              <a:ext uri="{FF2B5EF4-FFF2-40B4-BE49-F238E27FC236}">
                <a16:creationId xmlns:a16="http://schemas.microsoft.com/office/drawing/2014/main" id="{7B84CC74-16D3-38BA-3795-ADCEA3746EFD}"/>
              </a:ext>
            </a:extLst>
          </p:cNvPr>
          <p:cNvGrpSpPr/>
          <p:nvPr/>
        </p:nvGrpSpPr>
        <p:grpSpPr>
          <a:xfrm>
            <a:off x="8032105" y="4677991"/>
            <a:ext cx="2405041" cy="1599532"/>
            <a:chOff x="8157314" y="4176064"/>
            <a:chExt cx="2405041" cy="1599532"/>
          </a:xfrm>
        </p:grpSpPr>
        <p:cxnSp>
          <p:nvCxnSpPr>
            <p:cNvPr id="20" name="直線コネクタ 19">
              <a:extLst>
                <a:ext uri="{FF2B5EF4-FFF2-40B4-BE49-F238E27FC236}">
                  <a16:creationId xmlns:a16="http://schemas.microsoft.com/office/drawing/2014/main" id="{97FFCF56-8B0B-B333-B489-B030884F9A8B}"/>
                </a:ext>
              </a:extLst>
            </p:cNvPr>
            <p:cNvCxnSpPr>
              <a:cxnSpLocks/>
            </p:cNvCxnSpPr>
            <p:nvPr/>
          </p:nvCxnSpPr>
          <p:spPr>
            <a:xfrm flipH="1">
              <a:off x="8576088" y="4456380"/>
              <a:ext cx="1" cy="7600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4" name="図 43">
              <a:extLst>
                <a:ext uri="{FF2B5EF4-FFF2-40B4-BE49-F238E27FC236}">
                  <a16:creationId xmlns:a16="http://schemas.microsoft.com/office/drawing/2014/main" id="{53F1FCB5-4723-AAA5-DBEE-80F9002C5279}"/>
                </a:ext>
              </a:extLst>
            </p:cNvPr>
            <p:cNvPicPr>
              <a:picLocks noChangeAspect="1"/>
            </p:cNvPicPr>
            <p:nvPr/>
          </p:nvPicPr>
          <p:blipFill>
            <a:blip r:embed="rId6"/>
            <a:stretch>
              <a:fillRect/>
            </a:stretch>
          </p:blipFill>
          <p:spPr>
            <a:xfrm>
              <a:off x="8157314" y="5124400"/>
              <a:ext cx="868261" cy="651196"/>
            </a:xfrm>
            <a:prstGeom prst="rect">
              <a:avLst/>
            </a:prstGeom>
          </p:spPr>
        </p:pic>
        <p:grpSp>
          <p:nvGrpSpPr>
            <p:cNvPr id="26" name="グループ化 25">
              <a:extLst>
                <a:ext uri="{FF2B5EF4-FFF2-40B4-BE49-F238E27FC236}">
                  <a16:creationId xmlns:a16="http://schemas.microsoft.com/office/drawing/2014/main" id="{CA9F8996-23DD-9C78-B9D9-8CABCB2FB558}"/>
                </a:ext>
              </a:extLst>
            </p:cNvPr>
            <p:cNvGrpSpPr/>
            <p:nvPr/>
          </p:nvGrpSpPr>
          <p:grpSpPr>
            <a:xfrm>
              <a:off x="8992695" y="4225548"/>
              <a:ext cx="1569660" cy="1426704"/>
              <a:chOff x="8992695" y="4225548"/>
              <a:chExt cx="1569660" cy="1426704"/>
            </a:xfrm>
          </p:grpSpPr>
          <p:sp>
            <p:nvSpPr>
              <p:cNvPr id="47" name="テキスト ボックス 46">
                <a:extLst>
                  <a:ext uri="{FF2B5EF4-FFF2-40B4-BE49-F238E27FC236}">
                    <a16:creationId xmlns:a16="http://schemas.microsoft.com/office/drawing/2014/main" id="{C074498A-A7D4-F803-A998-083154F613F0}"/>
                  </a:ext>
                </a:extLst>
              </p:cNvPr>
              <p:cNvSpPr txBox="1"/>
              <p:nvPr/>
            </p:nvSpPr>
            <p:spPr>
              <a:xfrm>
                <a:off x="9116927" y="5375253"/>
                <a:ext cx="1321196" cy="276999"/>
              </a:xfrm>
              <a:prstGeom prst="rect">
                <a:avLst/>
              </a:prstGeom>
              <a:noFill/>
            </p:spPr>
            <p:txBody>
              <a:bodyPr wrap="none" rtlCol="0">
                <a:spAutoFit/>
              </a:bodyPr>
              <a:lstStyle/>
              <a:p>
                <a:r>
                  <a:rPr kumimoji="1" lang="en-US" altLang="ja-JP" sz="1200" dirty="0"/>
                  <a:t>OTP-80N-SCCR</a:t>
                </a:r>
              </a:p>
            </p:txBody>
          </p:sp>
          <p:sp>
            <p:nvSpPr>
              <p:cNvPr id="51" name="テキスト ボックス 50">
                <a:extLst>
                  <a:ext uri="{FF2B5EF4-FFF2-40B4-BE49-F238E27FC236}">
                    <a16:creationId xmlns:a16="http://schemas.microsoft.com/office/drawing/2014/main" id="{18808603-29B4-559E-1DF6-3E7179D39D6E}"/>
                  </a:ext>
                </a:extLst>
              </p:cNvPr>
              <p:cNvSpPr txBox="1"/>
              <p:nvPr/>
            </p:nvSpPr>
            <p:spPr>
              <a:xfrm>
                <a:off x="8992695" y="4225548"/>
                <a:ext cx="1569660" cy="646331"/>
              </a:xfrm>
              <a:prstGeom prst="rect">
                <a:avLst/>
              </a:prstGeom>
              <a:noFill/>
            </p:spPr>
            <p:txBody>
              <a:bodyPr wrap="none" rtlCol="0">
                <a:spAutoFit/>
              </a:bodyPr>
              <a:lstStyle/>
              <a:p>
                <a:r>
                  <a:rPr kumimoji="1" lang="ja-JP" altLang="en-US" sz="1200" dirty="0"/>
                  <a:t>組合せ認定ブレーカ</a:t>
                </a:r>
                <a:endParaRPr kumimoji="1" lang="en-US" altLang="ja-JP" sz="1200" dirty="0"/>
              </a:p>
              <a:p>
                <a:r>
                  <a:rPr kumimoji="1" lang="en-US" altLang="ja-JP" sz="1200" dirty="0"/>
                  <a:t>BW50RBGU-3P</a:t>
                </a:r>
              </a:p>
              <a:p>
                <a:r>
                  <a:rPr lang="en-US" altLang="ja-JP" sz="1200" dirty="0"/>
                  <a:t>SCCR:50kA</a:t>
                </a:r>
                <a:endParaRPr kumimoji="1" lang="en-US" altLang="ja-JP" sz="1200" dirty="0"/>
              </a:p>
            </p:txBody>
          </p:sp>
          <p:cxnSp>
            <p:nvCxnSpPr>
              <p:cNvPr id="15" name="コネクタ: カギ線 14">
                <a:extLst>
                  <a:ext uri="{FF2B5EF4-FFF2-40B4-BE49-F238E27FC236}">
                    <a16:creationId xmlns:a16="http://schemas.microsoft.com/office/drawing/2014/main" id="{E5A7A6A2-0DDB-2E32-F76A-6DD06A7A78CD}"/>
                  </a:ext>
                </a:extLst>
              </p:cNvPr>
              <p:cNvCxnSpPr>
                <a:cxnSpLocks/>
                <a:stCxn id="51" idx="3"/>
                <a:endCxn id="47" idx="3"/>
              </p:cNvCxnSpPr>
              <p:nvPr/>
            </p:nvCxnSpPr>
            <p:spPr>
              <a:xfrm flipH="1">
                <a:off x="10438123" y="4548714"/>
                <a:ext cx="124232" cy="965039"/>
              </a:xfrm>
              <a:prstGeom prst="bentConnector3">
                <a:avLst>
                  <a:gd name="adj1" fmla="val -184011"/>
                </a:avLst>
              </a:prstGeom>
            </p:spPr>
            <p:style>
              <a:lnRef idx="1">
                <a:schemeClr val="accent1"/>
              </a:lnRef>
              <a:fillRef idx="0">
                <a:schemeClr val="accent1"/>
              </a:fillRef>
              <a:effectRef idx="0">
                <a:schemeClr val="accent1"/>
              </a:effectRef>
              <a:fontRef idx="minor">
                <a:schemeClr val="tx1"/>
              </a:fontRef>
            </p:style>
          </p:cxnSp>
        </p:grpSp>
        <p:pic>
          <p:nvPicPr>
            <p:cNvPr id="48" name="図 47" descr="BW50RBGU-3Pの参考画像">
              <a:extLst>
                <a:ext uri="{FF2B5EF4-FFF2-40B4-BE49-F238E27FC236}">
                  <a16:creationId xmlns:a16="http://schemas.microsoft.com/office/drawing/2014/main" id="{DA74CBE1-6C02-48A9-9F8A-3A29BD92281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582" r="30380"/>
            <a:stretch/>
          </p:blipFill>
          <p:spPr bwMode="auto">
            <a:xfrm>
              <a:off x="8342633" y="4176064"/>
              <a:ext cx="474423" cy="68108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3" name="コネクタ: カギ線 52">
            <a:extLst>
              <a:ext uri="{FF2B5EF4-FFF2-40B4-BE49-F238E27FC236}">
                <a16:creationId xmlns:a16="http://schemas.microsoft.com/office/drawing/2014/main" id="{1CF0ACD7-4BCB-4635-0738-F5E447A414DA}"/>
              </a:ext>
            </a:extLst>
          </p:cNvPr>
          <p:cNvCxnSpPr>
            <a:cxnSpLocks/>
          </p:cNvCxnSpPr>
          <p:nvPr/>
        </p:nvCxnSpPr>
        <p:spPr>
          <a:xfrm>
            <a:off x="6202261" y="4057275"/>
            <a:ext cx="822071" cy="410001"/>
          </a:xfrm>
          <a:prstGeom prst="bentConnector3">
            <a:avLst>
              <a:gd name="adj1" fmla="val -3064"/>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コネクタ: カギ線 60">
            <a:extLst>
              <a:ext uri="{FF2B5EF4-FFF2-40B4-BE49-F238E27FC236}">
                <a16:creationId xmlns:a16="http://schemas.microsoft.com/office/drawing/2014/main" id="{60DCFCDB-0ECD-1F8D-FB83-73AED60E7CF1}"/>
              </a:ext>
            </a:extLst>
          </p:cNvPr>
          <p:cNvCxnSpPr>
            <a:cxnSpLocks/>
          </p:cNvCxnSpPr>
          <p:nvPr/>
        </p:nvCxnSpPr>
        <p:spPr>
          <a:xfrm>
            <a:off x="6577013" y="4074825"/>
            <a:ext cx="538405" cy="311619"/>
          </a:xfrm>
          <a:prstGeom prst="bentConnector3">
            <a:avLst>
              <a:gd name="adj1" fmla="val -2189"/>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コネクタ: カギ線 70">
            <a:extLst>
              <a:ext uri="{FF2B5EF4-FFF2-40B4-BE49-F238E27FC236}">
                <a16:creationId xmlns:a16="http://schemas.microsoft.com/office/drawing/2014/main" id="{2750300E-7C7D-E7A7-C492-252AB72A5245}"/>
              </a:ext>
            </a:extLst>
          </p:cNvPr>
          <p:cNvCxnSpPr>
            <a:cxnSpLocks/>
          </p:cNvCxnSpPr>
          <p:nvPr/>
        </p:nvCxnSpPr>
        <p:spPr>
          <a:xfrm>
            <a:off x="6927892" y="4071409"/>
            <a:ext cx="1677194" cy="236366"/>
          </a:xfrm>
          <a:prstGeom prst="bentConnector3">
            <a:avLst>
              <a:gd name="adj1" fmla="val 98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タイトル 1">
            <a:extLst>
              <a:ext uri="{FF2B5EF4-FFF2-40B4-BE49-F238E27FC236}">
                <a16:creationId xmlns:a16="http://schemas.microsoft.com/office/drawing/2014/main" id="{94AAB77F-2341-01B3-876B-FD27144520CE}"/>
              </a:ext>
            </a:extLst>
          </p:cNvPr>
          <p:cNvSpPr txBox="1">
            <a:spLocks/>
          </p:cNvSpPr>
          <p:nvPr/>
        </p:nvSpPr>
        <p:spPr>
          <a:xfrm>
            <a:off x="328246" y="184671"/>
            <a:ext cx="11535508" cy="4963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latin typeface="+mn-ea"/>
                <a:ea typeface="+mn-ea"/>
              </a:rPr>
              <a:t>2.0.1</a:t>
            </a:r>
            <a:r>
              <a:rPr lang="ja-JP" altLang="en-US" sz="2800" dirty="0">
                <a:latin typeface="+mn-ea"/>
                <a:ea typeface="+mn-ea"/>
              </a:rPr>
              <a:t>　修正箇所について（</a:t>
            </a:r>
            <a:r>
              <a:rPr lang="en-US" altLang="ja-JP" sz="2800" dirty="0">
                <a:latin typeface="+mn-ea"/>
                <a:ea typeface="+mn-ea"/>
              </a:rPr>
              <a:t>2023.6.2</a:t>
            </a:r>
            <a:r>
              <a:rPr lang="ja-JP" altLang="en-US" sz="2800" dirty="0">
                <a:latin typeface="+mn-ea"/>
                <a:ea typeface="+mn-ea"/>
              </a:rPr>
              <a:t>提示仕様からの修正箇所）</a:t>
            </a:r>
          </a:p>
        </p:txBody>
      </p:sp>
      <p:sp>
        <p:nvSpPr>
          <p:cNvPr id="17" name="テキスト ボックス 16">
            <a:extLst>
              <a:ext uri="{FF2B5EF4-FFF2-40B4-BE49-F238E27FC236}">
                <a16:creationId xmlns:a16="http://schemas.microsoft.com/office/drawing/2014/main" id="{823BF260-BE19-EF1D-39AD-A62C2E9E9CAF}"/>
              </a:ext>
            </a:extLst>
          </p:cNvPr>
          <p:cNvSpPr txBox="1"/>
          <p:nvPr/>
        </p:nvSpPr>
        <p:spPr>
          <a:xfrm>
            <a:off x="267620" y="5241606"/>
            <a:ext cx="1775322" cy="1169551"/>
          </a:xfrm>
          <a:prstGeom prst="rect">
            <a:avLst/>
          </a:prstGeom>
          <a:noFill/>
          <a:ln w="28575">
            <a:solidFill>
              <a:srgbClr val="FF0000"/>
            </a:solidFill>
          </a:ln>
        </p:spPr>
        <p:txBody>
          <a:bodyPr wrap="square" rtlCol="0">
            <a:spAutoFit/>
          </a:bodyPr>
          <a:lstStyle/>
          <a:p>
            <a:pPr algn="ctr"/>
            <a:r>
              <a:rPr lang="en-US" altLang="ja-JP" sz="1400" dirty="0">
                <a:solidFill>
                  <a:srgbClr val="FF0000"/>
                </a:solidFill>
              </a:rPr>
              <a:t>1</a:t>
            </a:r>
            <a:r>
              <a:rPr lang="ja-JP" altLang="en-US" sz="1400" dirty="0">
                <a:solidFill>
                  <a:srgbClr val="FF0000"/>
                </a:solidFill>
              </a:rPr>
              <a:t>次側</a:t>
            </a:r>
            <a:endParaRPr lang="en-US" altLang="ja-JP" sz="1400" dirty="0">
              <a:solidFill>
                <a:srgbClr val="FF0000"/>
              </a:solidFill>
            </a:endParaRPr>
          </a:p>
          <a:p>
            <a:pPr algn="ctr"/>
            <a:r>
              <a:rPr lang="ja-JP" altLang="en-US" sz="1400" dirty="0">
                <a:solidFill>
                  <a:srgbClr val="FF0000"/>
                </a:solidFill>
              </a:rPr>
              <a:t>圧着端子の</a:t>
            </a:r>
            <a:r>
              <a:rPr lang="en-US" altLang="ja-JP" sz="1400" dirty="0">
                <a:solidFill>
                  <a:srgbClr val="FF0000"/>
                </a:solidFill>
              </a:rPr>
              <a:t>2</a:t>
            </a:r>
            <a:r>
              <a:rPr lang="ja-JP" altLang="en-US" sz="1400" dirty="0">
                <a:solidFill>
                  <a:srgbClr val="FF0000"/>
                </a:solidFill>
              </a:rPr>
              <a:t>枚重ね</a:t>
            </a:r>
            <a:endParaRPr lang="en-US" altLang="ja-JP" sz="1400" dirty="0">
              <a:solidFill>
                <a:srgbClr val="FF0000"/>
              </a:solidFill>
            </a:endParaRPr>
          </a:p>
          <a:p>
            <a:pPr algn="ctr"/>
            <a:r>
              <a:rPr lang="ja-JP" altLang="en-US" sz="1400" dirty="0">
                <a:solidFill>
                  <a:srgbClr val="FF0000"/>
                </a:solidFill>
              </a:rPr>
              <a:t>／渡り配線</a:t>
            </a:r>
          </a:p>
          <a:p>
            <a:pPr algn="ctr"/>
            <a:r>
              <a:rPr kumimoji="1" lang="en-US" altLang="ja-JP" sz="1400" dirty="0">
                <a:solidFill>
                  <a:srgbClr val="FF0000"/>
                </a:solidFill>
              </a:rPr>
              <a:t>NG</a:t>
            </a:r>
          </a:p>
          <a:p>
            <a:pPr algn="ctr"/>
            <a:r>
              <a:rPr lang="en-US" altLang="ja-JP" sz="1400" dirty="0">
                <a:solidFill>
                  <a:srgbClr val="FF0000"/>
                </a:solidFill>
              </a:rPr>
              <a:t>2023.8.9</a:t>
            </a:r>
            <a:r>
              <a:rPr lang="ja-JP" altLang="en-US" sz="1400" dirty="0">
                <a:solidFill>
                  <a:srgbClr val="FF0000"/>
                </a:solidFill>
              </a:rPr>
              <a:t>追記</a:t>
            </a:r>
          </a:p>
        </p:txBody>
      </p:sp>
      <p:cxnSp>
        <p:nvCxnSpPr>
          <p:cNvPr id="18" name="コネクタ: カギ線 17">
            <a:extLst>
              <a:ext uri="{FF2B5EF4-FFF2-40B4-BE49-F238E27FC236}">
                <a16:creationId xmlns:a16="http://schemas.microsoft.com/office/drawing/2014/main" id="{B90225AB-0B73-59F1-5BFE-FBB4B6E08266}"/>
              </a:ext>
            </a:extLst>
          </p:cNvPr>
          <p:cNvCxnSpPr>
            <a:cxnSpLocks/>
            <a:stCxn id="17" idx="0"/>
          </p:cNvCxnSpPr>
          <p:nvPr/>
        </p:nvCxnSpPr>
        <p:spPr>
          <a:xfrm rot="5400000" flipH="1" flipV="1">
            <a:off x="475762" y="4352577"/>
            <a:ext cx="1568548" cy="20951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6E366A2D-5B65-E254-04B7-3F93F84F90C0}"/>
              </a:ext>
            </a:extLst>
          </p:cNvPr>
          <p:cNvSpPr txBox="1"/>
          <p:nvPr/>
        </p:nvSpPr>
        <p:spPr>
          <a:xfrm>
            <a:off x="2417693" y="5241350"/>
            <a:ext cx="2538035" cy="954107"/>
          </a:xfrm>
          <a:prstGeom prst="rect">
            <a:avLst/>
          </a:prstGeom>
          <a:noFill/>
          <a:ln w="28575">
            <a:solidFill>
              <a:srgbClr val="FF0000"/>
            </a:solidFill>
          </a:ln>
        </p:spPr>
        <p:txBody>
          <a:bodyPr wrap="square" rtlCol="0">
            <a:spAutoFit/>
          </a:bodyPr>
          <a:lstStyle/>
          <a:p>
            <a:pPr algn="ctr"/>
            <a:r>
              <a:rPr kumimoji="1" lang="en-US" altLang="ja-JP" sz="1400" dirty="0">
                <a:solidFill>
                  <a:srgbClr val="FF0000"/>
                </a:solidFill>
              </a:rPr>
              <a:t>SCCR</a:t>
            </a:r>
            <a:r>
              <a:rPr lang="ja-JP" altLang="en-US" sz="1400" dirty="0">
                <a:solidFill>
                  <a:srgbClr val="FF0000"/>
                </a:solidFill>
              </a:rPr>
              <a:t>格上げ時には</a:t>
            </a:r>
            <a:endParaRPr lang="en-US" altLang="ja-JP" sz="1400" dirty="0">
              <a:solidFill>
                <a:srgbClr val="FF0000"/>
              </a:solidFill>
            </a:endParaRPr>
          </a:p>
          <a:p>
            <a:pPr algn="ctr"/>
            <a:r>
              <a:rPr lang="ja-JP" altLang="en-US" sz="1400" dirty="0">
                <a:solidFill>
                  <a:srgbClr val="FF0000"/>
                </a:solidFill>
              </a:rPr>
              <a:t>圧着端子の</a:t>
            </a:r>
            <a:r>
              <a:rPr lang="en-US" altLang="ja-JP" sz="1400" dirty="0">
                <a:solidFill>
                  <a:srgbClr val="FF0000"/>
                </a:solidFill>
              </a:rPr>
              <a:t>2</a:t>
            </a:r>
            <a:r>
              <a:rPr lang="ja-JP" altLang="en-US" sz="1400" dirty="0">
                <a:solidFill>
                  <a:srgbClr val="FF0000"/>
                </a:solidFill>
              </a:rPr>
              <a:t>枚ね重ね</a:t>
            </a:r>
            <a:r>
              <a:rPr lang="en-US" altLang="ja-JP" sz="1400" dirty="0">
                <a:solidFill>
                  <a:srgbClr val="FF0000"/>
                </a:solidFill>
              </a:rPr>
              <a:t>NG</a:t>
            </a:r>
          </a:p>
          <a:p>
            <a:pPr algn="ctr"/>
            <a:r>
              <a:rPr lang="en-US" altLang="ja-JP" sz="1400" dirty="0">
                <a:solidFill>
                  <a:srgbClr val="FF0000"/>
                </a:solidFill>
              </a:rPr>
              <a:t>10kA</a:t>
            </a:r>
            <a:r>
              <a:rPr lang="ja-JP" altLang="en-US" sz="1400" dirty="0">
                <a:solidFill>
                  <a:srgbClr val="FF0000"/>
                </a:solidFill>
              </a:rPr>
              <a:t>時</a:t>
            </a:r>
            <a:r>
              <a:rPr lang="en-US" altLang="ja-JP" sz="1400" dirty="0">
                <a:solidFill>
                  <a:srgbClr val="FF0000"/>
                </a:solidFill>
              </a:rPr>
              <a:t>UL</a:t>
            </a:r>
            <a:r>
              <a:rPr lang="ja-JP" altLang="en-US" sz="1400" dirty="0">
                <a:solidFill>
                  <a:srgbClr val="FF0000"/>
                </a:solidFill>
              </a:rPr>
              <a:t>ファイル参照</a:t>
            </a:r>
            <a:endParaRPr lang="en-US" altLang="ja-JP" sz="1400" dirty="0">
              <a:solidFill>
                <a:srgbClr val="FF0000"/>
              </a:solidFill>
            </a:endParaRPr>
          </a:p>
          <a:p>
            <a:pPr algn="ctr"/>
            <a:r>
              <a:rPr kumimoji="1" lang="en-US" altLang="ja-JP" sz="1400" dirty="0">
                <a:solidFill>
                  <a:srgbClr val="FF0000"/>
                </a:solidFill>
              </a:rPr>
              <a:t>2023.8.9</a:t>
            </a:r>
            <a:r>
              <a:rPr kumimoji="1" lang="ja-JP" altLang="en-US" sz="1400" dirty="0">
                <a:solidFill>
                  <a:srgbClr val="FF0000"/>
                </a:solidFill>
              </a:rPr>
              <a:t>追記</a:t>
            </a:r>
            <a:endParaRPr kumimoji="1" lang="en-US" altLang="ja-JP" sz="1400" dirty="0">
              <a:solidFill>
                <a:srgbClr val="FF0000"/>
              </a:solidFill>
            </a:endParaRPr>
          </a:p>
        </p:txBody>
      </p:sp>
      <p:cxnSp>
        <p:nvCxnSpPr>
          <p:cNvPr id="41" name="コネクタ: カギ線 40">
            <a:extLst>
              <a:ext uri="{FF2B5EF4-FFF2-40B4-BE49-F238E27FC236}">
                <a16:creationId xmlns:a16="http://schemas.microsoft.com/office/drawing/2014/main" id="{AF7D0772-0CB8-9BE8-3A9F-183AC20626EA}"/>
              </a:ext>
            </a:extLst>
          </p:cNvPr>
          <p:cNvCxnSpPr>
            <a:cxnSpLocks/>
            <a:stCxn id="39" idx="0"/>
          </p:cNvCxnSpPr>
          <p:nvPr/>
        </p:nvCxnSpPr>
        <p:spPr>
          <a:xfrm rot="16200000" flipV="1">
            <a:off x="3136428" y="4691067"/>
            <a:ext cx="979328" cy="121238"/>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a:extLst>
              <a:ext uri="{FF2B5EF4-FFF2-40B4-BE49-F238E27FC236}">
                <a16:creationId xmlns:a16="http://schemas.microsoft.com/office/drawing/2014/main" id="{7FB1B69E-5B00-BB94-3AB6-32AB38C5920F}"/>
              </a:ext>
            </a:extLst>
          </p:cNvPr>
          <p:cNvSpPr>
            <a:spLocks noGrp="1"/>
          </p:cNvSpPr>
          <p:nvPr>
            <p:ph type="sldNum" sz="quarter" idx="12"/>
          </p:nvPr>
        </p:nvSpPr>
        <p:spPr/>
        <p:txBody>
          <a:bodyPr/>
          <a:lstStyle/>
          <a:p>
            <a:fld id="{EE6B4B11-9538-48C2-A03B-57C923024A3C}" type="slidenum">
              <a:rPr kumimoji="1" lang="ja-JP" altLang="en-US" smtClean="0"/>
              <a:t>14</a:t>
            </a:fld>
            <a:r>
              <a:rPr kumimoji="1" lang="ja-JP" altLang="en-US"/>
              <a:t>ページ</a:t>
            </a:r>
            <a:endParaRPr kumimoji="1" lang="ja-JP" altLang="en-US" dirty="0"/>
          </a:p>
        </p:txBody>
      </p:sp>
    </p:spTree>
    <p:extLst>
      <p:ext uri="{BB962C8B-B14F-4D97-AF65-F5344CB8AC3E}">
        <p14:creationId xmlns:p14="http://schemas.microsoft.com/office/powerpoint/2010/main" val="3994004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正方形/長方形 103">
            <a:extLst>
              <a:ext uri="{FF2B5EF4-FFF2-40B4-BE49-F238E27FC236}">
                <a16:creationId xmlns:a16="http://schemas.microsoft.com/office/drawing/2014/main" id="{7E15B359-8A5A-07AC-EC5A-3BE9DC7B5D82}"/>
              </a:ext>
            </a:extLst>
          </p:cNvPr>
          <p:cNvSpPr/>
          <p:nvPr/>
        </p:nvSpPr>
        <p:spPr>
          <a:xfrm>
            <a:off x="5774073" y="1558421"/>
            <a:ext cx="6218754" cy="4547499"/>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7" name="図 206">
            <a:extLst>
              <a:ext uri="{FF2B5EF4-FFF2-40B4-BE49-F238E27FC236}">
                <a16:creationId xmlns:a16="http://schemas.microsoft.com/office/drawing/2014/main" id="{20DB117D-9D00-B026-A046-5CBB4732E498}"/>
              </a:ext>
            </a:extLst>
          </p:cNvPr>
          <p:cNvPicPr>
            <a:picLocks noChangeAspect="1"/>
          </p:cNvPicPr>
          <p:nvPr/>
        </p:nvPicPr>
        <p:blipFill>
          <a:blip r:embed="rId2"/>
          <a:stretch>
            <a:fillRect/>
          </a:stretch>
        </p:blipFill>
        <p:spPr>
          <a:xfrm>
            <a:off x="9044443" y="2342566"/>
            <a:ext cx="775010" cy="1323975"/>
          </a:xfrm>
          <a:prstGeom prst="rect">
            <a:avLst/>
          </a:prstGeom>
        </p:spPr>
      </p:pic>
      <p:pic>
        <p:nvPicPr>
          <p:cNvPr id="203" name="図 202">
            <a:extLst>
              <a:ext uri="{FF2B5EF4-FFF2-40B4-BE49-F238E27FC236}">
                <a16:creationId xmlns:a16="http://schemas.microsoft.com/office/drawing/2014/main" id="{03F24B79-2300-183E-5B1C-7BCA198A095F}"/>
              </a:ext>
            </a:extLst>
          </p:cNvPr>
          <p:cNvPicPr>
            <a:picLocks noChangeAspect="1"/>
          </p:cNvPicPr>
          <p:nvPr/>
        </p:nvPicPr>
        <p:blipFill>
          <a:blip r:embed="rId2"/>
          <a:stretch>
            <a:fillRect/>
          </a:stretch>
        </p:blipFill>
        <p:spPr>
          <a:xfrm>
            <a:off x="6595355" y="2348638"/>
            <a:ext cx="775010" cy="1323975"/>
          </a:xfrm>
          <a:prstGeom prst="rect">
            <a:avLst/>
          </a:prstGeom>
        </p:spPr>
      </p:pic>
      <p:sp>
        <p:nvSpPr>
          <p:cNvPr id="3" name="コンテンツ プレースホルダー 2">
            <a:extLst>
              <a:ext uri="{FF2B5EF4-FFF2-40B4-BE49-F238E27FC236}">
                <a16:creationId xmlns:a16="http://schemas.microsoft.com/office/drawing/2014/main" id="{F0403446-2EF9-050E-885B-052E0AF9ACA3}"/>
              </a:ext>
            </a:extLst>
          </p:cNvPr>
          <p:cNvSpPr>
            <a:spLocks noGrp="1"/>
          </p:cNvSpPr>
          <p:nvPr>
            <p:ph idx="1"/>
          </p:nvPr>
        </p:nvSpPr>
        <p:spPr>
          <a:xfrm>
            <a:off x="328246" y="736409"/>
            <a:ext cx="11535508" cy="774663"/>
          </a:xfrm>
        </p:spPr>
        <p:txBody>
          <a:bodyPr>
            <a:normAutofit/>
          </a:bodyPr>
          <a:lstStyle/>
          <a:p>
            <a:pPr marL="514350" indent="-514350">
              <a:buFont typeface="+mj-ea"/>
              <a:buAutoNum type="circleNumDbPlain"/>
            </a:pPr>
            <a:r>
              <a:rPr kumimoji="1" lang="en-US" altLang="ja-JP" sz="1800" dirty="0"/>
              <a:t>1</a:t>
            </a:r>
            <a:r>
              <a:rPr kumimoji="1" lang="ja-JP" altLang="en-US" sz="1800" dirty="0"/>
              <a:t>次側配線（入力側）</a:t>
            </a:r>
            <a:r>
              <a:rPr lang="ja-JP" altLang="en-US" sz="1800" dirty="0"/>
              <a:t>圧着端子</a:t>
            </a:r>
            <a:r>
              <a:rPr lang="en-US" altLang="ja-JP" sz="1800" dirty="0"/>
              <a:t>2</a:t>
            </a:r>
            <a:r>
              <a:rPr lang="ja-JP" altLang="en-US" sz="1800" dirty="0"/>
              <a:t>枚重ね</a:t>
            </a:r>
            <a:r>
              <a:rPr lang="en-US" altLang="ja-JP" sz="1800" dirty="0">
                <a:solidFill>
                  <a:srgbClr val="0070C0"/>
                </a:solidFill>
              </a:rPr>
              <a:t>OK</a:t>
            </a:r>
            <a:r>
              <a:rPr lang="ja-JP" altLang="en-US" sz="1800" dirty="0"/>
              <a:t>→</a:t>
            </a:r>
            <a:r>
              <a:rPr lang="en-US" altLang="ja-JP" sz="1800" dirty="0">
                <a:solidFill>
                  <a:srgbClr val="FF0000"/>
                </a:solidFill>
              </a:rPr>
              <a:t>NG</a:t>
            </a:r>
            <a:endParaRPr kumimoji="1" lang="en-US" altLang="ja-JP" sz="1800" dirty="0"/>
          </a:p>
          <a:p>
            <a:pPr marL="514350" indent="-514350">
              <a:buFont typeface="+mj-ea"/>
              <a:buAutoNum type="circleNumDbPlain"/>
            </a:pPr>
            <a:r>
              <a:rPr lang="en-US" altLang="ja-JP" sz="1800" dirty="0"/>
              <a:t>2</a:t>
            </a:r>
            <a:r>
              <a:rPr lang="ja-JP" altLang="en-US" sz="1800" dirty="0"/>
              <a:t>次側配線（出力側）圧着端子</a:t>
            </a:r>
            <a:r>
              <a:rPr lang="en-US" altLang="ja-JP" sz="1800" dirty="0"/>
              <a:t>2</a:t>
            </a:r>
            <a:r>
              <a:rPr lang="ja-JP" altLang="en-US" sz="1800" dirty="0"/>
              <a:t>枚重ね</a:t>
            </a:r>
            <a:r>
              <a:rPr lang="en-US" altLang="ja-JP" sz="1800" dirty="0">
                <a:solidFill>
                  <a:srgbClr val="FF0000"/>
                </a:solidFill>
              </a:rPr>
              <a:t>NG</a:t>
            </a:r>
            <a:r>
              <a:rPr lang="ja-JP" altLang="en-US" sz="1800" dirty="0"/>
              <a:t>→</a:t>
            </a:r>
            <a:r>
              <a:rPr lang="en-US" altLang="ja-JP" sz="1800" dirty="0">
                <a:solidFill>
                  <a:srgbClr val="0070C0"/>
                </a:solidFill>
              </a:rPr>
              <a:t> </a:t>
            </a:r>
            <a:r>
              <a:rPr lang="ja-JP" altLang="en-US" sz="1800" dirty="0">
                <a:solidFill>
                  <a:srgbClr val="0070C0"/>
                </a:solidFill>
              </a:rPr>
              <a:t>一部</a:t>
            </a:r>
            <a:r>
              <a:rPr lang="en-US" altLang="ja-JP" sz="1800" dirty="0">
                <a:solidFill>
                  <a:srgbClr val="0070C0"/>
                </a:solidFill>
              </a:rPr>
              <a:t>OK</a:t>
            </a:r>
            <a:r>
              <a:rPr lang="ja-JP" altLang="en-US" sz="1800" dirty="0">
                <a:solidFill>
                  <a:srgbClr val="0070C0"/>
                </a:solidFill>
              </a:rPr>
              <a:t>（</a:t>
            </a:r>
            <a:r>
              <a:rPr lang="en-US" altLang="ja-JP" sz="1800" dirty="0">
                <a:solidFill>
                  <a:srgbClr val="0070C0"/>
                </a:solidFill>
              </a:rPr>
              <a:t>UL</a:t>
            </a:r>
            <a:r>
              <a:rPr lang="ja-JP" altLang="en-US" sz="1800" dirty="0">
                <a:solidFill>
                  <a:srgbClr val="0070C0"/>
                </a:solidFill>
              </a:rPr>
              <a:t>ファイル参照）</a:t>
            </a:r>
            <a:endParaRPr kumimoji="1" lang="en-US" altLang="ja-JP" sz="1800" dirty="0"/>
          </a:p>
        </p:txBody>
      </p:sp>
      <p:sp>
        <p:nvSpPr>
          <p:cNvPr id="4" name="タイトル 1">
            <a:extLst>
              <a:ext uri="{FF2B5EF4-FFF2-40B4-BE49-F238E27FC236}">
                <a16:creationId xmlns:a16="http://schemas.microsoft.com/office/drawing/2014/main" id="{B7303AA6-A1F2-1635-F5D3-5ECA1A9AF613}"/>
              </a:ext>
            </a:extLst>
          </p:cNvPr>
          <p:cNvSpPr>
            <a:spLocks noGrp="1"/>
          </p:cNvSpPr>
          <p:nvPr>
            <p:ph type="title"/>
          </p:nvPr>
        </p:nvSpPr>
        <p:spPr>
          <a:xfrm>
            <a:off x="328246" y="184671"/>
            <a:ext cx="11535508" cy="496365"/>
          </a:xfrm>
        </p:spPr>
        <p:txBody>
          <a:bodyPr>
            <a:normAutofit/>
          </a:bodyPr>
          <a:lstStyle/>
          <a:p>
            <a:r>
              <a:rPr kumimoji="1" lang="en-US" altLang="ja-JP" sz="2800" dirty="0">
                <a:latin typeface="+mn-ea"/>
                <a:ea typeface="+mn-ea"/>
              </a:rPr>
              <a:t>2.0.1</a:t>
            </a:r>
            <a:r>
              <a:rPr kumimoji="1" lang="ja-JP" altLang="en-US" sz="2800" dirty="0">
                <a:latin typeface="+mn-ea"/>
                <a:ea typeface="+mn-ea"/>
              </a:rPr>
              <a:t>　修正箇所について（</a:t>
            </a:r>
            <a:r>
              <a:rPr kumimoji="1" lang="en-US" altLang="ja-JP" sz="2800" dirty="0">
                <a:latin typeface="+mn-ea"/>
                <a:ea typeface="+mn-ea"/>
              </a:rPr>
              <a:t>2023.6.2</a:t>
            </a:r>
            <a:r>
              <a:rPr kumimoji="1" lang="ja-JP" altLang="en-US" sz="2800" dirty="0">
                <a:latin typeface="+mn-ea"/>
                <a:ea typeface="+mn-ea"/>
              </a:rPr>
              <a:t>提示仕様からの修正箇所）</a:t>
            </a:r>
          </a:p>
        </p:txBody>
      </p:sp>
      <p:sp>
        <p:nvSpPr>
          <p:cNvPr id="99" name="正方形/長方形 98">
            <a:extLst>
              <a:ext uri="{FF2B5EF4-FFF2-40B4-BE49-F238E27FC236}">
                <a16:creationId xmlns:a16="http://schemas.microsoft.com/office/drawing/2014/main" id="{5998C21C-047B-5C80-5F8E-2F72F499BE4F}"/>
              </a:ext>
            </a:extLst>
          </p:cNvPr>
          <p:cNvSpPr/>
          <p:nvPr/>
        </p:nvSpPr>
        <p:spPr>
          <a:xfrm>
            <a:off x="392078" y="1563941"/>
            <a:ext cx="4764314" cy="4547499"/>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吹き出し: 線 5">
            <a:extLst>
              <a:ext uri="{FF2B5EF4-FFF2-40B4-BE49-F238E27FC236}">
                <a16:creationId xmlns:a16="http://schemas.microsoft.com/office/drawing/2014/main" id="{482EBCE0-CD83-24DC-B220-51A9BEE41183}"/>
              </a:ext>
            </a:extLst>
          </p:cNvPr>
          <p:cNvSpPr/>
          <p:nvPr/>
        </p:nvSpPr>
        <p:spPr>
          <a:xfrm>
            <a:off x="522278" y="2359479"/>
            <a:ext cx="4487453" cy="726467"/>
          </a:xfrm>
          <a:prstGeom prst="borderCallout1">
            <a:avLst>
              <a:gd name="adj1" fmla="val 50244"/>
              <a:gd name="adj2" fmla="val -148"/>
              <a:gd name="adj3" fmla="val 56826"/>
              <a:gd name="adj4" fmla="val 218"/>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rgbClr val="FF0000"/>
                </a:solidFill>
              </a:rPr>
              <a:t>②</a:t>
            </a:r>
            <a:r>
              <a:rPr kumimoji="1" lang="en-US" altLang="ja-JP" sz="1100" dirty="0">
                <a:solidFill>
                  <a:srgbClr val="FF0000"/>
                </a:solidFill>
              </a:rPr>
              <a:t>SCCR</a:t>
            </a:r>
            <a:r>
              <a:rPr kumimoji="1" lang="ja-JP" altLang="en-US" sz="1100" b="1" u="sng" dirty="0">
                <a:solidFill>
                  <a:schemeClr val="tx1"/>
                </a:solidFill>
              </a:rPr>
              <a:t>分岐</a:t>
            </a:r>
            <a:r>
              <a:rPr kumimoji="1" lang="ja-JP" altLang="en-US" sz="1100" dirty="0">
                <a:solidFill>
                  <a:srgbClr val="FF0000"/>
                </a:solidFill>
              </a:rPr>
              <a:t>端子台の出力側に</a:t>
            </a:r>
            <a:r>
              <a:rPr kumimoji="1" lang="en-US" altLang="ja-JP" sz="1100" dirty="0">
                <a:solidFill>
                  <a:srgbClr val="FF0000"/>
                </a:solidFill>
              </a:rPr>
              <a:t>2</a:t>
            </a:r>
            <a:r>
              <a:rPr kumimoji="1" lang="ja-JP" altLang="en-US" sz="1100" dirty="0">
                <a:solidFill>
                  <a:srgbClr val="FF0000"/>
                </a:solidFill>
              </a:rPr>
              <a:t>枚圧着端子の使用はできません。</a:t>
            </a:r>
            <a:endParaRPr kumimoji="1" lang="en-US" altLang="ja-JP" sz="1100" dirty="0">
              <a:solidFill>
                <a:srgbClr val="FF0000"/>
              </a:solidFill>
            </a:endParaRPr>
          </a:p>
          <a:p>
            <a:pPr algn="ctr"/>
            <a:r>
              <a:rPr lang="ja-JP" altLang="en-US" sz="1100" dirty="0">
                <a:solidFill>
                  <a:srgbClr val="FF0000"/>
                </a:solidFill>
              </a:rPr>
              <a:t>（中継端子台では使用可）</a:t>
            </a:r>
            <a:endParaRPr kumimoji="1" lang="en-US" altLang="ja-JP" sz="1100" dirty="0">
              <a:solidFill>
                <a:srgbClr val="FF0000"/>
              </a:solidFill>
            </a:endParaRPr>
          </a:p>
        </p:txBody>
      </p:sp>
      <p:pic>
        <p:nvPicPr>
          <p:cNvPr id="7" name="図 6">
            <a:extLst>
              <a:ext uri="{FF2B5EF4-FFF2-40B4-BE49-F238E27FC236}">
                <a16:creationId xmlns:a16="http://schemas.microsoft.com/office/drawing/2014/main" id="{1439BED8-8529-CC94-4C2C-1243462D6519}"/>
              </a:ext>
            </a:extLst>
          </p:cNvPr>
          <p:cNvPicPr>
            <a:picLocks noChangeAspect="1"/>
          </p:cNvPicPr>
          <p:nvPr/>
        </p:nvPicPr>
        <p:blipFill>
          <a:blip r:embed="rId3"/>
          <a:stretch>
            <a:fillRect/>
          </a:stretch>
        </p:blipFill>
        <p:spPr>
          <a:xfrm>
            <a:off x="3304174" y="4027634"/>
            <a:ext cx="1302736" cy="1043615"/>
          </a:xfrm>
          <a:prstGeom prst="rect">
            <a:avLst/>
          </a:prstGeom>
          <a:ln>
            <a:solidFill>
              <a:schemeClr val="tx1"/>
            </a:solidFill>
          </a:ln>
        </p:spPr>
      </p:pic>
      <p:sp>
        <p:nvSpPr>
          <p:cNvPr id="11" name="テキスト ボックス 10">
            <a:extLst>
              <a:ext uri="{FF2B5EF4-FFF2-40B4-BE49-F238E27FC236}">
                <a16:creationId xmlns:a16="http://schemas.microsoft.com/office/drawing/2014/main" id="{2AFBC924-4C61-F420-5F1A-15A49E98D0F5}"/>
              </a:ext>
            </a:extLst>
          </p:cNvPr>
          <p:cNvSpPr txBox="1"/>
          <p:nvPr/>
        </p:nvSpPr>
        <p:spPr>
          <a:xfrm>
            <a:off x="1009759" y="3233301"/>
            <a:ext cx="457897" cy="307777"/>
          </a:xfrm>
          <a:prstGeom prst="rect">
            <a:avLst/>
          </a:prstGeom>
          <a:noFill/>
          <a:ln>
            <a:solidFill>
              <a:schemeClr val="tx1"/>
            </a:solidFill>
          </a:ln>
        </p:spPr>
        <p:txBody>
          <a:bodyPr wrap="square" rtlCol="0">
            <a:spAutoFit/>
          </a:bodyPr>
          <a:lstStyle/>
          <a:p>
            <a:r>
              <a:rPr kumimoji="1" lang="en-US" altLang="ja-JP" sz="1400" dirty="0"/>
              <a:t>OK</a:t>
            </a:r>
          </a:p>
        </p:txBody>
      </p:sp>
      <p:sp>
        <p:nvSpPr>
          <p:cNvPr id="14" name="テキスト ボックス 13">
            <a:extLst>
              <a:ext uri="{FF2B5EF4-FFF2-40B4-BE49-F238E27FC236}">
                <a16:creationId xmlns:a16="http://schemas.microsoft.com/office/drawing/2014/main" id="{2E0725C9-6044-4472-2AAE-A01C19389F70}"/>
              </a:ext>
            </a:extLst>
          </p:cNvPr>
          <p:cNvSpPr txBox="1"/>
          <p:nvPr/>
        </p:nvSpPr>
        <p:spPr>
          <a:xfrm>
            <a:off x="982425" y="5666341"/>
            <a:ext cx="481375" cy="307777"/>
          </a:xfrm>
          <a:prstGeom prst="rect">
            <a:avLst/>
          </a:prstGeom>
          <a:noFill/>
          <a:ln>
            <a:solidFill>
              <a:schemeClr val="tx1"/>
            </a:solidFill>
          </a:ln>
        </p:spPr>
        <p:txBody>
          <a:bodyPr wrap="square" rtlCol="0">
            <a:spAutoFit/>
          </a:bodyPr>
          <a:lstStyle/>
          <a:p>
            <a:r>
              <a:rPr lang="en-US" altLang="ja-JP" sz="1400" dirty="0">
                <a:solidFill>
                  <a:srgbClr val="FF0000"/>
                </a:solidFill>
              </a:rPr>
              <a:t>NG</a:t>
            </a:r>
            <a:endParaRPr kumimoji="1" lang="en-US" altLang="ja-JP" sz="1400" dirty="0">
              <a:solidFill>
                <a:srgbClr val="FF0000"/>
              </a:solidFill>
            </a:endParaRPr>
          </a:p>
        </p:txBody>
      </p:sp>
      <p:sp>
        <p:nvSpPr>
          <p:cNvPr id="15" name="矢印: 右 14">
            <a:extLst>
              <a:ext uri="{FF2B5EF4-FFF2-40B4-BE49-F238E27FC236}">
                <a16:creationId xmlns:a16="http://schemas.microsoft.com/office/drawing/2014/main" id="{0952916F-9904-AC9D-9841-0B28B0EA94AC}"/>
              </a:ext>
            </a:extLst>
          </p:cNvPr>
          <p:cNvSpPr/>
          <p:nvPr/>
        </p:nvSpPr>
        <p:spPr>
          <a:xfrm>
            <a:off x="2417261" y="4303504"/>
            <a:ext cx="697489" cy="42845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B5CA57E0-016A-B10E-2349-136988749B88}"/>
              </a:ext>
            </a:extLst>
          </p:cNvPr>
          <p:cNvPicPr>
            <a:picLocks noChangeAspect="1"/>
          </p:cNvPicPr>
          <p:nvPr/>
        </p:nvPicPr>
        <p:blipFill>
          <a:blip r:embed="rId3"/>
          <a:stretch>
            <a:fillRect/>
          </a:stretch>
        </p:blipFill>
        <p:spPr>
          <a:xfrm>
            <a:off x="544606" y="4054413"/>
            <a:ext cx="1302736" cy="1043615"/>
          </a:xfrm>
          <a:prstGeom prst="rect">
            <a:avLst/>
          </a:prstGeom>
          <a:ln>
            <a:solidFill>
              <a:schemeClr val="tx1"/>
            </a:solidFill>
          </a:ln>
        </p:spPr>
      </p:pic>
      <p:sp>
        <p:nvSpPr>
          <p:cNvPr id="102" name="テキスト ボックス 101">
            <a:extLst>
              <a:ext uri="{FF2B5EF4-FFF2-40B4-BE49-F238E27FC236}">
                <a16:creationId xmlns:a16="http://schemas.microsoft.com/office/drawing/2014/main" id="{859B1AA6-E504-E1BE-C591-D906CEABD278}"/>
              </a:ext>
            </a:extLst>
          </p:cNvPr>
          <p:cNvSpPr txBox="1"/>
          <p:nvPr/>
        </p:nvSpPr>
        <p:spPr>
          <a:xfrm>
            <a:off x="1037523" y="1590244"/>
            <a:ext cx="3473423" cy="369332"/>
          </a:xfrm>
          <a:prstGeom prst="rect">
            <a:avLst/>
          </a:prstGeom>
          <a:noFill/>
        </p:spPr>
        <p:txBody>
          <a:bodyPr wrap="square">
            <a:spAutoFit/>
          </a:bodyPr>
          <a:lstStyle/>
          <a:p>
            <a:r>
              <a:rPr kumimoji="1" lang="en-US" altLang="ja-JP" dirty="0"/>
              <a:t>2023.6.2</a:t>
            </a:r>
            <a:r>
              <a:rPr kumimoji="1" lang="ja-JP" altLang="en-US" dirty="0"/>
              <a:t>　</a:t>
            </a:r>
            <a:r>
              <a:rPr kumimoji="1" lang="en-US" altLang="ja-JP" dirty="0"/>
              <a:t>GBX</a:t>
            </a:r>
            <a:r>
              <a:rPr kumimoji="1" lang="ja-JP" altLang="en-US" dirty="0"/>
              <a:t>説明会時資料</a:t>
            </a:r>
            <a:endParaRPr lang="ja-JP" altLang="en-US" dirty="0"/>
          </a:p>
        </p:txBody>
      </p:sp>
      <p:pic>
        <p:nvPicPr>
          <p:cNvPr id="135" name="図 134">
            <a:extLst>
              <a:ext uri="{FF2B5EF4-FFF2-40B4-BE49-F238E27FC236}">
                <a16:creationId xmlns:a16="http://schemas.microsoft.com/office/drawing/2014/main" id="{4E8D15F8-71E0-1DA5-01AE-787A04316A88}"/>
              </a:ext>
            </a:extLst>
          </p:cNvPr>
          <p:cNvPicPr>
            <a:picLocks noChangeAspect="1"/>
          </p:cNvPicPr>
          <p:nvPr/>
        </p:nvPicPr>
        <p:blipFill>
          <a:blip r:embed="rId3"/>
          <a:stretch>
            <a:fillRect/>
          </a:stretch>
        </p:blipFill>
        <p:spPr>
          <a:xfrm>
            <a:off x="6331492" y="4032452"/>
            <a:ext cx="1302736" cy="1043615"/>
          </a:xfrm>
          <a:prstGeom prst="rect">
            <a:avLst/>
          </a:prstGeom>
          <a:ln>
            <a:solidFill>
              <a:schemeClr val="tx1"/>
            </a:solidFill>
          </a:ln>
        </p:spPr>
      </p:pic>
      <p:pic>
        <p:nvPicPr>
          <p:cNvPr id="107" name="図 106">
            <a:extLst>
              <a:ext uri="{FF2B5EF4-FFF2-40B4-BE49-F238E27FC236}">
                <a16:creationId xmlns:a16="http://schemas.microsoft.com/office/drawing/2014/main" id="{DD88A71C-DCC8-9592-23A6-E578EB3FA13D}"/>
              </a:ext>
            </a:extLst>
          </p:cNvPr>
          <p:cNvPicPr>
            <a:picLocks noChangeAspect="1"/>
          </p:cNvPicPr>
          <p:nvPr/>
        </p:nvPicPr>
        <p:blipFill>
          <a:blip r:embed="rId3"/>
          <a:stretch>
            <a:fillRect/>
          </a:stretch>
        </p:blipFill>
        <p:spPr>
          <a:xfrm>
            <a:off x="8780580" y="4051387"/>
            <a:ext cx="1302736" cy="1043615"/>
          </a:xfrm>
          <a:prstGeom prst="rect">
            <a:avLst/>
          </a:prstGeom>
          <a:ln>
            <a:solidFill>
              <a:schemeClr val="tx1"/>
            </a:solidFill>
          </a:ln>
        </p:spPr>
      </p:pic>
      <p:cxnSp>
        <p:nvCxnSpPr>
          <p:cNvPr id="193" name="直線コネクタ 192">
            <a:extLst>
              <a:ext uri="{FF2B5EF4-FFF2-40B4-BE49-F238E27FC236}">
                <a16:creationId xmlns:a16="http://schemas.microsoft.com/office/drawing/2014/main" id="{5CB58969-D3B0-0930-5C57-BB070B9406D8}"/>
              </a:ext>
            </a:extLst>
          </p:cNvPr>
          <p:cNvCxnSpPr>
            <a:cxnSpLocks/>
          </p:cNvCxnSpPr>
          <p:nvPr/>
        </p:nvCxnSpPr>
        <p:spPr>
          <a:xfrm flipH="1">
            <a:off x="9001349" y="3737452"/>
            <a:ext cx="248303" cy="6054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8B0633E1-C378-05E7-D30C-D8DA74DC49F0}"/>
              </a:ext>
            </a:extLst>
          </p:cNvPr>
          <p:cNvSpPr txBox="1"/>
          <p:nvPr/>
        </p:nvSpPr>
        <p:spPr>
          <a:xfrm>
            <a:off x="8778317" y="5543659"/>
            <a:ext cx="1974554" cy="523220"/>
          </a:xfrm>
          <a:prstGeom prst="rect">
            <a:avLst/>
          </a:prstGeom>
          <a:noFill/>
          <a:ln w="28575">
            <a:solidFill>
              <a:srgbClr val="FF0000"/>
            </a:solidFill>
          </a:ln>
        </p:spPr>
        <p:txBody>
          <a:bodyPr wrap="square" rtlCol="0">
            <a:spAutoFit/>
          </a:bodyPr>
          <a:lstStyle/>
          <a:p>
            <a:pPr algn="ctr"/>
            <a:r>
              <a:rPr kumimoji="1" lang="en-US" altLang="ja-JP" sz="1400" dirty="0">
                <a:solidFill>
                  <a:srgbClr val="FF0000"/>
                </a:solidFill>
              </a:rPr>
              <a:t>SCCR</a:t>
            </a:r>
            <a:r>
              <a:rPr lang="ja-JP" altLang="en-US" sz="1400" dirty="0">
                <a:solidFill>
                  <a:srgbClr val="FF0000"/>
                </a:solidFill>
              </a:rPr>
              <a:t>格上げ時には</a:t>
            </a:r>
            <a:endParaRPr lang="en-US" altLang="ja-JP" sz="1400" dirty="0">
              <a:solidFill>
                <a:srgbClr val="FF0000"/>
              </a:solidFill>
            </a:endParaRPr>
          </a:p>
          <a:p>
            <a:pPr algn="ctr"/>
            <a:r>
              <a:rPr lang="ja-JP" altLang="en-US" sz="1400" dirty="0">
                <a:solidFill>
                  <a:srgbClr val="FF0000"/>
                </a:solidFill>
              </a:rPr>
              <a:t>圧着端子の</a:t>
            </a:r>
            <a:r>
              <a:rPr lang="en-US" altLang="ja-JP" sz="1400" dirty="0">
                <a:solidFill>
                  <a:srgbClr val="FF0000"/>
                </a:solidFill>
              </a:rPr>
              <a:t>2</a:t>
            </a:r>
            <a:r>
              <a:rPr lang="ja-JP" altLang="en-US" sz="1400" dirty="0">
                <a:solidFill>
                  <a:srgbClr val="FF0000"/>
                </a:solidFill>
              </a:rPr>
              <a:t>枚重ね</a:t>
            </a:r>
            <a:r>
              <a:rPr lang="en-US" altLang="ja-JP" sz="1400" dirty="0">
                <a:solidFill>
                  <a:srgbClr val="FF0000"/>
                </a:solidFill>
              </a:rPr>
              <a:t>NG</a:t>
            </a:r>
            <a:endParaRPr kumimoji="1" lang="en-US" altLang="ja-JP" sz="1400" dirty="0">
              <a:solidFill>
                <a:srgbClr val="FF0000"/>
              </a:solidFill>
            </a:endParaRPr>
          </a:p>
        </p:txBody>
      </p:sp>
      <p:grpSp>
        <p:nvGrpSpPr>
          <p:cNvPr id="110" name="グループ化 109">
            <a:extLst>
              <a:ext uri="{FF2B5EF4-FFF2-40B4-BE49-F238E27FC236}">
                <a16:creationId xmlns:a16="http://schemas.microsoft.com/office/drawing/2014/main" id="{73A4A8E0-E6E8-7D71-B73B-9638E75A737F}"/>
              </a:ext>
            </a:extLst>
          </p:cNvPr>
          <p:cNvGrpSpPr/>
          <p:nvPr/>
        </p:nvGrpSpPr>
        <p:grpSpPr>
          <a:xfrm>
            <a:off x="9967541" y="4311058"/>
            <a:ext cx="1808656" cy="728869"/>
            <a:chOff x="3871061" y="3671534"/>
            <a:chExt cx="1808656" cy="728869"/>
          </a:xfrm>
        </p:grpSpPr>
        <p:sp>
          <p:nvSpPr>
            <p:cNvPr id="111" name="テキスト ボックス 110">
              <a:extLst>
                <a:ext uri="{FF2B5EF4-FFF2-40B4-BE49-F238E27FC236}">
                  <a16:creationId xmlns:a16="http://schemas.microsoft.com/office/drawing/2014/main" id="{478B5439-BCC5-A657-3DE1-A42354530ADE}"/>
                </a:ext>
              </a:extLst>
            </p:cNvPr>
            <p:cNvSpPr txBox="1"/>
            <p:nvPr/>
          </p:nvSpPr>
          <p:spPr>
            <a:xfrm>
              <a:off x="4282568" y="3800239"/>
              <a:ext cx="1397149" cy="600164"/>
            </a:xfrm>
            <a:prstGeom prst="rect">
              <a:avLst/>
            </a:prstGeom>
            <a:noFill/>
            <a:ln w="28575">
              <a:solidFill>
                <a:srgbClr val="FF0000"/>
              </a:solidFill>
            </a:ln>
          </p:spPr>
          <p:txBody>
            <a:bodyPr wrap="square" rtlCol="0">
              <a:spAutoFit/>
            </a:bodyPr>
            <a:lstStyle/>
            <a:p>
              <a:pPr algn="ctr"/>
              <a:r>
                <a:rPr lang="ja-JP" altLang="en-US" sz="1100" dirty="0">
                  <a:solidFill>
                    <a:srgbClr val="FF0000"/>
                  </a:solidFill>
                </a:rPr>
                <a:t>圧着端子の</a:t>
              </a:r>
              <a:endParaRPr lang="en-US" altLang="ja-JP" sz="1100" dirty="0">
                <a:solidFill>
                  <a:srgbClr val="FF0000"/>
                </a:solidFill>
              </a:endParaRPr>
            </a:p>
            <a:p>
              <a:pPr algn="ctr"/>
              <a:r>
                <a:rPr lang="en-US" altLang="ja-JP" sz="1100" dirty="0">
                  <a:solidFill>
                    <a:srgbClr val="FF0000"/>
                  </a:solidFill>
                </a:rPr>
                <a:t>2</a:t>
              </a:r>
              <a:r>
                <a:rPr lang="ja-JP" altLang="en-US" sz="1100" dirty="0">
                  <a:solidFill>
                    <a:srgbClr val="FF0000"/>
                  </a:solidFill>
                </a:rPr>
                <a:t>枚重ね・渡り配線</a:t>
              </a:r>
            </a:p>
            <a:p>
              <a:pPr algn="ctr"/>
              <a:r>
                <a:rPr kumimoji="1" lang="en-US" altLang="ja-JP" sz="1100" dirty="0">
                  <a:solidFill>
                    <a:srgbClr val="FF0000"/>
                  </a:solidFill>
                </a:rPr>
                <a:t>NG</a:t>
              </a:r>
              <a:endParaRPr lang="en-US" altLang="ja-JP" sz="1100" dirty="0">
                <a:solidFill>
                  <a:srgbClr val="FF0000"/>
                </a:solidFill>
              </a:endParaRPr>
            </a:p>
          </p:txBody>
        </p:sp>
        <p:cxnSp>
          <p:nvCxnSpPr>
            <p:cNvPr id="112" name="コネクタ: カギ線 111">
              <a:extLst>
                <a:ext uri="{FF2B5EF4-FFF2-40B4-BE49-F238E27FC236}">
                  <a16:creationId xmlns:a16="http://schemas.microsoft.com/office/drawing/2014/main" id="{5FF51D35-9113-58DB-7EB1-6D7015DEDB32}"/>
                </a:ext>
              </a:extLst>
            </p:cNvPr>
            <p:cNvCxnSpPr>
              <a:cxnSpLocks/>
              <a:stCxn id="111" idx="0"/>
            </p:cNvCxnSpPr>
            <p:nvPr/>
          </p:nvCxnSpPr>
          <p:spPr>
            <a:xfrm rot="16200000" flipV="1">
              <a:off x="4361750" y="3180845"/>
              <a:ext cx="128705" cy="1110083"/>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9" name="テキスト ボックス 198">
            <a:extLst>
              <a:ext uri="{FF2B5EF4-FFF2-40B4-BE49-F238E27FC236}">
                <a16:creationId xmlns:a16="http://schemas.microsoft.com/office/drawing/2014/main" id="{F9143FEB-BCA4-D70B-D5C3-6891A74853FC}"/>
              </a:ext>
            </a:extLst>
          </p:cNvPr>
          <p:cNvSpPr txBox="1"/>
          <p:nvPr/>
        </p:nvSpPr>
        <p:spPr>
          <a:xfrm>
            <a:off x="6091179" y="5549175"/>
            <a:ext cx="2473461" cy="307777"/>
          </a:xfrm>
          <a:prstGeom prst="rect">
            <a:avLst/>
          </a:prstGeom>
          <a:noFill/>
          <a:ln>
            <a:solidFill>
              <a:schemeClr val="tx1"/>
            </a:solidFill>
          </a:ln>
        </p:spPr>
        <p:txBody>
          <a:bodyPr wrap="square" rtlCol="0">
            <a:spAutoFit/>
          </a:bodyPr>
          <a:lstStyle/>
          <a:p>
            <a:r>
              <a:rPr kumimoji="1" lang="ja-JP" altLang="en-US" sz="1400" dirty="0"/>
              <a:t>一部</a:t>
            </a:r>
            <a:r>
              <a:rPr kumimoji="1" lang="en-US" altLang="ja-JP" sz="1400" dirty="0"/>
              <a:t>OK</a:t>
            </a:r>
            <a:r>
              <a:rPr kumimoji="1" lang="ja-JP" altLang="en-US" sz="1400" dirty="0"/>
              <a:t>（</a:t>
            </a:r>
            <a:r>
              <a:rPr kumimoji="1" lang="en-US" altLang="ja-JP" sz="1400" dirty="0"/>
              <a:t>UL</a:t>
            </a:r>
            <a:r>
              <a:rPr kumimoji="1" lang="ja-JP" altLang="en-US" sz="1400" dirty="0"/>
              <a:t>ファイル参照）</a:t>
            </a:r>
            <a:endParaRPr kumimoji="1" lang="en-US" altLang="ja-JP" sz="1400" dirty="0"/>
          </a:p>
        </p:txBody>
      </p:sp>
      <p:sp>
        <p:nvSpPr>
          <p:cNvPr id="200" name="テキスト ボックス 199">
            <a:extLst>
              <a:ext uri="{FF2B5EF4-FFF2-40B4-BE49-F238E27FC236}">
                <a16:creationId xmlns:a16="http://schemas.microsoft.com/office/drawing/2014/main" id="{5118BBCD-ECEE-CDBE-C4A7-B19B6873CAD6}"/>
              </a:ext>
            </a:extLst>
          </p:cNvPr>
          <p:cNvSpPr txBox="1"/>
          <p:nvPr/>
        </p:nvSpPr>
        <p:spPr>
          <a:xfrm>
            <a:off x="6781319" y="1985415"/>
            <a:ext cx="457897" cy="307777"/>
          </a:xfrm>
          <a:prstGeom prst="rect">
            <a:avLst/>
          </a:prstGeom>
          <a:noFill/>
          <a:ln>
            <a:solidFill>
              <a:schemeClr val="tx1"/>
            </a:solidFill>
          </a:ln>
        </p:spPr>
        <p:txBody>
          <a:bodyPr wrap="square" rtlCol="0">
            <a:spAutoFit/>
          </a:bodyPr>
          <a:lstStyle/>
          <a:p>
            <a:r>
              <a:rPr kumimoji="1" lang="en-US" altLang="ja-JP" sz="1400" dirty="0"/>
              <a:t>OK</a:t>
            </a:r>
          </a:p>
        </p:txBody>
      </p:sp>
      <p:sp>
        <p:nvSpPr>
          <p:cNvPr id="201" name="テキスト ボックス 200">
            <a:extLst>
              <a:ext uri="{FF2B5EF4-FFF2-40B4-BE49-F238E27FC236}">
                <a16:creationId xmlns:a16="http://schemas.microsoft.com/office/drawing/2014/main" id="{2D861BEB-D1AB-2D72-BF3A-09B86D781624}"/>
              </a:ext>
            </a:extLst>
          </p:cNvPr>
          <p:cNvSpPr txBox="1"/>
          <p:nvPr/>
        </p:nvSpPr>
        <p:spPr>
          <a:xfrm>
            <a:off x="3716315" y="5650595"/>
            <a:ext cx="457897" cy="307777"/>
          </a:xfrm>
          <a:prstGeom prst="rect">
            <a:avLst/>
          </a:prstGeom>
          <a:noFill/>
          <a:ln>
            <a:solidFill>
              <a:schemeClr val="tx1"/>
            </a:solidFill>
          </a:ln>
        </p:spPr>
        <p:txBody>
          <a:bodyPr wrap="square" rtlCol="0">
            <a:spAutoFit/>
          </a:bodyPr>
          <a:lstStyle/>
          <a:p>
            <a:r>
              <a:rPr kumimoji="1" lang="en-US" altLang="ja-JP" sz="1400" dirty="0"/>
              <a:t>OK</a:t>
            </a:r>
          </a:p>
        </p:txBody>
      </p:sp>
      <p:sp>
        <p:nvSpPr>
          <p:cNvPr id="202" name="テキスト ボックス 201">
            <a:extLst>
              <a:ext uri="{FF2B5EF4-FFF2-40B4-BE49-F238E27FC236}">
                <a16:creationId xmlns:a16="http://schemas.microsoft.com/office/drawing/2014/main" id="{B20B596B-576C-D202-A1F1-A8887B3879E0}"/>
              </a:ext>
            </a:extLst>
          </p:cNvPr>
          <p:cNvSpPr txBox="1"/>
          <p:nvPr/>
        </p:nvSpPr>
        <p:spPr>
          <a:xfrm>
            <a:off x="3676479" y="3239298"/>
            <a:ext cx="457897" cy="307777"/>
          </a:xfrm>
          <a:prstGeom prst="rect">
            <a:avLst/>
          </a:prstGeom>
          <a:noFill/>
          <a:ln>
            <a:solidFill>
              <a:schemeClr val="tx1"/>
            </a:solidFill>
          </a:ln>
        </p:spPr>
        <p:txBody>
          <a:bodyPr wrap="square" rtlCol="0">
            <a:spAutoFit/>
          </a:bodyPr>
          <a:lstStyle/>
          <a:p>
            <a:r>
              <a:rPr kumimoji="1" lang="en-US" altLang="ja-JP" sz="1400" dirty="0"/>
              <a:t>OK</a:t>
            </a:r>
          </a:p>
        </p:txBody>
      </p:sp>
      <p:sp>
        <p:nvSpPr>
          <p:cNvPr id="2" name="テキスト ボックス 1">
            <a:extLst>
              <a:ext uri="{FF2B5EF4-FFF2-40B4-BE49-F238E27FC236}">
                <a16:creationId xmlns:a16="http://schemas.microsoft.com/office/drawing/2014/main" id="{F9529943-677E-89B8-8397-AB687BDDC52D}"/>
              </a:ext>
            </a:extLst>
          </p:cNvPr>
          <p:cNvSpPr txBox="1"/>
          <p:nvPr/>
        </p:nvSpPr>
        <p:spPr>
          <a:xfrm>
            <a:off x="3114750" y="6213527"/>
            <a:ext cx="4904250" cy="369332"/>
          </a:xfrm>
          <a:prstGeom prst="rect">
            <a:avLst/>
          </a:prstGeom>
          <a:noFill/>
        </p:spPr>
        <p:txBody>
          <a:bodyPr wrap="square" rtlCol="0">
            <a:spAutoFit/>
          </a:bodyPr>
          <a:lstStyle/>
          <a:p>
            <a:r>
              <a:rPr lang="ja-JP" altLang="en-US" dirty="0">
                <a:hlinkClick r:id="rId4"/>
              </a:rPr>
              <a:t>オサダ</a:t>
            </a:r>
            <a:r>
              <a:rPr lang="en-US" altLang="ja-JP" dirty="0">
                <a:hlinkClick r:id="rId4"/>
              </a:rPr>
              <a:t>HP</a:t>
            </a:r>
            <a:r>
              <a:rPr lang="ja-JP" altLang="en-US" dirty="0">
                <a:hlinkClick r:id="rId4"/>
              </a:rPr>
              <a:t>リンク：</a:t>
            </a:r>
            <a:r>
              <a:rPr lang="en-US" altLang="ja-JP" dirty="0">
                <a:hlinkClick r:id="rId4"/>
              </a:rPr>
              <a:t>UL</a:t>
            </a:r>
            <a:r>
              <a:rPr lang="ja-JP" altLang="en-US" dirty="0">
                <a:hlinkClick r:id="rId4"/>
              </a:rPr>
              <a:t>・</a:t>
            </a:r>
            <a:r>
              <a:rPr lang="en-US" altLang="ja-JP" dirty="0" err="1">
                <a:hlinkClick r:id="rId4"/>
              </a:rPr>
              <a:t>cUL</a:t>
            </a:r>
            <a:r>
              <a:rPr lang="ja-JP" altLang="en-US" dirty="0">
                <a:hlinkClick r:id="rId4"/>
              </a:rPr>
              <a:t>認定製品について</a:t>
            </a:r>
            <a:endParaRPr lang="ja-JP" altLang="en-US" dirty="0"/>
          </a:p>
        </p:txBody>
      </p:sp>
      <p:sp>
        <p:nvSpPr>
          <p:cNvPr id="109" name="テキスト ボックス 108">
            <a:extLst>
              <a:ext uri="{FF2B5EF4-FFF2-40B4-BE49-F238E27FC236}">
                <a16:creationId xmlns:a16="http://schemas.microsoft.com/office/drawing/2014/main" id="{3AAAD53F-6472-E529-571D-A7F87E73D2C2}"/>
              </a:ext>
            </a:extLst>
          </p:cNvPr>
          <p:cNvSpPr txBox="1"/>
          <p:nvPr/>
        </p:nvSpPr>
        <p:spPr>
          <a:xfrm>
            <a:off x="7831478" y="1588694"/>
            <a:ext cx="2473461" cy="369332"/>
          </a:xfrm>
          <a:prstGeom prst="rect">
            <a:avLst/>
          </a:prstGeom>
          <a:noFill/>
        </p:spPr>
        <p:txBody>
          <a:bodyPr wrap="square">
            <a:spAutoFit/>
          </a:bodyPr>
          <a:lstStyle/>
          <a:p>
            <a:r>
              <a:rPr lang="en-US" altLang="ja-JP" dirty="0">
                <a:solidFill>
                  <a:srgbClr val="FF0000"/>
                </a:solidFill>
              </a:rPr>
              <a:t>2023.8.9</a:t>
            </a:r>
            <a:r>
              <a:rPr lang="ja-JP" altLang="en-US" dirty="0">
                <a:solidFill>
                  <a:srgbClr val="FF0000"/>
                </a:solidFill>
              </a:rPr>
              <a:t>　修正箇所</a:t>
            </a:r>
          </a:p>
        </p:txBody>
      </p:sp>
      <p:sp>
        <p:nvSpPr>
          <p:cNvPr id="215" name="矢印: 右 214">
            <a:extLst>
              <a:ext uri="{FF2B5EF4-FFF2-40B4-BE49-F238E27FC236}">
                <a16:creationId xmlns:a16="http://schemas.microsoft.com/office/drawing/2014/main" id="{0256DF2D-C92F-AE49-4947-A8FF13CD47D7}"/>
              </a:ext>
            </a:extLst>
          </p:cNvPr>
          <p:cNvSpPr/>
          <p:nvPr/>
        </p:nvSpPr>
        <p:spPr>
          <a:xfrm>
            <a:off x="5317428" y="3405522"/>
            <a:ext cx="327171" cy="6458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スライド番号プレースホルダー 102">
            <a:extLst>
              <a:ext uri="{FF2B5EF4-FFF2-40B4-BE49-F238E27FC236}">
                <a16:creationId xmlns:a16="http://schemas.microsoft.com/office/drawing/2014/main" id="{AE98AB24-DEAE-0052-5398-DF0A53E75766}"/>
              </a:ext>
            </a:extLst>
          </p:cNvPr>
          <p:cNvSpPr>
            <a:spLocks noGrp="1"/>
          </p:cNvSpPr>
          <p:nvPr>
            <p:ph type="sldNum" sz="quarter" idx="12"/>
          </p:nvPr>
        </p:nvSpPr>
        <p:spPr/>
        <p:txBody>
          <a:bodyPr/>
          <a:lstStyle/>
          <a:p>
            <a:fld id="{EE6B4B11-9538-48C2-A03B-57C923024A3C}" type="slidenum">
              <a:rPr kumimoji="1" lang="ja-JP" altLang="en-US" smtClean="0"/>
              <a:t>15</a:t>
            </a:fld>
            <a:r>
              <a:rPr kumimoji="1" lang="ja-JP" altLang="en-US"/>
              <a:t>ページ</a:t>
            </a:r>
            <a:endParaRPr kumimoji="1" lang="ja-JP" altLang="en-US" dirty="0"/>
          </a:p>
        </p:txBody>
      </p:sp>
      <p:grpSp>
        <p:nvGrpSpPr>
          <p:cNvPr id="105" name="グループ化 104">
            <a:extLst>
              <a:ext uri="{FF2B5EF4-FFF2-40B4-BE49-F238E27FC236}">
                <a16:creationId xmlns:a16="http://schemas.microsoft.com/office/drawing/2014/main" id="{3CA5720C-CED6-CDB0-4036-614D33A98996}"/>
              </a:ext>
            </a:extLst>
          </p:cNvPr>
          <p:cNvGrpSpPr/>
          <p:nvPr/>
        </p:nvGrpSpPr>
        <p:grpSpPr>
          <a:xfrm>
            <a:off x="9120044" y="4184131"/>
            <a:ext cx="640787" cy="264371"/>
            <a:chOff x="738051" y="2372149"/>
            <a:chExt cx="264371" cy="264371"/>
          </a:xfrm>
        </p:grpSpPr>
        <p:cxnSp>
          <p:nvCxnSpPr>
            <p:cNvPr id="106" name="直線コネクタ 105">
              <a:extLst>
                <a:ext uri="{FF2B5EF4-FFF2-40B4-BE49-F238E27FC236}">
                  <a16:creationId xmlns:a16="http://schemas.microsoft.com/office/drawing/2014/main" id="{0F2A831E-5B41-31B8-6EB4-C6394256AA30}"/>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B2742F62-FFC7-D627-2077-56EB6306628D}"/>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3" name="グループ化 112">
            <a:extLst>
              <a:ext uri="{FF2B5EF4-FFF2-40B4-BE49-F238E27FC236}">
                <a16:creationId xmlns:a16="http://schemas.microsoft.com/office/drawing/2014/main" id="{7278DE36-CE98-E4D6-C345-DEE672B18C2F}"/>
              </a:ext>
            </a:extLst>
          </p:cNvPr>
          <p:cNvGrpSpPr/>
          <p:nvPr/>
        </p:nvGrpSpPr>
        <p:grpSpPr>
          <a:xfrm>
            <a:off x="666334" y="3606210"/>
            <a:ext cx="207503" cy="744765"/>
            <a:chOff x="666334" y="3617953"/>
            <a:chExt cx="207503" cy="744765"/>
          </a:xfrm>
        </p:grpSpPr>
        <p:cxnSp>
          <p:nvCxnSpPr>
            <p:cNvPr id="88" name="直線コネクタ 87">
              <a:extLst>
                <a:ext uri="{FF2B5EF4-FFF2-40B4-BE49-F238E27FC236}">
                  <a16:creationId xmlns:a16="http://schemas.microsoft.com/office/drawing/2014/main" id="{42D169CB-8AFE-01BE-A16C-AF43614CB513}"/>
                </a:ext>
              </a:extLst>
            </p:cNvPr>
            <p:cNvCxnSpPr>
              <a:cxnSpLocks/>
            </p:cNvCxnSpPr>
            <p:nvPr/>
          </p:nvCxnSpPr>
          <p:spPr>
            <a:xfrm>
              <a:off x="666334" y="3617953"/>
              <a:ext cx="99553" cy="744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45686806-0D68-BD9D-568C-393FF153E33C}"/>
                </a:ext>
              </a:extLst>
            </p:cNvPr>
            <p:cNvCxnSpPr>
              <a:cxnSpLocks/>
            </p:cNvCxnSpPr>
            <p:nvPr/>
          </p:nvCxnSpPr>
          <p:spPr>
            <a:xfrm flipH="1">
              <a:off x="774284" y="3617953"/>
              <a:ext cx="99553" cy="744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4" name="グループ化 113">
            <a:extLst>
              <a:ext uri="{FF2B5EF4-FFF2-40B4-BE49-F238E27FC236}">
                <a16:creationId xmlns:a16="http://schemas.microsoft.com/office/drawing/2014/main" id="{432D058E-E47C-55BF-9272-AB99E3D98CAA}"/>
              </a:ext>
            </a:extLst>
          </p:cNvPr>
          <p:cNvGrpSpPr/>
          <p:nvPr/>
        </p:nvGrpSpPr>
        <p:grpSpPr>
          <a:xfrm>
            <a:off x="1092261" y="3606210"/>
            <a:ext cx="207503" cy="744765"/>
            <a:chOff x="666334" y="3617953"/>
            <a:chExt cx="207503" cy="744765"/>
          </a:xfrm>
        </p:grpSpPr>
        <p:cxnSp>
          <p:nvCxnSpPr>
            <p:cNvPr id="115" name="直線コネクタ 114">
              <a:extLst>
                <a:ext uri="{FF2B5EF4-FFF2-40B4-BE49-F238E27FC236}">
                  <a16:creationId xmlns:a16="http://schemas.microsoft.com/office/drawing/2014/main" id="{ABF50339-24C6-BF6C-396D-481CFB308F92}"/>
                </a:ext>
              </a:extLst>
            </p:cNvPr>
            <p:cNvCxnSpPr>
              <a:cxnSpLocks/>
            </p:cNvCxnSpPr>
            <p:nvPr/>
          </p:nvCxnSpPr>
          <p:spPr>
            <a:xfrm>
              <a:off x="666334" y="3617953"/>
              <a:ext cx="99553" cy="744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263D4DEF-8418-BDC1-DA9F-67701DBB20A0}"/>
                </a:ext>
              </a:extLst>
            </p:cNvPr>
            <p:cNvCxnSpPr>
              <a:cxnSpLocks/>
            </p:cNvCxnSpPr>
            <p:nvPr/>
          </p:nvCxnSpPr>
          <p:spPr>
            <a:xfrm flipH="1">
              <a:off x="774284" y="3617953"/>
              <a:ext cx="99553" cy="744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6" name="グループ化 135">
            <a:extLst>
              <a:ext uri="{FF2B5EF4-FFF2-40B4-BE49-F238E27FC236}">
                <a16:creationId xmlns:a16="http://schemas.microsoft.com/office/drawing/2014/main" id="{746EB9D0-0BC2-75A0-1790-6BFC5A4F12DC}"/>
              </a:ext>
            </a:extLst>
          </p:cNvPr>
          <p:cNvGrpSpPr/>
          <p:nvPr/>
        </p:nvGrpSpPr>
        <p:grpSpPr>
          <a:xfrm>
            <a:off x="1518188" y="3606210"/>
            <a:ext cx="207503" cy="744765"/>
            <a:chOff x="666334" y="3617953"/>
            <a:chExt cx="207503" cy="744765"/>
          </a:xfrm>
        </p:grpSpPr>
        <p:cxnSp>
          <p:nvCxnSpPr>
            <p:cNvPr id="137" name="直線コネクタ 136">
              <a:extLst>
                <a:ext uri="{FF2B5EF4-FFF2-40B4-BE49-F238E27FC236}">
                  <a16:creationId xmlns:a16="http://schemas.microsoft.com/office/drawing/2014/main" id="{1DD66CFF-B31A-246F-A27F-B289ABFD60D0}"/>
                </a:ext>
              </a:extLst>
            </p:cNvPr>
            <p:cNvCxnSpPr>
              <a:cxnSpLocks/>
            </p:cNvCxnSpPr>
            <p:nvPr/>
          </p:nvCxnSpPr>
          <p:spPr>
            <a:xfrm>
              <a:off x="666334" y="3617953"/>
              <a:ext cx="99553" cy="744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9E8D8BCF-BDF8-028E-4F71-A9E27DEB5051}"/>
                </a:ext>
              </a:extLst>
            </p:cNvPr>
            <p:cNvCxnSpPr>
              <a:cxnSpLocks/>
            </p:cNvCxnSpPr>
            <p:nvPr/>
          </p:nvCxnSpPr>
          <p:spPr>
            <a:xfrm flipH="1">
              <a:off x="774284" y="3617953"/>
              <a:ext cx="99553" cy="744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グループ化 4">
            <a:extLst>
              <a:ext uri="{FF2B5EF4-FFF2-40B4-BE49-F238E27FC236}">
                <a16:creationId xmlns:a16="http://schemas.microsoft.com/office/drawing/2014/main" id="{79EB36E7-DEBD-CD6A-10BC-43380AFCBBF6}"/>
              </a:ext>
            </a:extLst>
          </p:cNvPr>
          <p:cNvGrpSpPr/>
          <p:nvPr/>
        </p:nvGrpSpPr>
        <p:grpSpPr>
          <a:xfrm>
            <a:off x="3424615" y="3606210"/>
            <a:ext cx="207503" cy="744765"/>
            <a:chOff x="666334" y="3617953"/>
            <a:chExt cx="207503" cy="744765"/>
          </a:xfrm>
        </p:grpSpPr>
        <p:cxnSp>
          <p:nvCxnSpPr>
            <p:cNvPr id="16" name="直線コネクタ 15">
              <a:extLst>
                <a:ext uri="{FF2B5EF4-FFF2-40B4-BE49-F238E27FC236}">
                  <a16:creationId xmlns:a16="http://schemas.microsoft.com/office/drawing/2014/main" id="{737C2359-8AE1-5053-35FA-C803B89E1CC0}"/>
                </a:ext>
              </a:extLst>
            </p:cNvPr>
            <p:cNvCxnSpPr>
              <a:cxnSpLocks/>
            </p:cNvCxnSpPr>
            <p:nvPr/>
          </p:nvCxnSpPr>
          <p:spPr>
            <a:xfrm>
              <a:off x="666334" y="3617953"/>
              <a:ext cx="99553" cy="744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BA10977E-986E-98E6-D791-D879109C9C57}"/>
                </a:ext>
              </a:extLst>
            </p:cNvPr>
            <p:cNvCxnSpPr>
              <a:cxnSpLocks/>
            </p:cNvCxnSpPr>
            <p:nvPr/>
          </p:nvCxnSpPr>
          <p:spPr>
            <a:xfrm flipH="1">
              <a:off x="774284" y="3617953"/>
              <a:ext cx="99553" cy="744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F39E4C3A-0499-6C23-6864-CF39961319B2}"/>
              </a:ext>
            </a:extLst>
          </p:cNvPr>
          <p:cNvGrpSpPr/>
          <p:nvPr/>
        </p:nvGrpSpPr>
        <p:grpSpPr>
          <a:xfrm>
            <a:off x="3851567" y="3606210"/>
            <a:ext cx="207503" cy="744765"/>
            <a:chOff x="666334" y="3617953"/>
            <a:chExt cx="207503" cy="744765"/>
          </a:xfrm>
        </p:grpSpPr>
        <p:cxnSp>
          <p:nvCxnSpPr>
            <p:cNvPr id="37" name="直線コネクタ 36">
              <a:extLst>
                <a:ext uri="{FF2B5EF4-FFF2-40B4-BE49-F238E27FC236}">
                  <a16:creationId xmlns:a16="http://schemas.microsoft.com/office/drawing/2014/main" id="{DC8E9222-8FBB-A5EA-8D34-6DE24A7F9200}"/>
                </a:ext>
              </a:extLst>
            </p:cNvPr>
            <p:cNvCxnSpPr>
              <a:cxnSpLocks/>
            </p:cNvCxnSpPr>
            <p:nvPr/>
          </p:nvCxnSpPr>
          <p:spPr>
            <a:xfrm>
              <a:off x="666334" y="3617953"/>
              <a:ext cx="99553" cy="744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392F8796-D307-F2DD-8B96-ACA1223AEAF7}"/>
                </a:ext>
              </a:extLst>
            </p:cNvPr>
            <p:cNvCxnSpPr>
              <a:cxnSpLocks/>
            </p:cNvCxnSpPr>
            <p:nvPr/>
          </p:nvCxnSpPr>
          <p:spPr>
            <a:xfrm flipH="1">
              <a:off x="774284" y="3617953"/>
              <a:ext cx="99553" cy="744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7" name="グループ化 86">
            <a:extLst>
              <a:ext uri="{FF2B5EF4-FFF2-40B4-BE49-F238E27FC236}">
                <a16:creationId xmlns:a16="http://schemas.microsoft.com/office/drawing/2014/main" id="{93129E86-CD92-F977-C07C-4F0FC0936C6D}"/>
              </a:ext>
            </a:extLst>
          </p:cNvPr>
          <p:cNvGrpSpPr/>
          <p:nvPr/>
        </p:nvGrpSpPr>
        <p:grpSpPr>
          <a:xfrm>
            <a:off x="4278520" y="3606210"/>
            <a:ext cx="207503" cy="744765"/>
            <a:chOff x="666334" y="3617953"/>
            <a:chExt cx="207503" cy="744765"/>
          </a:xfrm>
        </p:grpSpPr>
        <p:cxnSp>
          <p:nvCxnSpPr>
            <p:cNvPr id="89" name="直線コネクタ 88">
              <a:extLst>
                <a:ext uri="{FF2B5EF4-FFF2-40B4-BE49-F238E27FC236}">
                  <a16:creationId xmlns:a16="http://schemas.microsoft.com/office/drawing/2014/main" id="{2D59E626-E50F-F624-EF0D-CD3148B071E6}"/>
                </a:ext>
              </a:extLst>
            </p:cNvPr>
            <p:cNvCxnSpPr>
              <a:cxnSpLocks/>
            </p:cNvCxnSpPr>
            <p:nvPr/>
          </p:nvCxnSpPr>
          <p:spPr>
            <a:xfrm>
              <a:off x="666334" y="3617953"/>
              <a:ext cx="99553" cy="744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FC5FE299-93B8-5388-5710-0AFC073F0109}"/>
                </a:ext>
              </a:extLst>
            </p:cNvPr>
            <p:cNvCxnSpPr>
              <a:cxnSpLocks/>
            </p:cNvCxnSpPr>
            <p:nvPr/>
          </p:nvCxnSpPr>
          <p:spPr>
            <a:xfrm flipH="1">
              <a:off x="774284" y="3617953"/>
              <a:ext cx="99553" cy="7447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7" name="グループ化 266">
            <a:extLst>
              <a:ext uri="{FF2B5EF4-FFF2-40B4-BE49-F238E27FC236}">
                <a16:creationId xmlns:a16="http://schemas.microsoft.com/office/drawing/2014/main" id="{7CC1B0E0-9B85-3E90-DD50-524ACA4C7A96}"/>
              </a:ext>
            </a:extLst>
          </p:cNvPr>
          <p:cNvGrpSpPr/>
          <p:nvPr/>
        </p:nvGrpSpPr>
        <p:grpSpPr>
          <a:xfrm>
            <a:off x="618264" y="4617026"/>
            <a:ext cx="1153387" cy="692403"/>
            <a:chOff x="618264" y="4617026"/>
            <a:chExt cx="1153387" cy="692403"/>
          </a:xfrm>
        </p:grpSpPr>
        <p:grpSp>
          <p:nvGrpSpPr>
            <p:cNvPr id="92" name="グループ化 91">
              <a:extLst>
                <a:ext uri="{FF2B5EF4-FFF2-40B4-BE49-F238E27FC236}">
                  <a16:creationId xmlns:a16="http://schemas.microsoft.com/office/drawing/2014/main" id="{49FC2EB4-A0CE-5044-F11D-29D6A9ED35CD}"/>
                </a:ext>
              </a:extLst>
            </p:cNvPr>
            <p:cNvGrpSpPr/>
            <p:nvPr/>
          </p:nvGrpSpPr>
          <p:grpSpPr>
            <a:xfrm>
              <a:off x="666334" y="4617026"/>
              <a:ext cx="63500" cy="133096"/>
              <a:chOff x="666334" y="4617026"/>
              <a:chExt cx="63500" cy="133096"/>
            </a:xfrm>
          </p:grpSpPr>
          <p:cxnSp>
            <p:nvCxnSpPr>
              <p:cNvPr id="75" name="直線コネクタ 74">
                <a:extLst>
                  <a:ext uri="{FF2B5EF4-FFF2-40B4-BE49-F238E27FC236}">
                    <a16:creationId xmlns:a16="http://schemas.microsoft.com/office/drawing/2014/main" id="{AA20E65E-15F2-FC44-B9F2-4D4A7230C91E}"/>
                  </a:ext>
                </a:extLst>
              </p:cNvPr>
              <p:cNvCxnSpPr>
                <a:cxnSpLocks/>
              </p:cNvCxnSpPr>
              <p:nvPr/>
            </p:nvCxnSpPr>
            <p:spPr>
              <a:xfrm rot="1627978" flipV="1">
                <a:off x="6663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BD8363F4-8C38-AA42-D84E-61907D5B52AB}"/>
                  </a:ext>
                </a:extLst>
              </p:cNvPr>
              <p:cNvCxnSpPr>
                <a:cxnSpLocks/>
              </p:cNvCxnSpPr>
              <p:nvPr/>
            </p:nvCxnSpPr>
            <p:spPr>
              <a:xfrm rot="19972022" flipH="1" flipV="1">
                <a:off x="7298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0" name="グループ化 99">
              <a:extLst>
                <a:ext uri="{FF2B5EF4-FFF2-40B4-BE49-F238E27FC236}">
                  <a16:creationId xmlns:a16="http://schemas.microsoft.com/office/drawing/2014/main" id="{DF9AECE3-D75E-9E6B-7062-0A712F962CF4}"/>
                </a:ext>
              </a:extLst>
            </p:cNvPr>
            <p:cNvGrpSpPr/>
            <p:nvPr/>
          </p:nvGrpSpPr>
          <p:grpSpPr>
            <a:xfrm>
              <a:off x="1098134" y="4617026"/>
              <a:ext cx="63500" cy="133096"/>
              <a:chOff x="666334" y="4617026"/>
              <a:chExt cx="63500" cy="133096"/>
            </a:xfrm>
          </p:grpSpPr>
          <p:cxnSp>
            <p:nvCxnSpPr>
              <p:cNvPr id="101" name="直線コネクタ 100">
                <a:extLst>
                  <a:ext uri="{FF2B5EF4-FFF2-40B4-BE49-F238E27FC236}">
                    <a16:creationId xmlns:a16="http://schemas.microsoft.com/office/drawing/2014/main" id="{DD433631-7A7B-ECA5-CACA-5ED1080F2615}"/>
                  </a:ext>
                </a:extLst>
              </p:cNvPr>
              <p:cNvCxnSpPr>
                <a:cxnSpLocks/>
              </p:cNvCxnSpPr>
              <p:nvPr/>
            </p:nvCxnSpPr>
            <p:spPr>
              <a:xfrm rot="1627978" flipV="1">
                <a:off x="6663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A7A851E0-44D2-8946-A4EE-568E288E5010}"/>
                  </a:ext>
                </a:extLst>
              </p:cNvPr>
              <p:cNvCxnSpPr>
                <a:cxnSpLocks/>
              </p:cNvCxnSpPr>
              <p:nvPr/>
            </p:nvCxnSpPr>
            <p:spPr>
              <a:xfrm rot="19972022" flipH="1" flipV="1">
                <a:off x="7298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6" name="グループ化 195">
              <a:extLst>
                <a:ext uri="{FF2B5EF4-FFF2-40B4-BE49-F238E27FC236}">
                  <a16:creationId xmlns:a16="http://schemas.microsoft.com/office/drawing/2014/main" id="{90334413-580B-AA8C-756B-4A3B38CB7F53}"/>
                </a:ext>
              </a:extLst>
            </p:cNvPr>
            <p:cNvGrpSpPr/>
            <p:nvPr/>
          </p:nvGrpSpPr>
          <p:grpSpPr>
            <a:xfrm>
              <a:off x="1234659" y="4617026"/>
              <a:ext cx="63500" cy="133096"/>
              <a:chOff x="666334" y="4617026"/>
              <a:chExt cx="63500" cy="133096"/>
            </a:xfrm>
          </p:grpSpPr>
          <p:cxnSp>
            <p:nvCxnSpPr>
              <p:cNvPr id="198" name="直線コネクタ 197">
                <a:extLst>
                  <a:ext uri="{FF2B5EF4-FFF2-40B4-BE49-F238E27FC236}">
                    <a16:creationId xmlns:a16="http://schemas.microsoft.com/office/drawing/2014/main" id="{51E1C28E-DB35-BCD0-80D0-DFAB11F416C4}"/>
                  </a:ext>
                </a:extLst>
              </p:cNvPr>
              <p:cNvCxnSpPr>
                <a:cxnSpLocks/>
              </p:cNvCxnSpPr>
              <p:nvPr/>
            </p:nvCxnSpPr>
            <p:spPr>
              <a:xfrm rot="1627978" flipV="1">
                <a:off x="6663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a:extLst>
                  <a:ext uri="{FF2B5EF4-FFF2-40B4-BE49-F238E27FC236}">
                    <a16:creationId xmlns:a16="http://schemas.microsoft.com/office/drawing/2014/main" id="{C5D9C3A8-BAC9-A2E4-2CF4-C75A8C0E938D}"/>
                  </a:ext>
                </a:extLst>
              </p:cNvPr>
              <p:cNvCxnSpPr>
                <a:cxnSpLocks/>
              </p:cNvCxnSpPr>
              <p:nvPr/>
            </p:nvCxnSpPr>
            <p:spPr>
              <a:xfrm rot="19972022" flipH="1" flipV="1">
                <a:off x="7298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5" name="グループ化 204">
              <a:extLst>
                <a:ext uri="{FF2B5EF4-FFF2-40B4-BE49-F238E27FC236}">
                  <a16:creationId xmlns:a16="http://schemas.microsoft.com/office/drawing/2014/main" id="{F3885E29-A102-7376-C4CE-AEA5367DE0E1}"/>
                </a:ext>
              </a:extLst>
            </p:cNvPr>
            <p:cNvGrpSpPr/>
            <p:nvPr/>
          </p:nvGrpSpPr>
          <p:grpSpPr>
            <a:xfrm>
              <a:off x="802859" y="4617026"/>
              <a:ext cx="63500" cy="133096"/>
              <a:chOff x="666334" y="4617026"/>
              <a:chExt cx="63500" cy="133096"/>
            </a:xfrm>
          </p:grpSpPr>
          <p:cxnSp>
            <p:nvCxnSpPr>
              <p:cNvPr id="206" name="直線コネクタ 205">
                <a:extLst>
                  <a:ext uri="{FF2B5EF4-FFF2-40B4-BE49-F238E27FC236}">
                    <a16:creationId xmlns:a16="http://schemas.microsoft.com/office/drawing/2014/main" id="{CBD1740B-FA6F-ADE8-8A40-E007B4E1E30D}"/>
                  </a:ext>
                </a:extLst>
              </p:cNvPr>
              <p:cNvCxnSpPr>
                <a:cxnSpLocks/>
              </p:cNvCxnSpPr>
              <p:nvPr/>
            </p:nvCxnSpPr>
            <p:spPr>
              <a:xfrm rot="1627978" flipV="1">
                <a:off x="6663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直線コネクタ 207">
                <a:extLst>
                  <a:ext uri="{FF2B5EF4-FFF2-40B4-BE49-F238E27FC236}">
                    <a16:creationId xmlns:a16="http://schemas.microsoft.com/office/drawing/2014/main" id="{C9CEF072-14CD-69DF-1368-8BF432011C78}"/>
                  </a:ext>
                </a:extLst>
              </p:cNvPr>
              <p:cNvCxnSpPr>
                <a:cxnSpLocks/>
              </p:cNvCxnSpPr>
              <p:nvPr/>
            </p:nvCxnSpPr>
            <p:spPr>
              <a:xfrm rot="19972022" flipH="1" flipV="1">
                <a:off x="7298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 name="グループ化 208">
              <a:extLst>
                <a:ext uri="{FF2B5EF4-FFF2-40B4-BE49-F238E27FC236}">
                  <a16:creationId xmlns:a16="http://schemas.microsoft.com/office/drawing/2014/main" id="{9EF91329-2ECC-2710-F9A5-83EC2D40228B}"/>
                </a:ext>
              </a:extLst>
            </p:cNvPr>
            <p:cNvGrpSpPr/>
            <p:nvPr/>
          </p:nvGrpSpPr>
          <p:grpSpPr>
            <a:xfrm>
              <a:off x="1523584" y="4617026"/>
              <a:ext cx="63500" cy="133096"/>
              <a:chOff x="666334" y="4617026"/>
              <a:chExt cx="63500" cy="133096"/>
            </a:xfrm>
          </p:grpSpPr>
          <p:cxnSp>
            <p:nvCxnSpPr>
              <p:cNvPr id="210" name="直線コネクタ 209">
                <a:extLst>
                  <a:ext uri="{FF2B5EF4-FFF2-40B4-BE49-F238E27FC236}">
                    <a16:creationId xmlns:a16="http://schemas.microsoft.com/office/drawing/2014/main" id="{2443778A-D910-5994-4597-1F985A9E795F}"/>
                  </a:ext>
                </a:extLst>
              </p:cNvPr>
              <p:cNvCxnSpPr>
                <a:cxnSpLocks/>
              </p:cNvCxnSpPr>
              <p:nvPr/>
            </p:nvCxnSpPr>
            <p:spPr>
              <a:xfrm rot="1627978" flipV="1">
                <a:off x="6663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981B42C4-A1FC-39E2-DD68-786636238A3E}"/>
                  </a:ext>
                </a:extLst>
              </p:cNvPr>
              <p:cNvCxnSpPr>
                <a:cxnSpLocks/>
              </p:cNvCxnSpPr>
              <p:nvPr/>
            </p:nvCxnSpPr>
            <p:spPr>
              <a:xfrm rot="19972022" flipH="1" flipV="1">
                <a:off x="7298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2" name="グループ化 211">
              <a:extLst>
                <a:ext uri="{FF2B5EF4-FFF2-40B4-BE49-F238E27FC236}">
                  <a16:creationId xmlns:a16="http://schemas.microsoft.com/office/drawing/2014/main" id="{74E06F45-7ADC-877F-BA6A-B2936E0B2C12}"/>
                </a:ext>
              </a:extLst>
            </p:cNvPr>
            <p:cNvGrpSpPr/>
            <p:nvPr/>
          </p:nvGrpSpPr>
          <p:grpSpPr>
            <a:xfrm>
              <a:off x="1656934" y="4617026"/>
              <a:ext cx="63500" cy="133096"/>
              <a:chOff x="666334" y="4617026"/>
              <a:chExt cx="63500" cy="133096"/>
            </a:xfrm>
          </p:grpSpPr>
          <p:cxnSp>
            <p:nvCxnSpPr>
              <p:cNvPr id="213" name="直線コネクタ 212">
                <a:extLst>
                  <a:ext uri="{FF2B5EF4-FFF2-40B4-BE49-F238E27FC236}">
                    <a16:creationId xmlns:a16="http://schemas.microsoft.com/office/drawing/2014/main" id="{6F1E7E83-4525-9341-8271-10FA2A22E45A}"/>
                  </a:ext>
                </a:extLst>
              </p:cNvPr>
              <p:cNvCxnSpPr>
                <a:cxnSpLocks/>
              </p:cNvCxnSpPr>
              <p:nvPr/>
            </p:nvCxnSpPr>
            <p:spPr>
              <a:xfrm rot="1627978" flipV="1">
                <a:off x="6663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6571DCB3-7F6C-BEFB-C55E-D4D9421D74C3}"/>
                  </a:ext>
                </a:extLst>
              </p:cNvPr>
              <p:cNvCxnSpPr>
                <a:cxnSpLocks/>
              </p:cNvCxnSpPr>
              <p:nvPr/>
            </p:nvCxnSpPr>
            <p:spPr>
              <a:xfrm rot="19972022" flipH="1" flipV="1">
                <a:off x="7298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0" name="グループ化 229">
              <a:extLst>
                <a:ext uri="{FF2B5EF4-FFF2-40B4-BE49-F238E27FC236}">
                  <a16:creationId xmlns:a16="http://schemas.microsoft.com/office/drawing/2014/main" id="{AF4E4FEB-825D-387E-FA9C-9A783D8B2BAB}"/>
                </a:ext>
              </a:extLst>
            </p:cNvPr>
            <p:cNvGrpSpPr/>
            <p:nvPr/>
          </p:nvGrpSpPr>
          <p:grpSpPr>
            <a:xfrm>
              <a:off x="618264" y="4855217"/>
              <a:ext cx="302487" cy="454212"/>
              <a:chOff x="618264" y="4855217"/>
              <a:chExt cx="302487" cy="454212"/>
            </a:xfrm>
          </p:grpSpPr>
          <p:grpSp>
            <p:nvGrpSpPr>
              <p:cNvPr id="217" name="グループ化 216">
                <a:extLst>
                  <a:ext uri="{FF2B5EF4-FFF2-40B4-BE49-F238E27FC236}">
                    <a16:creationId xmlns:a16="http://schemas.microsoft.com/office/drawing/2014/main" id="{123B7F75-C848-6450-DF2D-51017D3A7114}"/>
                  </a:ext>
                </a:extLst>
              </p:cNvPr>
              <p:cNvGrpSpPr/>
              <p:nvPr/>
            </p:nvGrpSpPr>
            <p:grpSpPr>
              <a:xfrm>
                <a:off x="618264" y="4855217"/>
                <a:ext cx="70712" cy="454212"/>
                <a:chOff x="602388" y="4918717"/>
                <a:chExt cx="120145" cy="454212"/>
              </a:xfrm>
            </p:grpSpPr>
            <p:cxnSp>
              <p:nvCxnSpPr>
                <p:cNvPr id="71" name="直線コネクタ 70">
                  <a:extLst>
                    <a:ext uri="{FF2B5EF4-FFF2-40B4-BE49-F238E27FC236}">
                      <a16:creationId xmlns:a16="http://schemas.microsoft.com/office/drawing/2014/main" id="{8005B063-3A90-4645-8981-72F086A24D91}"/>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a:extLst>
                    <a:ext uri="{FF2B5EF4-FFF2-40B4-BE49-F238E27FC236}">
                      <a16:creationId xmlns:a16="http://schemas.microsoft.com/office/drawing/2014/main" id="{5E795F5B-F4DB-22E1-AC6B-8BB01A96B87F}"/>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4" name="グループ化 223">
                <a:extLst>
                  <a:ext uri="{FF2B5EF4-FFF2-40B4-BE49-F238E27FC236}">
                    <a16:creationId xmlns:a16="http://schemas.microsoft.com/office/drawing/2014/main" id="{1580753E-35EB-1963-8480-0E8EA8B28451}"/>
                  </a:ext>
                </a:extLst>
              </p:cNvPr>
              <p:cNvGrpSpPr/>
              <p:nvPr/>
            </p:nvGrpSpPr>
            <p:grpSpPr>
              <a:xfrm>
                <a:off x="735739" y="4855217"/>
                <a:ext cx="70712" cy="454212"/>
                <a:chOff x="602388" y="4918717"/>
                <a:chExt cx="120145" cy="454212"/>
              </a:xfrm>
            </p:grpSpPr>
            <p:cxnSp>
              <p:nvCxnSpPr>
                <p:cNvPr id="225" name="直線コネクタ 224">
                  <a:extLst>
                    <a:ext uri="{FF2B5EF4-FFF2-40B4-BE49-F238E27FC236}">
                      <a16:creationId xmlns:a16="http://schemas.microsoft.com/office/drawing/2014/main" id="{FEFA8481-0024-6DE0-93EB-4F68608142EA}"/>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a:extLst>
                    <a:ext uri="{FF2B5EF4-FFF2-40B4-BE49-F238E27FC236}">
                      <a16:creationId xmlns:a16="http://schemas.microsoft.com/office/drawing/2014/main" id="{32E60BFE-8385-BE62-C535-41CDE72BF9A9}"/>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 name="グループ化 226">
                <a:extLst>
                  <a:ext uri="{FF2B5EF4-FFF2-40B4-BE49-F238E27FC236}">
                    <a16:creationId xmlns:a16="http://schemas.microsoft.com/office/drawing/2014/main" id="{B3574531-385A-E1AA-0B84-F7A02C30EF75}"/>
                  </a:ext>
                </a:extLst>
              </p:cNvPr>
              <p:cNvGrpSpPr/>
              <p:nvPr/>
            </p:nvGrpSpPr>
            <p:grpSpPr>
              <a:xfrm>
                <a:off x="850039" y="4855217"/>
                <a:ext cx="70712" cy="454212"/>
                <a:chOff x="602388" y="4918717"/>
                <a:chExt cx="120145" cy="454212"/>
              </a:xfrm>
            </p:grpSpPr>
            <p:cxnSp>
              <p:nvCxnSpPr>
                <p:cNvPr id="228" name="直線コネクタ 227">
                  <a:extLst>
                    <a:ext uri="{FF2B5EF4-FFF2-40B4-BE49-F238E27FC236}">
                      <a16:creationId xmlns:a16="http://schemas.microsoft.com/office/drawing/2014/main" id="{6921AEE6-021F-1D36-7C60-8D29CE5FDA98}"/>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a:extLst>
                    <a:ext uri="{FF2B5EF4-FFF2-40B4-BE49-F238E27FC236}">
                      <a16:creationId xmlns:a16="http://schemas.microsoft.com/office/drawing/2014/main" id="{FC61ECB9-51C8-DEC6-B989-1A0009AAF272}"/>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1" name="グループ化 230">
              <a:extLst>
                <a:ext uri="{FF2B5EF4-FFF2-40B4-BE49-F238E27FC236}">
                  <a16:creationId xmlns:a16="http://schemas.microsoft.com/office/drawing/2014/main" id="{D0C98E6F-D8E1-1F15-56CC-86A327C30DC9}"/>
                </a:ext>
              </a:extLst>
            </p:cNvPr>
            <p:cNvGrpSpPr/>
            <p:nvPr/>
          </p:nvGrpSpPr>
          <p:grpSpPr>
            <a:xfrm>
              <a:off x="1043714" y="4855217"/>
              <a:ext cx="302487" cy="454212"/>
              <a:chOff x="618264" y="4855217"/>
              <a:chExt cx="302487" cy="454212"/>
            </a:xfrm>
          </p:grpSpPr>
          <p:grpSp>
            <p:nvGrpSpPr>
              <p:cNvPr id="232" name="グループ化 231">
                <a:extLst>
                  <a:ext uri="{FF2B5EF4-FFF2-40B4-BE49-F238E27FC236}">
                    <a16:creationId xmlns:a16="http://schemas.microsoft.com/office/drawing/2014/main" id="{CB4A5A3D-4B64-7FD2-0D36-87EC1BFC66C5}"/>
                  </a:ext>
                </a:extLst>
              </p:cNvPr>
              <p:cNvGrpSpPr/>
              <p:nvPr/>
            </p:nvGrpSpPr>
            <p:grpSpPr>
              <a:xfrm>
                <a:off x="618264" y="4855217"/>
                <a:ext cx="70712" cy="454212"/>
                <a:chOff x="602388" y="4918717"/>
                <a:chExt cx="120145" cy="454212"/>
              </a:xfrm>
            </p:grpSpPr>
            <p:cxnSp>
              <p:nvCxnSpPr>
                <p:cNvPr id="239" name="直線コネクタ 238">
                  <a:extLst>
                    <a:ext uri="{FF2B5EF4-FFF2-40B4-BE49-F238E27FC236}">
                      <a16:creationId xmlns:a16="http://schemas.microsoft.com/office/drawing/2014/main" id="{A7DE544A-388D-BDFA-3C65-9E7C70398DAA}"/>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a:extLst>
                    <a:ext uri="{FF2B5EF4-FFF2-40B4-BE49-F238E27FC236}">
                      <a16:creationId xmlns:a16="http://schemas.microsoft.com/office/drawing/2014/main" id="{670E42B3-B474-0390-638A-CDD77C9A59B2}"/>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 name="グループ化 232">
                <a:extLst>
                  <a:ext uri="{FF2B5EF4-FFF2-40B4-BE49-F238E27FC236}">
                    <a16:creationId xmlns:a16="http://schemas.microsoft.com/office/drawing/2014/main" id="{F39890CB-F9E5-8363-D29F-041860F95883}"/>
                  </a:ext>
                </a:extLst>
              </p:cNvPr>
              <p:cNvGrpSpPr/>
              <p:nvPr/>
            </p:nvGrpSpPr>
            <p:grpSpPr>
              <a:xfrm>
                <a:off x="735739" y="4855217"/>
                <a:ext cx="70712" cy="454212"/>
                <a:chOff x="602388" y="4918717"/>
                <a:chExt cx="120145" cy="454212"/>
              </a:xfrm>
            </p:grpSpPr>
            <p:cxnSp>
              <p:nvCxnSpPr>
                <p:cNvPr id="237" name="直線コネクタ 236">
                  <a:extLst>
                    <a:ext uri="{FF2B5EF4-FFF2-40B4-BE49-F238E27FC236}">
                      <a16:creationId xmlns:a16="http://schemas.microsoft.com/office/drawing/2014/main" id="{A46524EF-74E3-7B28-8270-8766D06E6BEC}"/>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直線コネクタ 237">
                  <a:extLst>
                    <a:ext uri="{FF2B5EF4-FFF2-40B4-BE49-F238E27FC236}">
                      <a16:creationId xmlns:a16="http://schemas.microsoft.com/office/drawing/2014/main" id="{03F68F08-8233-AF58-6983-11DAA9C5931B}"/>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4" name="グループ化 233">
                <a:extLst>
                  <a:ext uri="{FF2B5EF4-FFF2-40B4-BE49-F238E27FC236}">
                    <a16:creationId xmlns:a16="http://schemas.microsoft.com/office/drawing/2014/main" id="{C3C7BB04-BDAA-B0C8-385D-5587C203AC24}"/>
                  </a:ext>
                </a:extLst>
              </p:cNvPr>
              <p:cNvGrpSpPr/>
              <p:nvPr/>
            </p:nvGrpSpPr>
            <p:grpSpPr>
              <a:xfrm>
                <a:off x="850039" y="4855217"/>
                <a:ext cx="70712" cy="454212"/>
                <a:chOff x="602388" y="4918717"/>
                <a:chExt cx="120145" cy="454212"/>
              </a:xfrm>
            </p:grpSpPr>
            <p:cxnSp>
              <p:nvCxnSpPr>
                <p:cNvPr id="235" name="直線コネクタ 234">
                  <a:extLst>
                    <a:ext uri="{FF2B5EF4-FFF2-40B4-BE49-F238E27FC236}">
                      <a16:creationId xmlns:a16="http://schemas.microsoft.com/office/drawing/2014/main" id="{F932D7C7-209C-DFB0-2A16-F98F02031B29}"/>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直線コネクタ 235">
                  <a:extLst>
                    <a:ext uri="{FF2B5EF4-FFF2-40B4-BE49-F238E27FC236}">
                      <a16:creationId xmlns:a16="http://schemas.microsoft.com/office/drawing/2014/main" id="{E2F66191-7776-7F26-9A84-53465BC29846}"/>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41" name="グループ化 240">
              <a:extLst>
                <a:ext uri="{FF2B5EF4-FFF2-40B4-BE49-F238E27FC236}">
                  <a16:creationId xmlns:a16="http://schemas.microsoft.com/office/drawing/2014/main" id="{1634D71D-8709-4426-50D3-333598CFF1AC}"/>
                </a:ext>
              </a:extLst>
            </p:cNvPr>
            <p:cNvGrpSpPr/>
            <p:nvPr/>
          </p:nvGrpSpPr>
          <p:grpSpPr>
            <a:xfrm>
              <a:off x="1469164" y="4855217"/>
              <a:ext cx="302487" cy="454212"/>
              <a:chOff x="618264" y="4855217"/>
              <a:chExt cx="302487" cy="454212"/>
            </a:xfrm>
          </p:grpSpPr>
          <p:grpSp>
            <p:nvGrpSpPr>
              <p:cNvPr id="242" name="グループ化 241">
                <a:extLst>
                  <a:ext uri="{FF2B5EF4-FFF2-40B4-BE49-F238E27FC236}">
                    <a16:creationId xmlns:a16="http://schemas.microsoft.com/office/drawing/2014/main" id="{9544DD20-222E-7A68-0864-9762EAD688C3}"/>
                  </a:ext>
                </a:extLst>
              </p:cNvPr>
              <p:cNvGrpSpPr/>
              <p:nvPr/>
            </p:nvGrpSpPr>
            <p:grpSpPr>
              <a:xfrm>
                <a:off x="618264" y="4855217"/>
                <a:ext cx="70712" cy="454212"/>
                <a:chOff x="602388" y="4918717"/>
                <a:chExt cx="120145" cy="454212"/>
              </a:xfrm>
            </p:grpSpPr>
            <p:cxnSp>
              <p:nvCxnSpPr>
                <p:cNvPr id="249" name="直線コネクタ 248">
                  <a:extLst>
                    <a:ext uri="{FF2B5EF4-FFF2-40B4-BE49-F238E27FC236}">
                      <a16:creationId xmlns:a16="http://schemas.microsoft.com/office/drawing/2014/main" id="{24A3F0B8-AF93-D452-C71A-BBD91A949BF2}"/>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a:extLst>
                    <a:ext uri="{FF2B5EF4-FFF2-40B4-BE49-F238E27FC236}">
                      <a16:creationId xmlns:a16="http://schemas.microsoft.com/office/drawing/2014/main" id="{13747FE0-0EBC-2112-D6D2-00EFBA3DD300}"/>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3" name="グループ化 242">
                <a:extLst>
                  <a:ext uri="{FF2B5EF4-FFF2-40B4-BE49-F238E27FC236}">
                    <a16:creationId xmlns:a16="http://schemas.microsoft.com/office/drawing/2014/main" id="{891DD472-7842-E29C-5B85-06A06DFE5564}"/>
                  </a:ext>
                </a:extLst>
              </p:cNvPr>
              <p:cNvGrpSpPr/>
              <p:nvPr/>
            </p:nvGrpSpPr>
            <p:grpSpPr>
              <a:xfrm>
                <a:off x="735739" y="4855217"/>
                <a:ext cx="70712" cy="454212"/>
                <a:chOff x="602388" y="4918717"/>
                <a:chExt cx="120145" cy="454212"/>
              </a:xfrm>
            </p:grpSpPr>
            <p:cxnSp>
              <p:nvCxnSpPr>
                <p:cNvPr id="247" name="直線コネクタ 246">
                  <a:extLst>
                    <a:ext uri="{FF2B5EF4-FFF2-40B4-BE49-F238E27FC236}">
                      <a16:creationId xmlns:a16="http://schemas.microsoft.com/office/drawing/2014/main" id="{937B18E3-7184-AC19-5E41-A2F304ABE2EE}"/>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直線コネクタ 247">
                  <a:extLst>
                    <a:ext uri="{FF2B5EF4-FFF2-40B4-BE49-F238E27FC236}">
                      <a16:creationId xmlns:a16="http://schemas.microsoft.com/office/drawing/2014/main" id="{C0E4A4C5-9DDC-F561-2245-E459E229A996}"/>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4" name="グループ化 243">
                <a:extLst>
                  <a:ext uri="{FF2B5EF4-FFF2-40B4-BE49-F238E27FC236}">
                    <a16:creationId xmlns:a16="http://schemas.microsoft.com/office/drawing/2014/main" id="{E7E6D719-7311-72AA-6492-F1F82F48F26E}"/>
                  </a:ext>
                </a:extLst>
              </p:cNvPr>
              <p:cNvGrpSpPr/>
              <p:nvPr/>
            </p:nvGrpSpPr>
            <p:grpSpPr>
              <a:xfrm>
                <a:off x="850039" y="4855217"/>
                <a:ext cx="70712" cy="454212"/>
                <a:chOff x="602388" y="4918717"/>
                <a:chExt cx="120145" cy="454212"/>
              </a:xfrm>
            </p:grpSpPr>
            <p:cxnSp>
              <p:nvCxnSpPr>
                <p:cNvPr id="245" name="直線コネクタ 244">
                  <a:extLst>
                    <a:ext uri="{FF2B5EF4-FFF2-40B4-BE49-F238E27FC236}">
                      <a16:creationId xmlns:a16="http://schemas.microsoft.com/office/drawing/2014/main" id="{834F388A-F727-0174-B91B-1C418FC56287}"/>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直線コネクタ 245">
                  <a:extLst>
                    <a:ext uri="{FF2B5EF4-FFF2-40B4-BE49-F238E27FC236}">
                      <a16:creationId xmlns:a16="http://schemas.microsoft.com/office/drawing/2014/main" id="{787B94E7-20A0-5F30-8351-5D59B0AB2003}"/>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17" name="グループ化 316">
            <a:extLst>
              <a:ext uri="{FF2B5EF4-FFF2-40B4-BE49-F238E27FC236}">
                <a16:creationId xmlns:a16="http://schemas.microsoft.com/office/drawing/2014/main" id="{E9578885-8651-8D37-41FA-395BB8FCB838}"/>
              </a:ext>
            </a:extLst>
          </p:cNvPr>
          <p:cNvGrpSpPr/>
          <p:nvPr/>
        </p:nvGrpSpPr>
        <p:grpSpPr>
          <a:xfrm>
            <a:off x="3408916" y="4643453"/>
            <a:ext cx="1086472" cy="818717"/>
            <a:chOff x="3408916" y="4643453"/>
            <a:chExt cx="1086472" cy="818717"/>
          </a:xfrm>
        </p:grpSpPr>
        <p:grpSp>
          <p:nvGrpSpPr>
            <p:cNvPr id="251" name="グループ化 250">
              <a:extLst>
                <a:ext uri="{FF2B5EF4-FFF2-40B4-BE49-F238E27FC236}">
                  <a16:creationId xmlns:a16="http://schemas.microsoft.com/office/drawing/2014/main" id="{7B49CFBD-7551-DFC8-A5FD-0DA4927BCB6E}"/>
                </a:ext>
              </a:extLst>
            </p:cNvPr>
            <p:cNvGrpSpPr/>
            <p:nvPr/>
          </p:nvGrpSpPr>
          <p:grpSpPr>
            <a:xfrm>
              <a:off x="3408916" y="4643453"/>
              <a:ext cx="232397" cy="818717"/>
              <a:chOff x="3408916" y="4643453"/>
              <a:chExt cx="232397" cy="818717"/>
            </a:xfrm>
          </p:grpSpPr>
          <p:cxnSp>
            <p:nvCxnSpPr>
              <p:cNvPr id="30" name="直線コネクタ 29">
                <a:extLst>
                  <a:ext uri="{FF2B5EF4-FFF2-40B4-BE49-F238E27FC236}">
                    <a16:creationId xmlns:a16="http://schemas.microsoft.com/office/drawing/2014/main" id="{3849F094-4D6C-EAB5-D0FC-C20781A02126}"/>
                  </a:ext>
                </a:extLst>
              </p:cNvPr>
              <p:cNvCxnSpPr>
                <a:cxnSpLocks/>
              </p:cNvCxnSpPr>
              <p:nvPr/>
            </p:nvCxnSpPr>
            <p:spPr>
              <a:xfrm>
                <a:off x="3408916"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7FDCAF1-1C91-B3E4-74F8-C176A7115206}"/>
                  </a:ext>
                </a:extLst>
              </p:cNvPr>
              <p:cNvCxnSpPr>
                <a:cxnSpLocks/>
              </p:cNvCxnSpPr>
              <p:nvPr/>
            </p:nvCxnSpPr>
            <p:spPr>
              <a:xfrm>
                <a:off x="3525114"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CFD62419-5AC4-11A9-95BF-5BA5AEB120BF}"/>
                  </a:ext>
                </a:extLst>
              </p:cNvPr>
              <p:cNvCxnSpPr>
                <a:cxnSpLocks/>
              </p:cNvCxnSpPr>
              <p:nvPr/>
            </p:nvCxnSpPr>
            <p:spPr>
              <a:xfrm>
                <a:off x="3641313"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F6DCB66-03AD-9396-95E2-DE4B42BFC457}"/>
                  </a:ext>
                </a:extLst>
              </p:cNvPr>
              <p:cNvCxnSpPr>
                <a:cxnSpLocks/>
              </p:cNvCxnSpPr>
              <p:nvPr/>
            </p:nvCxnSpPr>
            <p:spPr>
              <a:xfrm>
                <a:off x="3592738" y="4643453"/>
                <a:ext cx="0" cy="818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87529E65-7C7B-F53D-D177-E09E9B00DC40}"/>
                  </a:ext>
                </a:extLst>
              </p:cNvPr>
              <p:cNvCxnSpPr>
                <a:cxnSpLocks/>
              </p:cNvCxnSpPr>
              <p:nvPr/>
            </p:nvCxnSpPr>
            <p:spPr>
              <a:xfrm>
                <a:off x="3460665" y="4652620"/>
                <a:ext cx="0" cy="8095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2" name="グループ化 251">
              <a:extLst>
                <a:ext uri="{FF2B5EF4-FFF2-40B4-BE49-F238E27FC236}">
                  <a16:creationId xmlns:a16="http://schemas.microsoft.com/office/drawing/2014/main" id="{8326858C-B1E6-AA1E-E931-B55F5F7B7306}"/>
                </a:ext>
              </a:extLst>
            </p:cNvPr>
            <p:cNvGrpSpPr/>
            <p:nvPr/>
          </p:nvGrpSpPr>
          <p:grpSpPr>
            <a:xfrm>
              <a:off x="3837541" y="4643453"/>
              <a:ext cx="232397" cy="818717"/>
              <a:chOff x="3408916" y="4643453"/>
              <a:chExt cx="232397" cy="818717"/>
            </a:xfrm>
          </p:grpSpPr>
          <p:cxnSp>
            <p:nvCxnSpPr>
              <p:cNvPr id="253" name="直線コネクタ 252">
                <a:extLst>
                  <a:ext uri="{FF2B5EF4-FFF2-40B4-BE49-F238E27FC236}">
                    <a16:creationId xmlns:a16="http://schemas.microsoft.com/office/drawing/2014/main" id="{7281416C-2197-2356-83F0-482AADF220BB}"/>
                  </a:ext>
                </a:extLst>
              </p:cNvPr>
              <p:cNvCxnSpPr>
                <a:cxnSpLocks/>
              </p:cNvCxnSpPr>
              <p:nvPr/>
            </p:nvCxnSpPr>
            <p:spPr>
              <a:xfrm>
                <a:off x="3408916"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a:extLst>
                  <a:ext uri="{FF2B5EF4-FFF2-40B4-BE49-F238E27FC236}">
                    <a16:creationId xmlns:a16="http://schemas.microsoft.com/office/drawing/2014/main" id="{CCB26DE9-3E31-83AD-89E4-28D76272A0D6}"/>
                  </a:ext>
                </a:extLst>
              </p:cNvPr>
              <p:cNvCxnSpPr>
                <a:cxnSpLocks/>
              </p:cNvCxnSpPr>
              <p:nvPr/>
            </p:nvCxnSpPr>
            <p:spPr>
              <a:xfrm>
                <a:off x="3525114"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直線コネクタ 254">
                <a:extLst>
                  <a:ext uri="{FF2B5EF4-FFF2-40B4-BE49-F238E27FC236}">
                    <a16:creationId xmlns:a16="http://schemas.microsoft.com/office/drawing/2014/main" id="{7FF0F8AD-4DBF-0A00-527A-4AEBD0574F2A}"/>
                  </a:ext>
                </a:extLst>
              </p:cNvPr>
              <p:cNvCxnSpPr>
                <a:cxnSpLocks/>
              </p:cNvCxnSpPr>
              <p:nvPr/>
            </p:nvCxnSpPr>
            <p:spPr>
              <a:xfrm>
                <a:off x="3641313"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a:extLst>
                  <a:ext uri="{FF2B5EF4-FFF2-40B4-BE49-F238E27FC236}">
                    <a16:creationId xmlns:a16="http://schemas.microsoft.com/office/drawing/2014/main" id="{557903B7-2801-3B2D-D114-8705F37E2B14}"/>
                  </a:ext>
                </a:extLst>
              </p:cNvPr>
              <p:cNvCxnSpPr>
                <a:cxnSpLocks/>
              </p:cNvCxnSpPr>
              <p:nvPr/>
            </p:nvCxnSpPr>
            <p:spPr>
              <a:xfrm>
                <a:off x="3592738" y="4643453"/>
                <a:ext cx="0" cy="818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直線コネクタ 256">
                <a:extLst>
                  <a:ext uri="{FF2B5EF4-FFF2-40B4-BE49-F238E27FC236}">
                    <a16:creationId xmlns:a16="http://schemas.microsoft.com/office/drawing/2014/main" id="{024F14B7-82BA-C067-7149-83638858D780}"/>
                  </a:ext>
                </a:extLst>
              </p:cNvPr>
              <p:cNvCxnSpPr>
                <a:cxnSpLocks/>
              </p:cNvCxnSpPr>
              <p:nvPr/>
            </p:nvCxnSpPr>
            <p:spPr>
              <a:xfrm>
                <a:off x="3460665" y="4652620"/>
                <a:ext cx="0" cy="8095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 name="グループ化 257">
              <a:extLst>
                <a:ext uri="{FF2B5EF4-FFF2-40B4-BE49-F238E27FC236}">
                  <a16:creationId xmlns:a16="http://schemas.microsoft.com/office/drawing/2014/main" id="{9A48A7AA-56C4-D021-4368-EB32605164D2}"/>
                </a:ext>
              </a:extLst>
            </p:cNvPr>
            <p:cNvGrpSpPr/>
            <p:nvPr/>
          </p:nvGrpSpPr>
          <p:grpSpPr>
            <a:xfrm>
              <a:off x="4262991" y="4643453"/>
              <a:ext cx="232397" cy="818717"/>
              <a:chOff x="3408916" y="4643453"/>
              <a:chExt cx="232397" cy="818717"/>
            </a:xfrm>
          </p:grpSpPr>
          <p:cxnSp>
            <p:nvCxnSpPr>
              <p:cNvPr id="259" name="直線コネクタ 258">
                <a:extLst>
                  <a:ext uri="{FF2B5EF4-FFF2-40B4-BE49-F238E27FC236}">
                    <a16:creationId xmlns:a16="http://schemas.microsoft.com/office/drawing/2014/main" id="{B6C47658-860F-2B8D-F710-FD3B78BE11DE}"/>
                  </a:ext>
                </a:extLst>
              </p:cNvPr>
              <p:cNvCxnSpPr>
                <a:cxnSpLocks/>
              </p:cNvCxnSpPr>
              <p:nvPr/>
            </p:nvCxnSpPr>
            <p:spPr>
              <a:xfrm>
                <a:off x="3408916"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a:extLst>
                  <a:ext uri="{FF2B5EF4-FFF2-40B4-BE49-F238E27FC236}">
                    <a16:creationId xmlns:a16="http://schemas.microsoft.com/office/drawing/2014/main" id="{6BEE6D0F-60B3-9929-10F2-8B8E29B5826E}"/>
                  </a:ext>
                </a:extLst>
              </p:cNvPr>
              <p:cNvCxnSpPr>
                <a:cxnSpLocks/>
              </p:cNvCxnSpPr>
              <p:nvPr/>
            </p:nvCxnSpPr>
            <p:spPr>
              <a:xfrm>
                <a:off x="3525114"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a:extLst>
                  <a:ext uri="{FF2B5EF4-FFF2-40B4-BE49-F238E27FC236}">
                    <a16:creationId xmlns:a16="http://schemas.microsoft.com/office/drawing/2014/main" id="{240349E0-0F66-82A9-1828-C84966638DDD}"/>
                  </a:ext>
                </a:extLst>
              </p:cNvPr>
              <p:cNvCxnSpPr>
                <a:cxnSpLocks/>
              </p:cNvCxnSpPr>
              <p:nvPr/>
            </p:nvCxnSpPr>
            <p:spPr>
              <a:xfrm>
                <a:off x="3641313"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a:extLst>
                  <a:ext uri="{FF2B5EF4-FFF2-40B4-BE49-F238E27FC236}">
                    <a16:creationId xmlns:a16="http://schemas.microsoft.com/office/drawing/2014/main" id="{7A4495FE-93FB-5EF6-684A-0E17EC7404BF}"/>
                  </a:ext>
                </a:extLst>
              </p:cNvPr>
              <p:cNvCxnSpPr>
                <a:cxnSpLocks/>
              </p:cNvCxnSpPr>
              <p:nvPr/>
            </p:nvCxnSpPr>
            <p:spPr>
              <a:xfrm>
                <a:off x="3592738" y="4643453"/>
                <a:ext cx="0" cy="818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a:extLst>
                  <a:ext uri="{FF2B5EF4-FFF2-40B4-BE49-F238E27FC236}">
                    <a16:creationId xmlns:a16="http://schemas.microsoft.com/office/drawing/2014/main" id="{18697CCB-A523-4D43-9EA4-64863DFB9111}"/>
                  </a:ext>
                </a:extLst>
              </p:cNvPr>
              <p:cNvCxnSpPr>
                <a:cxnSpLocks/>
              </p:cNvCxnSpPr>
              <p:nvPr/>
            </p:nvCxnSpPr>
            <p:spPr>
              <a:xfrm>
                <a:off x="3460665" y="4652620"/>
                <a:ext cx="0" cy="8095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37" name="グループ化 336">
            <a:extLst>
              <a:ext uri="{FF2B5EF4-FFF2-40B4-BE49-F238E27FC236}">
                <a16:creationId xmlns:a16="http://schemas.microsoft.com/office/drawing/2014/main" id="{1F2FFD64-9CC6-F38B-668E-86D1992BC0C1}"/>
              </a:ext>
            </a:extLst>
          </p:cNvPr>
          <p:cNvGrpSpPr/>
          <p:nvPr/>
        </p:nvGrpSpPr>
        <p:grpSpPr>
          <a:xfrm>
            <a:off x="6567486" y="3497236"/>
            <a:ext cx="837330" cy="838774"/>
            <a:chOff x="6567486" y="3497236"/>
            <a:chExt cx="837330" cy="838774"/>
          </a:xfrm>
        </p:grpSpPr>
        <p:cxnSp>
          <p:nvCxnSpPr>
            <p:cNvPr id="191" name="直線コネクタ 190">
              <a:extLst>
                <a:ext uri="{FF2B5EF4-FFF2-40B4-BE49-F238E27FC236}">
                  <a16:creationId xmlns:a16="http://schemas.microsoft.com/office/drawing/2014/main" id="{6D51498B-7AE5-FBB4-A15E-A464780AF88E}"/>
                </a:ext>
              </a:extLst>
            </p:cNvPr>
            <p:cNvCxnSpPr>
              <a:cxnSpLocks/>
            </p:cNvCxnSpPr>
            <p:nvPr/>
          </p:nvCxnSpPr>
          <p:spPr>
            <a:xfrm>
              <a:off x="6983329" y="3497236"/>
              <a:ext cx="0" cy="8387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直線コネクタ 263">
              <a:extLst>
                <a:ext uri="{FF2B5EF4-FFF2-40B4-BE49-F238E27FC236}">
                  <a16:creationId xmlns:a16="http://schemas.microsoft.com/office/drawing/2014/main" id="{3A36FA59-124F-39AA-498A-0021CBD48212}"/>
                </a:ext>
              </a:extLst>
            </p:cNvPr>
            <p:cNvCxnSpPr>
              <a:cxnSpLocks/>
            </p:cNvCxnSpPr>
            <p:nvPr/>
          </p:nvCxnSpPr>
          <p:spPr>
            <a:xfrm flipH="1">
              <a:off x="6567486" y="3497236"/>
              <a:ext cx="172957" cy="8387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直線コネクタ 265">
              <a:extLst>
                <a:ext uri="{FF2B5EF4-FFF2-40B4-BE49-F238E27FC236}">
                  <a16:creationId xmlns:a16="http://schemas.microsoft.com/office/drawing/2014/main" id="{8B16F983-4C39-6803-5F8A-29C73DBB4C11}"/>
                </a:ext>
              </a:extLst>
            </p:cNvPr>
            <p:cNvCxnSpPr>
              <a:cxnSpLocks/>
            </p:cNvCxnSpPr>
            <p:nvPr/>
          </p:nvCxnSpPr>
          <p:spPr>
            <a:xfrm>
              <a:off x="7231859" y="3497236"/>
              <a:ext cx="172957" cy="8387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8" name="グループ化 267">
            <a:extLst>
              <a:ext uri="{FF2B5EF4-FFF2-40B4-BE49-F238E27FC236}">
                <a16:creationId xmlns:a16="http://schemas.microsoft.com/office/drawing/2014/main" id="{8404C890-A9C2-8616-A47F-DE7C18A460A8}"/>
              </a:ext>
            </a:extLst>
          </p:cNvPr>
          <p:cNvGrpSpPr/>
          <p:nvPr/>
        </p:nvGrpSpPr>
        <p:grpSpPr>
          <a:xfrm>
            <a:off x="6404722" y="4617026"/>
            <a:ext cx="1153387" cy="692403"/>
            <a:chOff x="618264" y="4617026"/>
            <a:chExt cx="1153387" cy="692403"/>
          </a:xfrm>
        </p:grpSpPr>
        <p:grpSp>
          <p:nvGrpSpPr>
            <p:cNvPr id="269" name="グループ化 268">
              <a:extLst>
                <a:ext uri="{FF2B5EF4-FFF2-40B4-BE49-F238E27FC236}">
                  <a16:creationId xmlns:a16="http://schemas.microsoft.com/office/drawing/2014/main" id="{B3D732C6-C376-7352-82E9-3A8C837589AA}"/>
                </a:ext>
              </a:extLst>
            </p:cNvPr>
            <p:cNvGrpSpPr/>
            <p:nvPr/>
          </p:nvGrpSpPr>
          <p:grpSpPr>
            <a:xfrm>
              <a:off x="666334" y="4617026"/>
              <a:ext cx="63500" cy="133096"/>
              <a:chOff x="666334" y="4617026"/>
              <a:chExt cx="63500" cy="133096"/>
            </a:xfrm>
          </p:grpSpPr>
          <p:cxnSp>
            <p:nvCxnSpPr>
              <p:cNvPr id="315" name="直線コネクタ 314">
                <a:extLst>
                  <a:ext uri="{FF2B5EF4-FFF2-40B4-BE49-F238E27FC236}">
                    <a16:creationId xmlns:a16="http://schemas.microsoft.com/office/drawing/2014/main" id="{A1D80451-77C7-13FF-6EDE-5689299C1FC1}"/>
                  </a:ext>
                </a:extLst>
              </p:cNvPr>
              <p:cNvCxnSpPr>
                <a:cxnSpLocks/>
              </p:cNvCxnSpPr>
              <p:nvPr/>
            </p:nvCxnSpPr>
            <p:spPr>
              <a:xfrm rot="1627978" flipV="1">
                <a:off x="6663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直線コネクタ 315">
                <a:extLst>
                  <a:ext uri="{FF2B5EF4-FFF2-40B4-BE49-F238E27FC236}">
                    <a16:creationId xmlns:a16="http://schemas.microsoft.com/office/drawing/2014/main" id="{AA45AF50-8478-6B0E-42BC-E8183E0C5FCC}"/>
                  </a:ext>
                </a:extLst>
              </p:cNvPr>
              <p:cNvCxnSpPr>
                <a:cxnSpLocks/>
              </p:cNvCxnSpPr>
              <p:nvPr/>
            </p:nvCxnSpPr>
            <p:spPr>
              <a:xfrm rot="19972022" flipH="1" flipV="1">
                <a:off x="7298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0" name="グループ化 269">
              <a:extLst>
                <a:ext uri="{FF2B5EF4-FFF2-40B4-BE49-F238E27FC236}">
                  <a16:creationId xmlns:a16="http://schemas.microsoft.com/office/drawing/2014/main" id="{717D9192-86C6-1B2C-5FF7-4A5DE1A2E146}"/>
                </a:ext>
              </a:extLst>
            </p:cNvPr>
            <p:cNvGrpSpPr/>
            <p:nvPr/>
          </p:nvGrpSpPr>
          <p:grpSpPr>
            <a:xfrm>
              <a:off x="1098134" y="4617026"/>
              <a:ext cx="63500" cy="133096"/>
              <a:chOff x="666334" y="4617026"/>
              <a:chExt cx="63500" cy="133096"/>
            </a:xfrm>
          </p:grpSpPr>
          <p:cxnSp>
            <p:nvCxnSpPr>
              <p:cNvPr id="313" name="直線コネクタ 312">
                <a:extLst>
                  <a:ext uri="{FF2B5EF4-FFF2-40B4-BE49-F238E27FC236}">
                    <a16:creationId xmlns:a16="http://schemas.microsoft.com/office/drawing/2014/main" id="{E4EBAB00-5F7B-2C54-CB15-C165B2C1D23B}"/>
                  </a:ext>
                </a:extLst>
              </p:cNvPr>
              <p:cNvCxnSpPr>
                <a:cxnSpLocks/>
              </p:cNvCxnSpPr>
              <p:nvPr/>
            </p:nvCxnSpPr>
            <p:spPr>
              <a:xfrm rot="1627978" flipV="1">
                <a:off x="6663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直線コネクタ 313">
                <a:extLst>
                  <a:ext uri="{FF2B5EF4-FFF2-40B4-BE49-F238E27FC236}">
                    <a16:creationId xmlns:a16="http://schemas.microsoft.com/office/drawing/2014/main" id="{0677A87A-BB9F-F4D1-D5EE-CB9D28D5B13B}"/>
                  </a:ext>
                </a:extLst>
              </p:cNvPr>
              <p:cNvCxnSpPr>
                <a:cxnSpLocks/>
              </p:cNvCxnSpPr>
              <p:nvPr/>
            </p:nvCxnSpPr>
            <p:spPr>
              <a:xfrm rot="19972022" flipH="1" flipV="1">
                <a:off x="7298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1" name="グループ化 270">
              <a:extLst>
                <a:ext uri="{FF2B5EF4-FFF2-40B4-BE49-F238E27FC236}">
                  <a16:creationId xmlns:a16="http://schemas.microsoft.com/office/drawing/2014/main" id="{DA64A830-0CCC-4548-BBF3-A0F2AF1F2560}"/>
                </a:ext>
              </a:extLst>
            </p:cNvPr>
            <p:cNvGrpSpPr/>
            <p:nvPr/>
          </p:nvGrpSpPr>
          <p:grpSpPr>
            <a:xfrm>
              <a:off x="1234659" y="4617026"/>
              <a:ext cx="63500" cy="133096"/>
              <a:chOff x="666334" y="4617026"/>
              <a:chExt cx="63500" cy="133096"/>
            </a:xfrm>
          </p:grpSpPr>
          <p:cxnSp>
            <p:nvCxnSpPr>
              <p:cNvPr id="311" name="直線コネクタ 310">
                <a:extLst>
                  <a:ext uri="{FF2B5EF4-FFF2-40B4-BE49-F238E27FC236}">
                    <a16:creationId xmlns:a16="http://schemas.microsoft.com/office/drawing/2014/main" id="{6EC1F9B6-BB82-4FE1-874C-F6786D7AA23E}"/>
                  </a:ext>
                </a:extLst>
              </p:cNvPr>
              <p:cNvCxnSpPr>
                <a:cxnSpLocks/>
              </p:cNvCxnSpPr>
              <p:nvPr/>
            </p:nvCxnSpPr>
            <p:spPr>
              <a:xfrm rot="1627978" flipV="1">
                <a:off x="6663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直線コネクタ 311">
                <a:extLst>
                  <a:ext uri="{FF2B5EF4-FFF2-40B4-BE49-F238E27FC236}">
                    <a16:creationId xmlns:a16="http://schemas.microsoft.com/office/drawing/2014/main" id="{D3BC5A54-34BB-4AE0-9991-499E7F72A60D}"/>
                  </a:ext>
                </a:extLst>
              </p:cNvPr>
              <p:cNvCxnSpPr>
                <a:cxnSpLocks/>
              </p:cNvCxnSpPr>
              <p:nvPr/>
            </p:nvCxnSpPr>
            <p:spPr>
              <a:xfrm rot="19972022" flipH="1" flipV="1">
                <a:off x="7298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2" name="グループ化 271">
              <a:extLst>
                <a:ext uri="{FF2B5EF4-FFF2-40B4-BE49-F238E27FC236}">
                  <a16:creationId xmlns:a16="http://schemas.microsoft.com/office/drawing/2014/main" id="{8F540D30-047E-EE31-A47D-B46813D45BBA}"/>
                </a:ext>
              </a:extLst>
            </p:cNvPr>
            <p:cNvGrpSpPr/>
            <p:nvPr/>
          </p:nvGrpSpPr>
          <p:grpSpPr>
            <a:xfrm>
              <a:off x="802859" y="4617026"/>
              <a:ext cx="63500" cy="133096"/>
              <a:chOff x="666334" y="4617026"/>
              <a:chExt cx="63500" cy="133096"/>
            </a:xfrm>
          </p:grpSpPr>
          <p:cxnSp>
            <p:nvCxnSpPr>
              <p:cNvPr id="309" name="直線コネクタ 308">
                <a:extLst>
                  <a:ext uri="{FF2B5EF4-FFF2-40B4-BE49-F238E27FC236}">
                    <a16:creationId xmlns:a16="http://schemas.microsoft.com/office/drawing/2014/main" id="{A18E9A0C-E947-5F6C-BC6A-8516CD9A1B18}"/>
                  </a:ext>
                </a:extLst>
              </p:cNvPr>
              <p:cNvCxnSpPr>
                <a:cxnSpLocks/>
              </p:cNvCxnSpPr>
              <p:nvPr/>
            </p:nvCxnSpPr>
            <p:spPr>
              <a:xfrm rot="1627978" flipV="1">
                <a:off x="6663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直線コネクタ 309">
                <a:extLst>
                  <a:ext uri="{FF2B5EF4-FFF2-40B4-BE49-F238E27FC236}">
                    <a16:creationId xmlns:a16="http://schemas.microsoft.com/office/drawing/2014/main" id="{FD7A8460-0A25-187F-0A7E-549844A7C331}"/>
                  </a:ext>
                </a:extLst>
              </p:cNvPr>
              <p:cNvCxnSpPr>
                <a:cxnSpLocks/>
              </p:cNvCxnSpPr>
              <p:nvPr/>
            </p:nvCxnSpPr>
            <p:spPr>
              <a:xfrm rot="19972022" flipH="1" flipV="1">
                <a:off x="7298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 name="グループ化 272">
              <a:extLst>
                <a:ext uri="{FF2B5EF4-FFF2-40B4-BE49-F238E27FC236}">
                  <a16:creationId xmlns:a16="http://schemas.microsoft.com/office/drawing/2014/main" id="{619640DE-7B76-8E2C-2F4F-8C6635EBF290}"/>
                </a:ext>
              </a:extLst>
            </p:cNvPr>
            <p:cNvGrpSpPr/>
            <p:nvPr/>
          </p:nvGrpSpPr>
          <p:grpSpPr>
            <a:xfrm>
              <a:off x="1523584" y="4617026"/>
              <a:ext cx="63500" cy="133096"/>
              <a:chOff x="666334" y="4617026"/>
              <a:chExt cx="63500" cy="133096"/>
            </a:xfrm>
          </p:grpSpPr>
          <p:cxnSp>
            <p:nvCxnSpPr>
              <p:cNvPr id="307" name="直線コネクタ 306">
                <a:extLst>
                  <a:ext uri="{FF2B5EF4-FFF2-40B4-BE49-F238E27FC236}">
                    <a16:creationId xmlns:a16="http://schemas.microsoft.com/office/drawing/2014/main" id="{725E26D8-F3FE-7B86-8DF5-6BCA61676352}"/>
                  </a:ext>
                </a:extLst>
              </p:cNvPr>
              <p:cNvCxnSpPr>
                <a:cxnSpLocks/>
              </p:cNvCxnSpPr>
              <p:nvPr/>
            </p:nvCxnSpPr>
            <p:spPr>
              <a:xfrm rot="1627978" flipV="1">
                <a:off x="6663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直線コネクタ 307">
                <a:extLst>
                  <a:ext uri="{FF2B5EF4-FFF2-40B4-BE49-F238E27FC236}">
                    <a16:creationId xmlns:a16="http://schemas.microsoft.com/office/drawing/2014/main" id="{0796DD73-7AE9-4A18-D764-B14844BB00BD}"/>
                  </a:ext>
                </a:extLst>
              </p:cNvPr>
              <p:cNvCxnSpPr>
                <a:cxnSpLocks/>
              </p:cNvCxnSpPr>
              <p:nvPr/>
            </p:nvCxnSpPr>
            <p:spPr>
              <a:xfrm rot="19972022" flipH="1" flipV="1">
                <a:off x="7298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4" name="グループ化 273">
              <a:extLst>
                <a:ext uri="{FF2B5EF4-FFF2-40B4-BE49-F238E27FC236}">
                  <a16:creationId xmlns:a16="http://schemas.microsoft.com/office/drawing/2014/main" id="{E1A66F22-8C73-9278-E16B-C7DCB9BC4460}"/>
                </a:ext>
              </a:extLst>
            </p:cNvPr>
            <p:cNvGrpSpPr/>
            <p:nvPr/>
          </p:nvGrpSpPr>
          <p:grpSpPr>
            <a:xfrm>
              <a:off x="1656934" y="4617026"/>
              <a:ext cx="63500" cy="133096"/>
              <a:chOff x="666334" y="4617026"/>
              <a:chExt cx="63500" cy="133096"/>
            </a:xfrm>
          </p:grpSpPr>
          <p:cxnSp>
            <p:nvCxnSpPr>
              <p:cNvPr id="305" name="直線コネクタ 304">
                <a:extLst>
                  <a:ext uri="{FF2B5EF4-FFF2-40B4-BE49-F238E27FC236}">
                    <a16:creationId xmlns:a16="http://schemas.microsoft.com/office/drawing/2014/main" id="{95C2FBCE-2EC2-3B5B-6F00-7F2A4C23CCD8}"/>
                  </a:ext>
                </a:extLst>
              </p:cNvPr>
              <p:cNvCxnSpPr>
                <a:cxnSpLocks/>
              </p:cNvCxnSpPr>
              <p:nvPr/>
            </p:nvCxnSpPr>
            <p:spPr>
              <a:xfrm rot="1627978" flipV="1">
                <a:off x="6663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直線コネクタ 305">
                <a:extLst>
                  <a:ext uri="{FF2B5EF4-FFF2-40B4-BE49-F238E27FC236}">
                    <a16:creationId xmlns:a16="http://schemas.microsoft.com/office/drawing/2014/main" id="{E7764CBA-5B42-42EE-5051-C6DFF8A483AD}"/>
                  </a:ext>
                </a:extLst>
              </p:cNvPr>
              <p:cNvCxnSpPr>
                <a:cxnSpLocks/>
              </p:cNvCxnSpPr>
              <p:nvPr/>
            </p:nvCxnSpPr>
            <p:spPr>
              <a:xfrm rot="19972022" flipH="1" flipV="1">
                <a:off x="729834" y="4617026"/>
                <a:ext cx="0" cy="133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 name="グループ化 274">
              <a:extLst>
                <a:ext uri="{FF2B5EF4-FFF2-40B4-BE49-F238E27FC236}">
                  <a16:creationId xmlns:a16="http://schemas.microsoft.com/office/drawing/2014/main" id="{6FD0F7CB-BC4D-C17D-67EB-DAAC8EBCC702}"/>
                </a:ext>
              </a:extLst>
            </p:cNvPr>
            <p:cNvGrpSpPr/>
            <p:nvPr/>
          </p:nvGrpSpPr>
          <p:grpSpPr>
            <a:xfrm>
              <a:off x="618264" y="4855217"/>
              <a:ext cx="302487" cy="454212"/>
              <a:chOff x="618264" y="4855217"/>
              <a:chExt cx="302487" cy="454212"/>
            </a:xfrm>
          </p:grpSpPr>
          <p:grpSp>
            <p:nvGrpSpPr>
              <p:cNvPr id="296" name="グループ化 295">
                <a:extLst>
                  <a:ext uri="{FF2B5EF4-FFF2-40B4-BE49-F238E27FC236}">
                    <a16:creationId xmlns:a16="http://schemas.microsoft.com/office/drawing/2014/main" id="{52FA97DB-60A5-07A4-D05E-0F1378078ECA}"/>
                  </a:ext>
                </a:extLst>
              </p:cNvPr>
              <p:cNvGrpSpPr/>
              <p:nvPr/>
            </p:nvGrpSpPr>
            <p:grpSpPr>
              <a:xfrm>
                <a:off x="618264" y="4855217"/>
                <a:ext cx="70712" cy="454212"/>
                <a:chOff x="602388" y="4918717"/>
                <a:chExt cx="120145" cy="454212"/>
              </a:xfrm>
            </p:grpSpPr>
            <p:cxnSp>
              <p:nvCxnSpPr>
                <p:cNvPr id="303" name="直線コネクタ 302">
                  <a:extLst>
                    <a:ext uri="{FF2B5EF4-FFF2-40B4-BE49-F238E27FC236}">
                      <a16:creationId xmlns:a16="http://schemas.microsoft.com/office/drawing/2014/main" id="{36BE5488-4CF9-5ABD-C5F7-9A18E92B7AE2}"/>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直線コネクタ 303">
                  <a:extLst>
                    <a:ext uri="{FF2B5EF4-FFF2-40B4-BE49-F238E27FC236}">
                      <a16:creationId xmlns:a16="http://schemas.microsoft.com/office/drawing/2014/main" id="{D7E735F1-4529-92ED-02E7-968C68918F8D}"/>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7" name="グループ化 296">
                <a:extLst>
                  <a:ext uri="{FF2B5EF4-FFF2-40B4-BE49-F238E27FC236}">
                    <a16:creationId xmlns:a16="http://schemas.microsoft.com/office/drawing/2014/main" id="{BA4A229C-5CFD-52F0-70D5-5F219F2C6B0F}"/>
                  </a:ext>
                </a:extLst>
              </p:cNvPr>
              <p:cNvGrpSpPr/>
              <p:nvPr/>
            </p:nvGrpSpPr>
            <p:grpSpPr>
              <a:xfrm>
                <a:off x="735739" y="4855217"/>
                <a:ext cx="70712" cy="454212"/>
                <a:chOff x="602388" y="4918717"/>
                <a:chExt cx="120145" cy="454212"/>
              </a:xfrm>
            </p:grpSpPr>
            <p:cxnSp>
              <p:nvCxnSpPr>
                <p:cNvPr id="301" name="直線コネクタ 300">
                  <a:extLst>
                    <a:ext uri="{FF2B5EF4-FFF2-40B4-BE49-F238E27FC236}">
                      <a16:creationId xmlns:a16="http://schemas.microsoft.com/office/drawing/2014/main" id="{55B32479-9DB1-1EF7-B454-52809A0A1138}"/>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a:extLst>
                    <a:ext uri="{FF2B5EF4-FFF2-40B4-BE49-F238E27FC236}">
                      <a16:creationId xmlns:a16="http://schemas.microsoft.com/office/drawing/2014/main" id="{5CB1D09E-9B5E-8135-C6C8-1ECBBA73BE05}"/>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 name="グループ化 297">
                <a:extLst>
                  <a:ext uri="{FF2B5EF4-FFF2-40B4-BE49-F238E27FC236}">
                    <a16:creationId xmlns:a16="http://schemas.microsoft.com/office/drawing/2014/main" id="{787F3779-EDBA-B5C5-36F0-9A108A5D093B}"/>
                  </a:ext>
                </a:extLst>
              </p:cNvPr>
              <p:cNvGrpSpPr/>
              <p:nvPr/>
            </p:nvGrpSpPr>
            <p:grpSpPr>
              <a:xfrm>
                <a:off x="850039" y="4855217"/>
                <a:ext cx="70712" cy="454212"/>
                <a:chOff x="602388" y="4918717"/>
                <a:chExt cx="120145" cy="454212"/>
              </a:xfrm>
            </p:grpSpPr>
            <p:cxnSp>
              <p:nvCxnSpPr>
                <p:cNvPr id="299" name="直線コネクタ 298">
                  <a:extLst>
                    <a:ext uri="{FF2B5EF4-FFF2-40B4-BE49-F238E27FC236}">
                      <a16:creationId xmlns:a16="http://schemas.microsoft.com/office/drawing/2014/main" id="{5185D683-FC28-CBF7-6A48-C9CD07C4D3AD}"/>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直線コネクタ 299">
                  <a:extLst>
                    <a:ext uri="{FF2B5EF4-FFF2-40B4-BE49-F238E27FC236}">
                      <a16:creationId xmlns:a16="http://schemas.microsoft.com/office/drawing/2014/main" id="{EBDF7867-D3DA-7086-1708-196D50EE2D2D}"/>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76" name="グループ化 275">
              <a:extLst>
                <a:ext uri="{FF2B5EF4-FFF2-40B4-BE49-F238E27FC236}">
                  <a16:creationId xmlns:a16="http://schemas.microsoft.com/office/drawing/2014/main" id="{C2A28100-8BBA-957B-7469-20E759DDE70A}"/>
                </a:ext>
              </a:extLst>
            </p:cNvPr>
            <p:cNvGrpSpPr/>
            <p:nvPr/>
          </p:nvGrpSpPr>
          <p:grpSpPr>
            <a:xfrm>
              <a:off x="1043714" y="4855217"/>
              <a:ext cx="302487" cy="454212"/>
              <a:chOff x="618264" y="4855217"/>
              <a:chExt cx="302487" cy="454212"/>
            </a:xfrm>
          </p:grpSpPr>
          <p:grpSp>
            <p:nvGrpSpPr>
              <p:cNvPr id="287" name="グループ化 286">
                <a:extLst>
                  <a:ext uri="{FF2B5EF4-FFF2-40B4-BE49-F238E27FC236}">
                    <a16:creationId xmlns:a16="http://schemas.microsoft.com/office/drawing/2014/main" id="{B7DB9682-4F60-D4C0-61B6-DB0AD6D5DB6C}"/>
                  </a:ext>
                </a:extLst>
              </p:cNvPr>
              <p:cNvGrpSpPr/>
              <p:nvPr/>
            </p:nvGrpSpPr>
            <p:grpSpPr>
              <a:xfrm>
                <a:off x="618264" y="4855217"/>
                <a:ext cx="70712" cy="454212"/>
                <a:chOff x="602388" y="4918717"/>
                <a:chExt cx="120145" cy="454212"/>
              </a:xfrm>
            </p:grpSpPr>
            <p:cxnSp>
              <p:nvCxnSpPr>
                <p:cNvPr id="294" name="直線コネクタ 293">
                  <a:extLst>
                    <a:ext uri="{FF2B5EF4-FFF2-40B4-BE49-F238E27FC236}">
                      <a16:creationId xmlns:a16="http://schemas.microsoft.com/office/drawing/2014/main" id="{E3A299AA-B6F2-DC34-FEC3-31A78342A2CF}"/>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直線コネクタ 294">
                  <a:extLst>
                    <a:ext uri="{FF2B5EF4-FFF2-40B4-BE49-F238E27FC236}">
                      <a16:creationId xmlns:a16="http://schemas.microsoft.com/office/drawing/2014/main" id="{D69EAD26-2466-4E1F-AFE2-71E42B6A3328}"/>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8" name="グループ化 287">
                <a:extLst>
                  <a:ext uri="{FF2B5EF4-FFF2-40B4-BE49-F238E27FC236}">
                    <a16:creationId xmlns:a16="http://schemas.microsoft.com/office/drawing/2014/main" id="{257A4AFB-C422-C993-87CC-9E319A2470E7}"/>
                  </a:ext>
                </a:extLst>
              </p:cNvPr>
              <p:cNvGrpSpPr/>
              <p:nvPr/>
            </p:nvGrpSpPr>
            <p:grpSpPr>
              <a:xfrm>
                <a:off x="735739" y="4855217"/>
                <a:ext cx="70712" cy="454212"/>
                <a:chOff x="602388" y="4918717"/>
                <a:chExt cx="120145" cy="454212"/>
              </a:xfrm>
            </p:grpSpPr>
            <p:cxnSp>
              <p:nvCxnSpPr>
                <p:cNvPr id="292" name="直線コネクタ 291">
                  <a:extLst>
                    <a:ext uri="{FF2B5EF4-FFF2-40B4-BE49-F238E27FC236}">
                      <a16:creationId xmlns:a16="http://schemas.microsoft.com/office/drawing/2014/main" id="{16866A91-3D7E-51FC-C8DC-0929517A6660}"/>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直線コネクタ 292">
                  <a:extLst>
                    <a:ext uri="{FF2B5EF4-FFF2-40B4-BE49-F238E27FC236}">
                      <a16:creationId xmlns:a16="http://schemas.microsoft.com/office/drawing/2014/main" id="{95002748-C8EB-F1B0-5502-ECDFBE36F541}"/>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9" name="グループ化 288">
                <a:extLst>
                  <a:ext uri="{FF2B5EF4-FFF2-40B4-BE49-F238E27FC236}">
                    <a16:creationId xmlns:a16="http://schemas.microsoft.com/office/drawing/2014/main" id="{54ADCB45-EA80-D31F-7542-85C10ACF7920}"/>
                  </a:ext>
                </a:extLst>
              </p:cNvPr>
              <p:cNvGrpSpPr/>
              <p:nvPr/>
            </p:nvGrpSpPr>
            <p:grpSpPr>
              <a:xfrm>
                <a:off x="850039" y="4855217"/>
                <a:ext cx="70712" cy="454212"/>
                <a:chOff x="602388" y="4918717"/>
                <a:chExt cx="120145" cy="454212"/>
              </a:xfrm>
            </p:grpSpPr>
            <p:cxnSp>
              <p:nvCxnSpPr>
                <p:cNvPr id="290" name="直線コネクタ 289">
                  <a:extLst>
                    <a:ext uri="{FF2B5EF4-FFF2-40B4-BE49-F238E27FC236}">
                      <a16:creationId xmlns:a16="http://schemas.microsoft.com/office/drawing/2014/main" id="{7EC73A81-A0EC-3EAE-1B5D-09E646746C62}"/>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a:extLst>
                    <a:ext uri="{FF2B5EF4-FFF2-40B4-BE49-F238E27FC236}">
                      <a16:creationId xmlns:a16="http://schemas.microsoft.com/office/drawing/2014/main" id="{51770866-28AA-AD5C-7376-A307AACAB959}"/>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77" name="グループ化 276">
              <a:extLst>
                <a:ext uri="{FF2B5EF4-FFF2-40B4-BE49-F238E27FC236}">
                  <a16:creationId xmlns:a16="http://schemas.microsoft.com/office/drawing/2014/main" id="{CFFDEA7B-4B5A-FC70-4A0A-14C6D34D2531}"/>
                </a:ext>
              </a:extLst>
            </p:cNvPr>
            <p:cNvGrpSpPr/>
            <p:nvPr/>
          </p:nvGrpSpPr>
          <p:grpSpPr>
            <a:xfrm>
              <a:off x="1469164" y="4855217"/>
              <a:ext cx="302487" cy="454212"/>
              <a:chOff x="618264" y="4855217"/>
              <a:chExt cx="302487" cy="454212"/>
            </a:xfrm>
          </p:grpSpPr>
          <p:grpSp>
            <p:nvGrpSpPr>
              <p:cNvPr id="278" name="グループ化 277">
                <a:extLst>
                  <a:ext uri="{FF2B5EF4-FFF2-40B4-BE49-F238E27FC236}">
                    <a16:creationId xmlns:a16="http://schemas.microsoft.com/office/drawing/2014/main" id="{548AA474-0C88-8B8B-BAA6-DD6E41484B9F}"/>
                  </a:ext>
                </a:extLst>
              </p:cNvPr>
              <p:cNvGrpSpPr/>
              <p:nvPr/>
            </p:nvGrpSpPr>
            <p:grpSpPr>
              <a:xfrm>
                <a:off x="618264" y="4855217"/>
                <a:ext cx="70712" cy="454212"/>
                <a:chOff x="602388" y="4918717"/>
                <a:chExt cx="120145" cy="454212"/>
              </a:xfrm>
            </p:grpSpPr>
            <p:cxnSp>
              <p:nvCxnSpPr>
                <p:cNvPr id="285" name="直線コネクタ 284">
                  <a:extLst>
                    <a:ext uri="{FF2B5EF4-FFF2-40B4-BE49-F238E27FC236}">
                      <a16:creationId xmlns:a16="http://schemas.microsoft.com/office/drawing/2014/main" id="{E0F53B52-3261-F1A7-45DE-189F14DEF801}"/>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直線コネクタ 285">
                  <a:extLst>
                    <a:ext uri="{FF2B5EF4-FFF2-40B4-BE49-F238E27FC236}">
                      <a16:creationId xmlns:a16="http://schemas.microsoft.com/office/drawing/2014/main" id="{97B6ADB3-D064-74C4-249B-96A2CE6EA850}"/>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9" name="グループ化 278">
                <a:extLst>
                  <a:ext uri="{FF2B5EF4-FFF2-40B4-BE49-F238E27FC236}">
                    <a16:creationId xmlns:a16="http://schemas.microsoft.com/office/drawing/2014/main" id="{6429E93D-8BBB-8EF0-5654-A1FDD2F42E97}"/>
                  </a:ext>
                </a:extLst>
              </p:cNvPr>
              <p:cNvGrpSpPr/>
              <p:nvPr/>
            </p:nvGrpSpPr>
            <p:grpSpPr>
              <a:xfrm>
                <a:off x="735739" y="4855217"/>
                <a:ext cx="70712" cy="454212"/>
                <a:chOff x="602388" y="4918717"/>
                <a:chExt cx="120145" cy="454212"/>
              </a:xfrm>
            </p:grpSpPr>
            <p:cxnSp>
              <p:nvCxnSpPr>
                <p:cNvPr id="283" name="直線コネクタ 282">
                  <a:extLst>
                    <a:ext uri="{FF2B5EF4-FFF2-40B4-BE49-F238E27FC236}">
                      <a16:creationId xmlns:a16="http://schemas.microsoft.com/office/drawing/2014/main" id="{1DE344C0-CB04-A93A-CA7D-0145E4230EA0}"/>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直線コネクタ 283">
                  <a:extLst>
                    <a:ext uri="{FF2B5EF4-FFF2-40B4-BE49-F238E27FC236}">
                      <a16:creationId xmlns:a16="http://schemas.microsoft.com/office/drawing/2014/main" id="{4F60B12D-9AF8-2AB9-4FCA-4AECBD2E65FD}"/>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0" name="グループ化 279">
                <a:extLst>
                  <a:ext uri="{FF2B5EF4-FFF2-40B4-BE49-F238E27FC236}">
                    <a16:creationId xmlns:a16="http://schemas.microsoft.com/office/drawing/2014/main" id="{C984E894-2BFF-C6DF-B486-A9437FD502C2}"/>
                  </a:ext>
                </a:extLst>
              </p:cNvPr>
              <p:cNvGrpSpPr/>
              <p:nvPr/>
            </p:nvGrpSpPr>
            <p:grpSpPr>
              <a:xfrm>
                <a:off x="850039" y="4855217"/>
                <a:ext cx="70712" cy="454212"/>
                <a:chOff x="602388" y="4918717"/>
                <a:chExt cx="120145" cy="454212"/>
              </a:xfrm>
            </p:grpSpPr>
            <p:cxnSp>
              <p:nvCxnSpPr>
                <p:cNvPr id="281" name="直線コネクタ 280">
                  <a:extLst>
                    <a:ext uri="{FF2B5EF4-FFF2-40B4-BE49-F238E27FC236}">
                      <a16:creationId xmlns:a16="http://schemas.microsoft.com/office/drawing/2014/main" id="{B409096A-86AF-C136-64FB-CF37461CDB31}"/>
                    </a:ext>
                  </a:extLst>
                </p:cNvPr>
                <p:cNvCxnSpPr>
                  <a:cxnSpLocks/>
                </p:cNvCxnSpPr>
                <p:nvPr/>
              </p:nvCxnSpPr>
              <p:spPr>
                <a:xfrm flipV="1">
                  <a:off x="6023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直線コネクタ 281">
                  <a:extLst>
                    <a:ext uri="{FF2B5EF4-FFF2-40B4-BE49-F238E27FC236}">
                      <a16:creationId xmlns:a16="http://schemas.microsoft.com/office/drawing/2014/main" id="{79D5CDE4-8E89-2591-B955-22170073D9C5}"/>
                    </a:ext>
                  </a:extLst>
                </p:cNvPr>
                <p:cNvCxnSpPr>
                  <a:cxnSpLocks/>
                </p:cNvCxnSpPr>
                <p:nvPr/>
              </p:nvCxnSpPr>
              <p:spPr>
                <a:xfrm flipH="1" flipV="1">
                  <a:off x="665888" y="4918717"/>
                  <a:ext cx="56645" cy="454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18" name="グループ化 317">
            <a:extLst>
              <a:ext uri="{FF2B5EF4-FFF2-40B4-BE49-F238E27FC236}">
                <a16:creationId xmlns:a16="http://schemas.microsoft.com/office/drawing/2014/main" id="{CB49E1F0-1024-FC97-35A5-490A5BB5DDEB}"/>
              </a:ext>
            </a:extLst>
          </p:cNvPr>
          <p:cNvGrpSpPr/>
          <p:nvPr/>
        </p:nvGrpSpPr>
        <p:grpSpPr>
          <a:xfrm>
            <a:off x="8890577" y="4643453"/>
            <a:ext cx="1086472" cy="818717"/>
            <a:chOff x="3408916" y="4643453"/>
            <a:chExt cx="1086472" cy="818717"/>
          </a:xfrm>
        </p:grpSpPr>
        <p:grpSp>
          <p:nvGrpSpPr>
            <p:cNvPr id="319" name="グループ化 318">
              <a:extLst>
                <a:ext uri="{FF2B5EF4-FFF2-40B4-BE49-F238E27FC236}">
                  <a16:creationId xmlns:a16="http://schemas.microsoft.com/office/drawing/2014/main" id="{CD8CDA93-D95D-55CF-9D65-D2A7ABF01D5F}"/>
                </a:ext>
              </a:extLst>
            </p:cNvPr>
            <p:cNvGrpSpPr/>
            <p:nvPr/>
          </p:nvGrpSpPr>
          <p:grpSpPr>
            <a:xfrm>
              <a:off x="3408916" y="4643453"/>
              <a:ext cx="232397" cy="818717"/>
              <a:chOff x="3408916" y="4643453"/>
              <a:chExt cx="232397" cy="818717"/>
            </a:xfrm>
          </p:grpSpPr>
          <p:cxnSp>
            <p:nvCxnSpPr>
              <p:cNvPr id="332" name="直線コネクタ 331">
                <a:extLst>
                  <a:ext uri="{FF2B5EF4-FFF2-40B4-BE49-F238E27FC236}">
                    <a16:creationId xmlns:a16="http://schemas.microsoft.com/office/drawing/2014/main" id="{A8082EE3-D9C7-5DC0-2D81-EFC3C012F61B}"/>
                  </a:ext>
                </a:extLst>
              </p:cNvPr>
              <p:cNvCxnSpPr>
                <a:cxnSpLocks/>
              </p:cNvCxnSpPr>
              <p:nvPr/>
            </p:nvCxnSpPr>
            <p:spPr>
              <a:xfrm>
                <a:off x="3408916"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直線コネクタ 332">
                <a:extLst>
                  <a:ext uri="{FF2B5EF4-FFF2-40B4-BE49-F238E27FC236}">
                    <a16:creationId xmlns:a16="http://schemas.microsoft.com/office/drawing/2014/main" id="{6936BA92-1835-A37D-D129-4EDD8D2FB234}"/>
                  </a:ext>
                </a:extLst>
              </p:cNvPr>
              <p:cNvCxnSpPr>
                <a:cxnSpLocks/>
              </p:cNvCxnSpPr>
              <p:nvPr/>
            </p:nvCxnSpPr>
            <p:spPr>
              <a:xfrm>
                <a:off x="3525114"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直線コネクタ 333">
                <a:extLst>
                  <a:ext uri="{FF2B5EF4-FFF2-40B4-BE49-F238E27FC236}">
                    <a16:creationId xmlns:a16="http://schemas.microsoft.com/office/drawing/2014/main" id="{11C1DCB0-A37F-E645-2664-218059D6A02F}"/>
                  </a:ext>
                </a:extLst>
              </p:cNvPr>
              <p:cNvCxnSpPr>
                <a:cxnSpLocks/>
              </p:cNvCxnSpPr>
              <p:nvPr/>
            </p:nvCxnSpPr>
            <p:spPr>
              <a:xfrm>
                <a:off x="3641313"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直線コネクタ 334">
                <a:extLst>
                  <a:ext uri="{FF2B5EF4-FFF2-40B4-BE49-F238E27FC236}">
                    <a16:creationId xmlns:a16="http://schemas.microsoft.com/office/drawing/2014/main" id="{A93649DD-4E2D-8A69-E543-687AE389A367}"/>
                  </a:ext>
                </a:extLst>
              </p:cNvPr>
              <p:cNvCxnSpPr>
                <a:cxnSpLocks/>
              </p:cNvCxnSpPr>
              <p:nvPr/>
            </p:nvCxnSpPr>
            <p:spPr>
              <a:xfrm>
                <a:off x="3592738" y="4643453"/>
                <a:ext cx="0" cy="818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直線コネクタ 335">
                <a:extLst>
                  <a:ext uri="{FF2B5EF4-FFF2-40B4-BE49-F238E27FC236}">
                    <a16:creationId xmlns:a16="http://schemas.microsoft.com/office/drawing/2014/main" id="{C776BEC4-E162-6F66-975B-1BA340E69218}"/>
                  </a:ext>
                </a:extLst>
              </p:cNvPr>
              <p:cNvCxnSpPr>
                <a:cxnSpLocks/>
              </p:cNvCxnSpPr>
              <p:nvPr/>
            </p:nvCxnSpPr>
            <p:spPr>
              <a:xfrm>
                <a:off x="3460665" y="4652620"/>
                <a:ext cx="0" cy="8095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0" name="グループ化 319">
              <a:extLst>
                <a:ext uri="{FF2B5EF4-FFF2-40B4-BE49-F238E27FC236}">
                  <a16:creationId xmlns:a16="http://schemas.microsoft.com/office/drawing/2014/main" id="{EAEE49B8-4BDB-F6AF-2436-C55E3337D4F8}"/>
                </a:ext>
              </a:extLst>
            </p:cNvPr>
            <p:cNvGrpSpPr/>
            <p:nvPr/>
          </p:nvGrpSpPr>
          <p:grpSpPr>
            <a:xfrm>
              <a:off x="3837541" y="4643453"/>
              <a:ext cx="232397" cy="818717"/>
              <a:chOff x="3408916" y="4643453"/>
              <a:chExt cx="232397" cy="818717"/>
            </a:xfrm>
          </p:grpSpPr>
          <p:cxnSp>
            <p:nvCxnSpPr>
              <p:cNvPr id="327" name="直線コネクタ 326">
                <a:extLst>
                  <a:ext uri="{FF2B5EF4-FFF2-40B4-BE49-F238E27FC236}">
                    <a16:creationId xmlns:a16="http://schemas.microsoft.com/office/drawing/2014/main" id="{FCB64253-B08E-10B1-8DF5-476356C9C90F}"/>
                  </a:ext>
                </a:extLst>
              </p:cNvPr>
              <p:cNvCxnSpPr>
                <a:cxnSpLocks/>
              </p:cNvCxnSpPr>
              <p:nvPr/>
            </p:nvCxnSpPr>
            <p:spPr>
              <a:xfrm>
                <a:off x="3408916"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直線コネクタ 327">
                <a:extLst>
                  <a:ext uri="{FF2B5EF4-FFF2-40B4-BE49-F238E27FC236}">
                    <a16:creationId xmlns:a16="http://schemas.microsoft.com/office/drawing/2014/main" id="{D45ACA79-6D13-CBF3-F000-DC0E3253176E}"/>
                  </a:ext>
                </a:extLst>
              </p:cNvPr>
              <p:cNvCxnSpPr>
                <a:cxnSpLocks/>
              </p:cNvCxnSpPr>
              <p:nvPr/>
            </p:nvCxnSpPr>
            <p:spPr>
              <a:xfrm>
                <a:off x="3525114"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直線コネクタ 328">
                <a:extLst>
                  <a:ext uri="{FF2B5EF4-FFF2-40B4-BE49-F238E27FC236}">
                    <a16:creationId xmlns:a16="http://schemas.microsoft.com/office/drawing/2014/main" id="{A6C02133-F5C7-0417-25A2-831C0A317E45}"/>
                  </a:ext>
                </a:extLst>
              </p:cNvPr>
              <p:cNvCxnSpPr>
                <a:cxnSpLocks/>
              </p:cNvCxnSpPr>
              <p:nvPr/>
            </p:nvCxnSpPr>
            <p:spPr>
              <a:xfrm>
                <a:off x="3641313"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直線コネクタ 329">
                <a:extLst>
                  <a:ext uri="{FF2B5EF4-FFF2-40B4-BE49-F238E27FC236}">
                    <a16:creationId xmlns:a16="http://schemas.microsoft.com/office/drawing/2014/main" id="{6FB0FAD4-CE29-64AE-DAD7-0D89F9AD206B}"/>
                  </a:ext>
                </a:extLst>
              </p:cNvPr>
              <p:cNvCxnSpPr>
                <a:cxnSpLocks/>
              </p:cNvCxnSpPr>
              <p:nvPr/>
            </p:nvCxnSpPr>
            <p:spPr>
              <a:xfrm>
                <a:off x="3592738" y="4643453"/>
                <a:ext cx="0" cy="818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直線コネクタ 330">
                <a:extLst>
                  <a:ext uri="{FF2B5EF4-FFF2-40B4-BE49-F238E27FC236}">
                    <a16:creationId xmlns:a16="http://schemas.microsoft.com/office/drawing/2014/main" id="{65492998-F92E-FE2B-4FB4-E84D2328CCC8}"/>
                  </a:ext>
                </a:extLst>
              </p:cNvPr>
              <p:cNvCxnSpPr>
                <a:cxnSpLocks/>
              </p:cNvCxnSpPr>
              <p:nvPr/>
            </p:nvCxnSpPr>
            <p:spPr>
              <a:xfrm>
                <a:off x="3460665" y="4652620"/>
                <a:ext cx="0" cy="8095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1" name="グループ化 320">
              <a:extLst>
                <a:ext uri="{FF2B5EF4-FFF2-40B4-BE49-F238E27FC236}">
                  <a16:creationId xmlns:a16="http://schemas.microsoft.com/office/drawing/2014/main" id="{458ADB22-F3AD-74D3-BEB0-6ADD094E6BF6}"/>
                </a:ext>
              </a:extLst>
            </p:cNvPr>
            <p:cNvGrpSpPr/>
            <p:nvPr/>
          </p:nvGrpSpPr>
          <p:grpSpPr>
            <a:xfrm>
              <a:off x="4262991" y="4643453"/>
              <a:ext cx="232397" cy="818717"/>
              <a:chOff x="3408916" y="4643453"/>
              <a:chExt cx="232397" cy="818717"/>
            </a:xfrm>
          </p:grpSpPr>
          <p:cxnSp>
            <p:nvCxnSpPr>
              <p:cNvPr id="322" name="直線コネクタ 321">
                <a:extLst>
                  <a:ext uri="{FF2B5EF4-FFF2-40B4-BE49-F238E27FC236}">
                    <a16:creationId xmlns:a16="http://schemas.microsoft.com/office/drawing/2014/main" id="{D3F79D56-6315-C893-75EB-04A3086E01D7}"/>
                  </a:ext>
                </a:extLst>
              </p:cNvPr>
              <p:cNvCxnSpPr>
                <a:cxnSpLocks/>
              </p:cNvCxnSpPr>
              <p:nvPr/>
            </p:nvCxnSpPr>
            <p:spPr>
              <a:xfrm>
                <a:off x="3408916"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直線コネクタ 322">
                <a:extLst>
                  <a:ext uri="{FF2B5EF4-FFF2-40B4-BE49-F238E27FC236}">
                    <a16:creationId xmlns:a16="http://schemas.microsoft.com/office/drawing/2014/main" id="{45A5311C-3750-0306-474B-F93FB11BF4BB}"/>
                  </a:ext>
                </a:extLst>
              </p:cNvPr>
              <p:cNvCxnSpPr>
                <a:cxnSpLocks/>
              </p:cNvCxnSpPr>
              <p:nvPr/>
            </p:nvCxnSpPr>
            <p:spPr>
              <a:xfrm>
                <a:off x="3525114"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直線コネクタ 323">
                <a:extLst>
                  <a:ext uri="{FF2B5EF4-FFF2-40B4-BE49-F238E27FC236}">
                    <a16:creationId xmlns:a16="http://schemas.microsoft.com/office/drawing/2014/main" id="{082DB58B-15B9-5CE8-E5F2-D1D23470A109}"/>
                  </a:ext>
                </a:extLst>
              </p:cNvPr>
              <p:cNvCxnSpPr>
                <a:cxnSpLocks/>
              </p:cNvCxnSpPr>
              <p:nvPr/>
            </p:nvCxnSpPr>
            <p:spPr>
              <a:xfrm>
                <a:off x="3641313" y="4894869"/>
                <a:ext cx="0" cy="567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直線コネクタ 324">
                <a:extLst>
                  <a:ext uri="{FF2B5EF4-FFF2-40B4-BE49-F238E27FC236}">
                    <a16:creationId xmlns:a16="http://schemas.microsoft.com/office/drawing/2014/main" id="{66A13AD6-5F32-D04E-9705-450A79B7A608}"/>
                  </a:ext>
                </a:extLst>
              </p:cNvPr>
              <p:cNvCxnSpPr>
                <a:cxnSpLocks/>
              </p:cNvCxnSpPr>
              <p:nvPr/>
            </p:nvCxnSpPr>
            <p:spPr>
              <a:xfrm>
                <a:off x="3592738" y="4643453"/>
                <a:ext cx="0" cy="818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直線コネクタ 325">
                <a:extLst>
                  <a:ext uri="{FF2B5EF4-FFF2-40B4-BE49-F238E27FC236}">
                    <a16:creationId xmlns:a16="http://schemas.microsoft.com/office/drawing/2014/main" id="{56A25911-F000-1054-823D-7D973BC9A877}"/>
                  </a:ext>
                </a:extLst>
              </p:cNvPr>
              <p:cNvCxnSpPr>
                <a:cxnSpLocks/>
              </p:cNvCxnSpPr>
              <p:nvPr/>
            </p:nvCxnSpPr>
            <p:spPr>
              <a:xfrm>
                <a:off x="3460665" y="4652620"/>
                <a:ext cx="0" cy="8095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38" name="グループ化 337">
            <a:extLst>
              <a:ext uri="{FF2B5EF4-FFF2-40B4-BE49-F238E27FC236}">
                <a16:creationId xmlns:a16="http://schemas.microsoft.com/office/drawing/2014/main" id="{632D9A92-2A6E-2F0E-44BF-55DF673B7BCC}"/>
              </a:ext>
            </a:extLst>
          </p:cNvPr>
          <p:cNvGrpSpPr/>
          <p:nvPr/>
        </p:nvGrpSpPr>
        <p:grpSpPr>
          <a:xfrm>
            <a:off x="9022595" y="3497236"/>
            <a:ext cx="837330" cy="838774"/>
            <a:chOff x="6567486" y="3497236"/>
            <a:chExt cx="837330" cy="838774"/>
          </a:xfrm>
        </p:grpSpPr>
        <p:cxnSp>
          <p:nvCxnSpPr>
            <p:cNvPr id="339" name="直線コネクタ 338">
              <a:extLst>
                <a:ext uri="{FF2B5EF4-FFF2-40B4-BE49-F238E27FC236}">
                  <a16:creationId xmlns:a16="http://schemas.microsoft.com/office/drawing/2014/main" id="{974C6B8E-B25C-A737-5AE2-5BFB3AD8DB8D}"/>
                </a:ext>
              </a:extLst>
            </p:cNvPr>
            <p:cNvCxnSpPr>
              <a:cxnSpLocks/>
            </p:cNvCxnSpPr>
            <p:nvPr/>
          </p:nvCxnSpPr>
          <p:spPr>
            <a:xfrm>
              <a:off x="6983329" y="3497236"/>
              <a:ext cx="0" cy="8387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直線コネクタ 339">
              <a:extLst>
                <a:ext uri="{FF2B5EF4-FFF2-40B4-BE49-F238E27FC236}">
                  <a16:creationId xmlns:a16="http://schemas.microsoft.com/office/drawing/2014/main" id="{8ECD769D-DFD1-292E-8CDF-293A08FD3D52}"/>
                </a:ext>
              </a:extLst>
            </p:cNvPr>
            <p:cNvCxnSpPr>
              <a:cxnSpLocks/>
            </p:cNvCxnSpPr>
            <p:nvPr/>
          </p:nvCxnSpPr>
          <p:spPr>
            <a:xfrm flipH="1">
              <a:off x="6567486" y="3497236"/>
              <a:ext cx="172957" cy="8387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直線コネクタ 340">
              <a:extLst>
                <a:ext uri="{FF2B5EF4-FFF2-40B4-BE49-F238E27FC236}">
                  <a16:creationId xmlns:a16="http://schemas.microsoft.com/office/drawing/2014/main" id="{DAC21A84-004D-68A6-CA2C-2AB2B7DCCB8B}"/>
                </a:ext>
              </a:extLst>
            </p:cNvPr>
            <p:cNvCxnSpPr>
              <a:cxnSpLocks/>
            </p:cNvCxnSpPr>
            <p:nvPr/>
          </p:nvCxnSpPr>
          <p:spPr>
            <a:xfrm>
              <a:off x="7231859" y="3497236"/>
              <a:ext cx="172957" cy="8387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42" name="直線コネクタ 341">
            <a:extLst>
              <a:ext uri="{FF2B5EF4-FFF2-40B4-BE49-F238E27FC236}">
                <a16:creationId xmlns:a16="http://schemas.microsoft.com/office/drawing/2014/main" id="{4669CF5D-794D-07ED-6358-4C23088B3866}"/>
              </a:ext>
            </a:extLst>
          </p:cNvPr>
          <p:cNvCxnSpPr>
            <a:cxnSpLocks/>
          </p:cNvCxnSpPr>
          <p:nvPr/>
        </p:nvCxnSpPr>
        <p:spPr>
          <a:xfrm flipH="1">
            <a:off x="9429971" y="3737452"/>
            <a:ext cx="248303" cy="6054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直線コネクタ 342">
            <a:extLst>
              <a:ext uri="{FF2B5EF4-FFF2-40B4-BE49-F238E27FC236}">
                <a16:creationId xmlns:a16="http://schemas.microsoft.com/office/drawing/2014/main" id="{C09A7772-1056-AC2B-1B1F-3C538CAFDEC6}"/>
              </a:ext>
            </a:extLst>
          </p:cNvPr>
          <p:cNvCxnSpPr>
            <a:cxnSpLocks/>
          </p:cNvCxnSpPr>
          <p:nvPr/>
        </p:nvCxnSpPr>
        <p:spPr>
          <a:xfrm flipH="1">
            <a:off x="9856216" y="3737452"/>
            <a:ext cx="248303" cy="6054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277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EE635711-40B8-601D-142F-20FF09E58E1C}"/>
              </a:ext>
            </a:extLst>
          </p:cNvPr>
          <p:cNvSpPr txBox="1"/>
          <p:nvPr/>
        </p:nvSpPr>
        <p:spPr>
          <a:xfrm>
            <a:off x="702448" y="1019885"/>
            <a:ext cx="10787103" cy="646331"/>
          </a:xfrm>
          <a:prstGeom prst="rect">
            <a:avLst/>
          </a:prstGeom>
          <a:noFill/>
        </p:spPr>
        <p:txBody>
          <a:bodyPr wrap="square" rtlCol="0">
            <a:spAutoFit/>
          </a:bodyPr>
          <a:lstStyle/>
          <a:p>
            <a:r>
              <a:rPr kumimoji="1" lang="ja-JP" altLang="en-US" dirty="0"/>
              <a:t>①</a:t>
            </a:r>
            <a:r>
              <a:rPr kumimoji="1" lang="en-US" altLang="ja-JP" dirty="0"/>
              <a:t>SCCR10kA</a:t>
            </a:r>
            <a:r>
              <a:rPr kumimoji="1" lang="ja-JP" altLang="en-US" dirty="0"/>
              <a:t>以下時</a:t>
            </a:r>
            <a:endParaRPr kumimoji="1" lang="en-US" altLang="ja-JP" dirty="0"/>
          </a:p>
          <a:p>
            <a:r>
              <a:rPr kumimoji="1" lang="ja-JP" altLang="en-US" dirty="0"/>
              <a:t>　</a:t>
            </a:r>
            <a:r>
              <a:rPr kumimoji="1" lang="en-US" altLang="ja-JP" dirty="0"/>
              <a:t>UL</a:t>
            </a:r>
            <a:r>
              <a:rPr kumimoji="1" lang="ja-JP" altLang="en-US" dirty="0"/>
              <a:t>ファイル　サンプル　</a:t>
            </a:r>
            <a:r>
              <a:rPr kumimoji="1" lang="en-US" altLang="ja-JP" dirty="0"/>
              <a:t>OTP-6000N-5</a:t>
            </a:r>
            <a:r>
              <a:rPr kumimoji="1" lang="ja-JP" altLang="en-US" dirty="0"/>
              <a:t>　　</a:t>
            </a:r>
            <a:r>
              <a:rPr kumimoji="1" lang="en-US" altLang="ja-JP" dirty="0">
                <a:solidFill>
                  <a:srgbClr val="0070C0"/>
                </a:solidFill>
              </a:rPr>
              <a:t>(2)</a:t>
            </a:r>
            <a:r>
              <a:rPr kumimoji="1" lang="ja-JP" altLang="en-US" dirty="0">
                <a:solidFill>
                  <a:srgbClr val="0070C0"/>
                </a:solidFill>
              </a:rPr>
              <a:t>の電線径範囲で圧着端子</a:t>
            </a:r>
            <a:r>
              <a:rPr kumimoji="1" lang="en-US" altLang="ja-JP" dirty="0">
                <a:solidFill>
                  <a:srgbClr val="0070C0"/>
                </a:solidFill>
              </a:rPr>
              <a:t>2</a:t>
            </a:r>
            <a:r>
              <a:rPr kumimoji="1" lang="ja-JP" altLang="en-US" dirty="0">
                <a:solidFill>
                  <a:srgbClr val="0070C0"/>
                </a:solidFill>
              </a:rPr>
              <a:t>枚重ね</a:t>
            </a:r>
            <a:r>
              <a:rPr kumimoji="1" lang="en-US" altLang="ja-JP" dirty="0">
                <a:solidFill>
                  <a:srgbClr val="0070C0"/>
                </a:solidFill>
              </a:rPr>
              <a:t>OK</a:t>
            </a:r>
            <a:endParaRPr kumimoji="1" lang="ja-JP" altLang="en-US" dirty="0">
              <a:solidFill>
                <a:srgbClr val="0070C0"/>
              </a:solidFill>
            </a:endParaRPr>
          </a:p>
        </p:txBody>
      </p:sp>
      <p:sp>
        <p:nvSpPr>
          <p:cNvPr id="11" name="テキスト ボックス 10">
            <a:extLst>
              <a:ext uri="{FF2B5EF4-FFF2-40B4-BE49-F238E27FC236}">
                <a16:creationId xmlns:a16="http://schemas.microsoft.com/office/drawing/2014/main" id="{84E259F2-7AAB-E810-8561-80D8E8E4352B}"/>
              </a:ext>
            </a:extLst>
          </p:cNvPr>
          <p:cNvSpPr txBox="1"/>
          <p:nvPr/>
        </p:nvSpPr>
        <p:spPr>
          <a:xfrm>
            <a:off x="739368" y="630769"/>
            <a:ext cx="11147831" cy="307777"/>
          </a:xfrm>
          <a:prstGeom prst="rect">
            <a:avLst/>
          </a:prstGeom>
          <a:noFill/>
        </p:spPr>
        <p:txBody>
          <a:bodyPr wrap="square" rtlCol="0">
            <a:spAutoFit/>
          </a:bodyPr>
          <a:lstStyle/>
          <a:p>
            <a:r>
              <a:rPr kumimoji="1" lang="ja-JP" altLang="en-US" sz="1400" dirty="0"/>
              <a:t>各製品型式詳細に関しては</a:t>
            </a:r>
            <a:r>
              <a:rPr kumimoji="1" lang="en-US" altLang="ja-JP" sz="1400" dirty="0"/>
              <a:t>HP</a:t>
            </a:r>
            <a:r>
              <a:rPr lang="ja-JP" altLang="en-US" sz="1400" dirty="0"/>
              <a:t>から確認をお願い致します。　</a:t>
            </a:r>
            <a:r>
              <a:rPr lang="ja-JP" altLang="en-US" sz="1400" dirty="0">
                <a:hlinkClick r:id="rId2"/>
              </a:rPr>
              <a:t>オサダ</a:t>
            </a:r>
            <a:r>
              <a:rPr lang="en-US" altLang="ja-JP" sz="1400" dirty="0">
                <a:hlinkClick r:id="rId2"/>
              </a:rPr>
              <a:t>HP</a:t>
            </a:r>
            <a:r>
              <a:rPr lang="ja-JP" altLang="en-US" sz="1400" dirty="0">
                <a:hlinkClick r:id="rId2"/>
              </a:rPr>
              <a:t>リンク：</a:t>
            </a:r>
            <a:r>
              <a:rPr lang="en-US" altLang="ja-JP" sz="1400" dirty="0">
                <a:hlinkClick r:id="rId2"/>
              </a:rPr>
              <a:t>UL</a:t>
            </a:r>
            <a:r>
              <a:rPr lang="ja-JP" altLang="en-US" sz="1400" dirty="0">
                <a:hlinkClick r:id="rId2"/>
              </a:rPr>
              <a:t>・</a:t>
            </a:r>
            <a:r>
              <a:rPr lang="en-US" altLang="ja-JP" sz="1400" dirty="0" err="1">
                <a:hlinkClick r:id="rId2"/>
              </a:rPr>
              <a:t>cUL</a:t>
            </a:r>
            <a:r>
              <a:rPr lang="ja-JP" altLang="en-US" sz="1400" dirty="0">
                <a:hlinkClick r:id="rId2"/>
              </a:rPr>
              <a:t>認定製品について</a:t>
            </a:r>
            <a:endParaRPr lang="en-US" altLang="ja-JP" sz="1400" dirty="0"/>
          </a:p>
        </p:txBody>
      </p:sp>
      <p:graphicFrame>
        <p:nvGraphicFramePr>
          <p:cNvPr id="5" name="表 4">
            <a:extLst>
              <a:ext uri="{FF2B5EF4-FFF2-40B4-BE49-F238E27FC236}">
                <a16:creationId xmlns:a16="http://schemas.microsoft.com/office/drawing/2014/main" id="{2FD5113A-8DAD-6242-D99E-97384E716CB7}"/>
              </a:ext>
            </a:extLst>
          </p:cNvPr>
          <p:cNvGraphicFramePr>
            <a:graphicFrameLocks noGrp="1"/>
          </p:cNvGraphicFramePr>
          <p:nvPr>
            <p:extLst>
              <p:ext uri="{D42A27DB-BD31-4B8C-83A1-F6EECF244321}">
                <p14:modId xmlns:p14="http://schemas.microsoft.com/office/powerpoint/2010/main" val="3192313637"/>
              </p:ext>
            </p:extLst>
          </p:nvPr>
        </p:nvGraphicFramePr>
        <p:xfrm>
          <a:off x="803275" y="1597314"/>
          <a:ext cx="10211756" cy="1522659"/>
        </p:xfrm>
        <a:graphic>
          <a:graphicData uri="http://schemas.openxmlformats.org/drawingml/2006/table">
            <a:tbl>
              <a:tblPr/>
              <a:tblGrid>
                <a:gridCol w="2177935">
                  <a:extLst>
                    <a:ext uri="{9D8B030D-6E8A-4147-A177-3AD203B41FA5}">
                      <a16:colId xmlns:a16="http://schemas.microsoft.com/office/drawing/2014/main" val="216484570"/>
                    </a:ext>
                  </a:extLst>
                </a:gridCol>
                <a:gridCol w="1285007">
                  <a:extLst>
                    <a:ext uri="{9D8B030D-6E8A-4147-A177-3AD203B41FA5}">
                      <a16:colId xmlns:a16="http://schemas.microsoft.com/office/drawing/2014/main" val="2317244864"/>
                    </a:ext>
                  </a:extLst>
                </a:gridCol>
                <a:gridCol w="637444">
                  <a:extLst>
                    <a:ext uri="{9D8B030D-6E8A-4147-A177-3AD203B41FA5}">
                      <a16:colId xmlns:a16="http://schemas.microsoft.com/office/drawing/2014/main" val="473752696"/>
                    </a:ext>
                  </a:extLst>
                </a:gridCol>
                <a:gridCol w="819571">
                  <a:extLst>
                    <a:ext uri="{9D8B030D-6E8A-4147-A177-3AD203B41FA5}">
                      <a16:colId xmlns:a16="http://schemas.microsoft.com/office/drawing/2014/main" val="2680232506"/>
                    </a:ext>
                  </a:extLst>
                </a:gridCol>
                <a:gridCol w="819571">
                  <a:extLst>
                    <a:ext uri="{9D8B030D-6E8A-4147-A177-3AD203B41FA5}">
                      <a16:colId xmlns:a16="http://schemas.microsoft.com/office/drawing/2014/main" val="1256548463"/>
                    </a:ext>
                  </a:extLst>
                </a:gridCol>
                <a:gridCol w="546381">
                  <a:extLst>
                    <a:ext uri="{9D8B030D-6E8A-4147-A177-3AD203B41FA5}">
                      <a16:colId xmlns:a16="http://schemas.microsoft.com/office/drawing/2014/main" val="248816304"/>
                    </a:ext>
                  </a:extLst>
                </a:gridCol>
                <a:gridCol w="546381">
                  <a:extLst>
                    <a:ext uri="{9D8B030D-6E8A-4147-A177-3AD203B41FA5}">
                      <a16:colId xmlns:a16="http://schemas.microsoft.com/office/drawing/2014/main" val="3287317056"/>
                    </a:ext>
                  </a:extLst>
                </a:gridCol>
                <a:gridCol w="1689733">
                  <a:extLst>
                    <a:ext uri="{9D8B030D-6E8A-4147-A177-3AD203B41FA5}">
                      <a16:colId xmlns:a16="http://schemas.microsoft.com/office/drawing/2014/main" val="907392839"/>
                    </a:ext>
                  </a:extLst>
                </a:gridCol>
                <a:gridCol w="1689733">
                  <a:extLst>
                    <a:ext uri="{9D8B030D-6E8A-4147-A177-3AD203B41FA5}">
                      <a16:colId xmlns:a16="http://schemas.microsoft.com/office/drawing/2014/main" val="1713258315"/>
                    </a:ext>
                  </a:extLst>
                </a:gridCol>
              </a:tblGrid>
              <a:tr h="193677">
                <a:tc>
                  <a:txBody>
                    <a:bodyPr/>
                    <a:lstStyle/>
                    <a:p>
                      <a:pPr algn="ctr" fontAlgn="b"/>
                      <a:r>
                        <a:rPr lang="en-US" sz="1000" b="1" i="0" u="none" strike="noStrike">
                          <a:solidFill>
                            <a:srgbClr val="3E3F3A"/>
                          </a:solidFill>
                          <a:effectLst/>
                          <a:latin typeface="Segoe UI" panose="020B0502040204020203" pitchFamily="34" charset="0"/>
                          <a:ea typeface="游ゴシック" panose="020B0400000000000000" pitchFamily="50" charset="-128"/>
                        </a:rPr>
                        <a:t>Series No.</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3E3F3A"/>
                          </a:solidFill>
                          <a:effectLst/>
                          <a:latin typeface="Segoe UI" panose="020B0502040204020203" pitchFamily="34" charset="0"/>
                          <a:ea typeface="游ゴシック" panose="020B0400000000000000" pitchFamily="50" charset="-128"/>
                        </a:rPr>
                        <a:t>Wire Range</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3E3F3A"/>
                          </a:solidFill>
                          <a:effectLst/>
                          <a:latin typeface="Segoe UI" panose="020B0502040204020203" pitchFamily="34" charset="0"/>
                          <a:ea typeface="游ゴシック" panose="020B0400000000000000" pitchFamily="50" charset="-128"/>
                        </a:rPr>
                        <a:t>WireType</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b"/>
                      <a:r>
                        <a:rPr lang="en-US" sz="1000" b="1" i="0" u="none" strike="noStrike">
                          <a:solidFill>
                            <a:srgbClr val="3E3F3A"/>
                          </a:solidFill>
                          <a:effectLst/>
                          <a:latin typeface="Segoe UI" panose="020B0502040204020203" pitchFamily="34" charset="0"/>
                          <a:ea typeface="游ゴシック" panose="020B0400000000000000" pitchFamily="50" charset="-128"/>
                        </a:rPr>
                        <a:t>FW</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3E3F3A"/>
                          </a:solidFill>
                          <a:effectLst/>
                          <a:latin typeface="Segoe UI" panose="020B0502040204020203" pitchFamily="34" charset="0"/>
                          <a:ea typeface="游ゴシック" panose="020B0400000000000000" pitchFamily="50" charset="-128"/>
                        </a:rPr>
                        <a:t>TQ</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b"/>
                      <a:r>
                        <a:rPr lang="en-US" sz="1000" b="1" i="0" u="none" strike="noStrike">
                          <a:solidFill>
                            <a:srgbClr val="3E3F3A"/>
                          </a:solidFill>
                          <a:effectLst/>
                          <a:latin typeface="Segoe UI" panose="020B0502040204020203" pitchFamily="34" charset="0"/>
                          <a:ea typeface="游ゴシック" panose="020B0400000000000000" pitchFamily="50" charset="-128"/>
                        </a:rPr>
                        <a:t>V</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b"/>
                      <a:r>
                        <a:rPr lang="en-US" sz="1000" b="1" i="0" u="none" strike="noStrike" dirty="0">
                          <a:solidFill>
                            <a:srgbClr val="3E3F3A"/>
                          </a:solidFill>
                          <a:effectLst/>
                          <a:latin typeface="Segoe UI" panose="020B0502040204020203" pitchFamily="34" charset="0"/>
                          <a:ea typeface="游ゴシック" panose="020B0400000000000000" pitchFamily="50" charset="-128"/>
                        </a:rPr>
                        <a:t>A</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b"/>
                      <a:r>
                        <a:rPr lang="en-US" sz="1000" b="1" i="0" u="none" strike="noStrike">
                          <a:solidFill>
                            <a:srgbClr val="3E3F3A"/>
                          </a:solidFill>
                          <a:effectLst/>
                          <a:latin typeface="Segoe UI" panose="020B0502040204020203" pitchFamily="34" charset="0"/>
                          <a:ea typeface="游ゴシック" panose="020B0400000000000000" pitchFamily="50" charset="-128"/>
                        </a:rPr>
                        <a:t>UG</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b"/>
                      <a:r>
                        <a:rPr lang="en-US" sz="1000" b="1" i="0" u="none" strike="noStrike">
                          <a:solidFill>
                            <a:srgbClr val="3E3F3A"/>
                          </a:solidFill>
                          <a:effectLst/>
                          <a:latin typeface="Segoe UI" panose="020B0502040204020203" pitchFamily="34" charset="0"/>
                          <a:ea typeface="游ゴシック" panose="020B0400000000000000" pitchFamily="50" charset="-128"/>
                        </a:rPr>
                        <a:t>CA</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6214942"/>
                  </a:ext>
                </a:extLst>
              </a:tr>
              <a:tr h="193677">
                <a:tc>
                  <a:txBody>
                    <a:bodyPr/>
                    <a:lstStyle/>
                    <a:p>
                      <a:pPr algn="ctr" fontAlgn="b"/>
                      <a:r>
                        <a:rPr lang="ja-JP" altLang="en-US" sz="1000" b="1" i="0" u="none" strike="noStrike">
                          <a:solidFill>
                            <a:srgbClr val="3E3F3A"/>
                          </a:solidFill>
                          <a:effectLst/>
                          <a:latin typeface="Segoe UI" panose="020B0502040204020203" pitchFamily="34" charset="0"/>
                          <a:ea typeface="游ゴシック" panose="020B0400000000000000" pitchFamily="50" charset="-128"/>
                        </a:rPr>
                        <a:t>　</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000" b="1" i="0" u="none" strike="noStrike">
                          <a:solidFill>
                            <a:srgbClr val="3E3F3A"/>
                          </a:solidFill>
                          <a:effectLst/>
                          <a:latin typeface="Segoe UI" panose="020B0502040204020203" pitchFamily="34" charset="0"/>
                          <a:ea typeface="游ゴシック" panose="020B0400000000000000" pitchFamily="50" charset="-128"/>
                        </a:rPr>
                        <a:t>　</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000" b="1" i="0" u="none" strike="noStrike">
                          <a:solidFill>
                            <a:srgbClr val="3E3F3A"/>
                          </a:solidFill>
                          <a:effectLst/>
                          <a:latin typeface="Segoe UI" panose="020B0502040204020203" pitchFamily="34" charset="0"/>
                          <a:ea typeface="游ゴシック" panose="020B0400000000000000" pitchFamily="50" charset="-128"/>
                        </a:rPr>
                        <a:t>　</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kumimoji="1" lang="ja-JP" altLang="en-US"/>
                    </a:p>
                  </a:txBody>
                  <a:tcPr/>
                </a:tc>
                <a:tc>
                  <a:txBody>
                    <a:bodyPr/>
                    <a:lstStyle/>
                    <a:p>
                      <a:pPr algn="ctr" fontAlgn="b"/>
                      <a:r>
                        <a:rPr lang="en-US" sz="1000" b="1" i="0" u="none" strike="noStrike">
                          <a:solidFill>
                            <a:srgbClr val="3E3F3A"/>
                          </a:solidFill>
                          <a:effectLst/>
                          <a:latin typeface="Segoe UI" panose="020B0502040204020203" pitchFamily="34" charset="0"/>
                          <a:ea typeface="游ゴシック" panose="020B0400000000000000" pitchFamily="50" charset="-128"/>
                        </a:rPr>
                        <a:t>Lb In. (Nm)</a:t>
                      </a:r>
                    </a:p>
                  </a:txBody>
                  <a:tcPr marL="9076" marR="9076" marT="90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918191081"/>
                  </a:ext>
                </a:extLst>
              </a:tr>
              <a:tr h="280444">
                <a:tc rowSpan="4">
                  <a:txBody>
                    <a:bodyPr/>
                    <a:lstStyle/>
                    <a:p>
                      <a:pPr algn="l" fontAlgn="t"/>
                      <a:r>
                        <a:rPr lang="en-US" sz="1000" b="0" i="0" u="none" strike="noStrike" dirty="0">
                          <a:solidFill>
                            <a:srgbClr val="3E3F3A"/>
                          </a:solidFill>
                          <a:effectLst/>
                          <a:latin typeface="Segoe UI" panose="020B0502040204020203" pitchFamily="34" charset="0"/>
                          <a:ea typeface="游ゴシック" panose="020B0400000000000000" pitchFamily="50" charset="-128"/>
                        </a:rPr>
                        <a:t>OTP-6000N-5, followed by -1P thru -6P, may be followed by -SCCR.</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000" b="0" i="0" u="none" strike="noStrike">
                          <a:solidFill>
                            <a:srgbClr val="3E3F3A"/>
                          </a:solidFill>
                          <a:effectLst/>
                          <a:latin typeface="Segoe UI" panose="020B0502040204020203" pitchFamily="34" charset="0"/>
                          <a:ea typeface="游ゴシック" panose="020B0400000000000000" pitchFamily="50" charset="-128"/>
                        </a:rPr>
                        <a:t>Line: 3 - 10, Prepared</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1000" b="0" i="0" u="none" strike="noStrike">
                          <a:solidFill>
                            <a:srgbClr val="3E3F3A"/>
                          </a:solidFill>
                          <a:effectLst/>
                          <a:latin typeface="Segoe UI" panose="020B0502040204020203" pitchFamily="34" charset="0"/>
                          <a:ea typeface="游ゴシック" panose="020B0400000000000000" pitchFamily="50" charset="-128"/>
                        </a:rPr>
                        <a:t>Cu</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1000" b="0" i="0" u="none" strike="noStrike" dirty="0">
                          <a:solidFill>
                            <a:srgbClr val="3E3F3A"/>
                          </a:solidFill>
                          <a:effectLst/>
                          <a:latin typeface="Segoe UI" panose="020B0502040204020203" pitchFamily="34" charset="0"/>
                          <a:ea typeface="游ゴシック" panose="020B0400000000000000" pitchFamily="50" charset="-128"/>
                        </a:rPr>
                        <a:t>2</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1000" b="0" i="0" u="none" strike="noStrike">
                          <a:solidFill>
                            <a:srgbClr val="3E3F3A"/>
                          </a:solidFill>
                          <a:effectLst/>
                          <a:latin typeface="Segoe UI" panose="020B0502040204020203" pitchFamily="34" charset="0"/>
                          <a:ea typeface="游ゴシック" panose="020B0400000000000000" pitchFamily="50" charset="-128"/>
                        </a:rPr>
                        <a:t>85.5 (9.7)</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1000" b="0" i="0" u="none" strike="noStrike">
                          <a:solidFill>
                            <a:srgbClr val="3E3F3A"/>
                          </a:solidFill>
                          <a:effectLst/>
                          <a:latin typeface="Segoe UI" panose="020B0502040204020203" pitchFamily="34" charset="0"/>
                          <a:ea typeface="游ゴシック" panose="020B0400000000000000" pitchFamily="50" charset="-128"/>
                        </a:rPr>
                        <a:t>600</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1000" b="0" i="0" u="none" strike="noStrike">
                          <a:solidFill>
                            <a:srgbClr val="3E3F3A"/>
                          </a:solidFill>
                          <a:effectLst/>
                          <a:latin typeface="Segoe UI" panose="020B0502040204020203" pitchFamily="34" charset="0"/>
                          <a:ea typeface="游ゴシック" panose="020B0400000000000000" pitchFamily="50" charset="-128"/>
                        </a:rPr>
                        <a:t>125</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1000" b="0" i="0" u="none" strike="noStrike">
                          <a:solidFill>
                            <a:srgbClr val="3E3F3A"/>
                          </a:solidFill>
                          <a:effectLst/>
                          <a:latin typeface="Segoe UI" panose="020B0502040204020203" pitchFamily="34" charset="0"/>
                          <a:ea typeface="游ゴシック" panose="020B0400000000000000" pitchFamily="50" charset="-128"/>
                        </a:rPr>
                        <a:t>C</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1000" b="0" i="0" u="none" strike="noStrike">
                          <a:solidFill>
                            <a:srgbClr val="3E3F3A"/>
                          </a:solidFill>
                          <a:effectLst/>
                          <a:latin typeface="Segoe UI" panose="020B0502040204020203" pitchFamily="34" charset="0"/>
                          <a:ea typeface="游ゴシック" panose="020B0400000000000000" pitchFamily="50" charset="-128"/>
                        </a:rPr>
                        <a:t>2(115), 5, 6 (8.8 x 7.8 x 27.5 in.)</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87228877"/>
                  </a:ext>
                </a:extLst>
              </a:tr>
              <a:tr h="280444">
                <a:tc vMerge="1">
                  <a:txBody>
                    <a:bodyPr/>
                    <a:lstStyle/>
                    <a:p>
                      <a:endParaRPr kumimoji="1" lang="ja-JP" altLang="en-US"/>
                    </a:p>
                  </a:txBody>
                  <a:tcPr/>
                </a:tc>
                <a:tc>
                  <a:txBody>
                    <a:bodyPr/>
                    <a:lstStyle/>
                    <a:p>
                      <a:pPr algn="l" fontAlgn="t"/>
                      <a:r>
                        <a:rPr lang="en-US" sz="1000" b="0" i="0" u="none" strike="noStrike" dirty="0">
                          <a:solidFill>
                            <a:srgbClr val="3E3F3A"/>
                          </a:solidFill>
                          <a:effectLst/>
                          <a:latin typeface="Segoe UI" panose="020B0502040204020203" pitchFamily="34" charset="0"/>
                          <a:ea typeface="游ゴシック" panose="020B0400000000000000" pitchFamily="50" charset="-128"/>
                        </a:rPr>
                        <a:t>Line: (2) 6 - 14, Prepared</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ja-JP" altLang="en-US" sz="1000" b="0" i="0" u="none" strike="noStrike">
                          <a:solidFill>
                            <a:srgbClr val="3E3F3A"/>
                          </a:solidFill>
                          <a:effectLst/>
                          <a:latin typeface="Segoe UI" panose="020B0502040204020203" pitchFamily="34" charset="0"/>
                          <a:ea typeface="游ゴシック" panose="020B0400000000000000" pitchFamily="50" charset="-128"/>
                        </a:rPr>
                        <a:t>　</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ja-JP" altLang="en-US" sz="1000" b="0" i="0" u="none" strike="noStrike">
                          <a:solidFill>
                            <a:srgbClr val="3E3F3A"/>
                          </a:solidFill>
                          <a:effectLst/>
                          <a:latin typeface="Segoe UI" panose="020B0502040204020203" pitchFamily="34" charset="0"/>
                          <a:ea typeface="游ゴシック" panose="020B0400000000000000" pitchFamily="50" charset="-128"/>
                        </a:rPr>
                        <a:t>　</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ja-JP" altLang="en-US" sz="1000" b="0" i="0" u="none" strike="noStrike">
                          <a:solidFill>
                            <a:srgbClr val="3E3F3A"/>
                          </a:solidFill>
                          <a:effectLst/>
                          <a:latin typeface="Segoe UI" panose="020B0502040204020203" pitchFamily="34" charset="0"/>
                          <a:ea typeface="游ゴシック" panose="020B0400000000000000" pitchFamily="50" charset="-128"/>
                        </a:rPr>
                        <a:t>　</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ja-JP" altLang="en-US" sz="1000" b="0" i="0" u="none" strike="noStrike">
                          <a:solidFill>
                            <a:srgbClr val="3E3F3A"/>
                          </a:solidFill>
                          <a:effectLst/>
                          <a:latin typeface="Segoe UI" panose="020B0502040204020203" pitchFamily="34" charset="0"/>
                          <a:ea typeface="游ゴシック" panose="020B0400000000000000" pitchFamily="50" charset="-128"/>
                        </a:rPr>
                        <a:t>　</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ja-JP" altLang="en-US" sz="1000" b="0" i="0" u="none" strike="noStrike">
                          <a:solidFill>
                            <a:srgbClr val="3E3F3A"/>
                          </a:solidFill>
                          <a:effectLst/>
                          <a:latin typeface="Segoe UI" panose="020B0502040204020203" pitchFamily="34" charset="0"/>
                          <a:ea typeface="游ゴシック" panose="020B0400000000000000" pitchFamily="50" charset="-128"/>
                        </a:rPr>
                        <a:t>　</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ja-JP" altLang="en-US" sz="1000" b="0" i="0" u="none" strike="noStrike">
                          <a:solidFill>
                            <a:srgbClr val="3E3F3A"/>
                          </a:solidFill>
                          <a:effectLst/>
                          <a:latin typeface="Segoe UI" panose="020B0502040204020203" pitchFamily="34" charset="0"/>
                          <a:ea typeface="游ゴシック" panose="020B0400000000000000" pitchFamily="50" charset="-128"/>
                        </a:rPr>
                        <a:t>　</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ja-JP" altLang="en-US" sz="1000" b="0" i="0" u="none" strike="noStrike">
                          <a:solidFill>
                            <a:srgbClr val="3E3F3A"/>
                          </a:solidFill>
                          <a:effectLst/>
                          <a:latin typeface="Segoe UI" panose="020B0502040204020203" pitchFamily="34" charset="0"/>
                          <a:ea typeface="游ゴシック" panose="020B0400000000000000" pitchFamily="50" charset="-128"/>
                        </a:rPr>
                        <a:t>　</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extLst>
                  <a:ext uri="{0D108BD9-81ED-4DB2-BD59-A6C34878D82A}">
                    <a16:rowId xmlns:a16="http://schemas.microsoft.com/office/drawing/2014/main" val="3320929841"/>
                  </a:ext>
                </a:extLst>
              </a:tr>
              <a:tr h="280444">
                <a:tc vMerge="1">
                  <a:txBody>
                    <a:bodyPr/>
                    <a:lstStyle/>
                    <a:p>
                      <a:endParaRPr kumimoji="1" lang="ja-JP" altLang="en-US"/>
                    </a:p>
                  </a:txBody>
                  <a:tcPr/>
                </a:tc>
                <a:tc>
                  <a:txBody>
                    <a:bodyPr/>
                    <a:lstStyle/>
                    <a:p>
                      <a:pPr algn="l" fontAlgn="t"/>
                      <a:r>
                        <a:rPr lang="en-US" sz="1000" b="0" i="0" u="none" strike="noStrike" dirty="0">
                          <a:solidFill>
                            <a:srgbClr val="3E3F3A"/>
                          </a:solidFill>
                          <a:effectLst/>
                          <a:latin typeface="Segoe UI" panose="020B0502040204020203" pitchFamily="34" charset="0"/>
                          <a:ea typeface="游ゴシック" panose="020B0400000000000000" pitchFamily="50" charset="-128"/>
                        </a:rPr>
                        <a:t>Load: 8 - 20, Prepared</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1000" b="0" i="0" u="none" strike="noStrike">
                          <a:solidFill>
                            <a:srgbClr val="3E3F3A"/>
                          </a:solidFill>
                          <a:effectLst/>
                          <a:latin typeface="Segoe UI" panose="020B0502040204020203" pitchFamily="34" charset="0"/>
                          <a:ea typeface="游ゴシック" panose="020B0400000000000000" pitchFamily="50" charset="-128"/>
                        </a:rPr>
                        <a:t>Cu</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1000" b="0" i="0" u="none" strike="noStrike">
                          <a:solidFill>
                            <a:srgbClr val="3E3F3A"/>
                          </a:solidFill>
                          <a:effectLst/>
                          <a:latin typeface="Segoe UI" panose="020B0502040204020203" pitchFamily="34" charset="0"/>
                          <a:ea typeface="游ゴシック" panose="020B0400000000000000" pitchFamily="50" charset="-128"/>
                        </a:rPr>
                        <a:t>2</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1000" b="0" i="0" u="none" strike="noStrike">
                          <a:solidFill>
                            <a:srgbClr val="3E3F3A"/>
                          </a:solidFill>
                          <a:effectLst/>
                          <a:latin typeface="Segoe UI" panose="020B0502040204020203" pitchFamily="34" charset="0"/>
                          <a:ea typeface="游ゴシック" panose="020B0400000000000000" pitchFamily="50" charset="-128"/>
                        </a:rPr>
                        <a:t>17.7 (2.0)</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1000" b="0" i="0" u="none" strike="noStrike">
                          <a:solidFill>
                            <a:srgbClr val="3E3F3A"/>
                          </a:solidFill>
                          <a:effectLst/>
                          <a:latin typeface="Segoe UI" panose="020B0502040204020203" pitchFamily="34" charset="0"/>
                          <a:ea typeface="游ゴシック" panose="020B0400000000000000" pitchFamily="50" charset="-128"/>
                        </a:rPr>
                        <a:t>600</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1000" b="0" i="0" u="none" strike="noStrike">
                          <a:solidFill>
                            <a:srgbClr val="3E3F3A"/>
                          </a:solidFill>
                          <a:effectLst/>
                          <a:latin typeface="Segoe UI" panose="020B0502040204020203" pitchFamily="34" charset="0"/>
                          <a:ea typeface="游ゴシック" panose="020B0400000000000000" pitchFamily="50" charset="-128"/>
                        </a:rPr>
                        <a:t>125</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1000" b="0" i="0" u="none" strike="noStrike" dirty="0">
                          <a:solidFill>
                            <a:srgbClr val="3E3F3A"/>
                          </a:solidFill>
                          <a:effectLst/>
                          <a:latin typeface="Segoe UI" panose="020B0502040204020203" pitchFamily="34" charset="0"/>
                          <a:ea typeface="游ゴシック" panose="020B0400000000000000" pitchFamily="50" charset="-128"/>
                        </a:rPr>
                        <a:t>C</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1000" b="0" i="0" u="none" strike="noStrike">
                          <a:solidFill>
                            <a:srgbClr val="3E3F3A"/>
                          </a:solidFill>
                          <a:effectLst/>
                          <a:latin typeface="Segoe UI" panose="020B0502040204020203" pitchFamily="34" charset="0"/>
                          <a:ea typeface="游ゴシック" panose="020B0400000000000000" pitchFamily="50" charset="-128"/>
                        </a:rPr>
                        <a:t>2(115), 5, 6 (8.8 x 7.8 x 27.5 in.)</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19859111"/>
                  </a:ext>
                </a:extLst>
              </a:tr>
              <a:tr h="193677">
                <a:tc vMerge="1">
                  <a:txBody>
                    <a:bodyPr/>
                    <a:lstStyle/>
                    <a:p>
                      <a:endParaRPr kumimoji="1" lang="ja-JP" altLang="en-US"/>
                    </a:p>
                  </a:txBody>
                  <a:tcPr/>
                </a:tc>
                <a:tc>
                  <a:txBody>
                    <a:bodyPr/>
                    <a:lstStyle/>
                    <a:p>
                      <a:pPr algn="l" fontAlgn="t"/>
                      <a:r>
                        <a:rPr lang="en-US" sz="1000" b="0" i="0" u="none" strike="noStrike" dirty="0">
                          <a:solidFill>
                            <a:srgbClr val="3E3F3A"/>
                          </a:solidFill>
                          <a:effectLst/>
                          <a:latin typeface="Segoe UI" panose="020B0502040204020203" pitchFamily="34" charset="0"/>
                          <a:ea typeface="游ゴシック" panose="020B0400000000000000" pitchFamily="50" charset="-128"/>
                        </a:rPr>
                        <a:t>Load: (2) 10, Prepared</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ja-JP" altLang="en-US" sz="1000" b="0" i="0" u="none" strike="noStrike">
                          <a:solidFill>
                            <a:srgbClr val="3E3F3A"/>
                          </a:solidFill>
                          <a:effectLst/>
                          <a:latin typeface="Segoe UI" panose="020B0502040204020203" pitchFamily="34" charset="0"/>
                          <a:ea typeface="游ゴシック" panose="020B0400000000000000" pitchFamily="50" charset="-128"/>
                        </a:rPr>
                        <a:t>　</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ja-JP" altLang="en-US" sz="1000" b="0" i="0" u="none" strike="noStrike" dirty="0">
                          <a:solidFill>
                            <a:srgbClr val="3E3F3A"/>
                          </a:solidFill>
                          <a:effectLst/>
                          <a:latin typeface="Segoe UI" panose="020B0502040204020203" pitchFamily="34" charset="0"/>
                          <a:ea typeface="游ゴシック" panose="020B0400000000000000" pitchFamily="50" charset="-128"/>
                        </a:rPr>
                        <a:t>　</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ja-JP" altLang="en-US" sz="1000" b="0" i="0" u="none" strike="noStrike" dirty="0">
                          <a:solidFill>
                            <a:srgbClr val="3E3F3A"/>
                          </a:solidFill>
                          <a:effectLst/>
                          <a:latin typeface="Segoe UI" panose="020B0502040204020203" pitchFamily="34" charset="0"/>
                          <a:ea typeface="游ゴシック" panose="020B0400000000000000" pitchFamily="50" charset="-128"/>
                        </a:rPr>
                        <a:t>　</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ja-JP" altLang="en-US" sz="1000" b="0" i="0" u="none" strike="noStrike">
                          <a:solidFill>
                            <a:srgbClr val="3E3F3A"/>
                          </a:solidFill>
                          <a:effectLst/>
                          <a:latin typeface="Segoe UI" panose="020B0502040204020203" pitchFamily="34" charset="0"/>
                          <a:ea typeface="游ゴシック" panose="020B0400000000000000" pitchFamily="50" charset="-128"/>
                        </a:rPr>
                        <a:t>　</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ja-JP" altLang="en-US" sz="1000" b="0" i="0" u="none" strike="noStrike">
                          <a:solidFill>
                            <a:srgbClr val="3E3F3A"/>
                          </a:solidFill>
                          <a:effectLst/>
                          <a:latin typeface="Segoe UI" panose="020B0502040204020203" pitchFamily="34" charset="0"/>
                          <a:ea typeface="游ゴシック" panose="020B0400000000000000" pitchFamily="50" charset="-128"/>
                        </a:rPr>
                        <a:t>　</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ja-JP" altLang="en-US" sz="1000" b="0" i="0" u="none" strike="noStrike">
                          <a:solidFill>
                            <a:srgbClr val="3E3F3A"/>
                          </a:solidFill>
                          <a:effectLst/>
                          <a:latin typeface="Segoe UI" panose="020B0502040204020203" pitchFamily="34" charset="0"/>
                          <a:ea typeface="游ゴシック" panose="020B0400000000000000" pitchFamily="50" charset="-128"/>
                        </a:rPr>
                        <a:t>　</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ja-JP" altLang="en-US" sz="1000" b="0" i="0" u="none" strike="noStrike" dirty="0">
                          <a:solidFill>
                            <a:srgbClr val="3E3F3A"/>
                          </a:solidFill>
                          <a:effectLst/>
                          <a:latin typeface="Segoe UI" panose="020B0502040204020203" pitchFamily="34" charset="0"/>
                          <a:ea typeface="游ゴシック" panose="020B0400000000000000" pitchFamily="50" charset="-128"/>
                        </a:rPr>
                        <a:t>　</a:t>
                      </a:r>
                    </a:p>
                  </a:txBody>
                  <a:tcPr marL="9076" marR="9076" marT="90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extLst>
                  <a:ext uri="{0D108BD9-81ED-4DB2-BD59-A6C34878D82A}">
                    <a16:rowId xmlns:a16="http://schemas.microsoft.com/office/drawing/2014/main" val="1592439434"/>
                  </a:ext>
                </a:extLst>
              </a:tr>
            </a:tbl>
          </a:graphicData>
        </a:graphic>
      </p:graphicFrame>
      <p:graphicFrame>
        <p:nvGraphicFramePr>
          <p:cNvPr id="7" name="表 6">
            <a:extLst>
              <a:ext uri="{FF2B5EF4-FFF2-40B4-BE49-F238E27FC236}">
                <a16:creationId xmlns:a16="http://schemas.microsoft.com/office/drawing/2014/main" id="{3FE07A17-DF85-9160-9475-B8861D773573}"/>
              </a:ext>
            </a:extLst>
          </p:cNvPr>
          <p:cNvGraphicFramePr>
            <a:graphicFrameLocks noGrp="1"/>
          </p:cNvGraphicFramePr>
          <p:nvPr>
            <p:extLst>
              <p:ext uri="{D42A27DB-BD31-4B8C-83A1-F6EECF244321}">
                <p14:modId xmlns:p14="http://schemas.microsoft.com/office/powerpoint/2010/main" val="1592533928"/>
              </p:ext>
            </p:extLst>
          </p:nvPr>
        </p:nvGraphicFramePr>
        <p:xfrm>
          <a:off x="803275" y="4164248"/>
          <a:ext cx="10614433" cy="2212189"/>
        </p:xfrm>
        <a:graphic>
          <a:graphicData uri="http://schemas.openxmlformats.org/drawingml/2006/table">
            <a:tbl>
              <a:tblPr/>
              <a:tblGrid>
                <a:gridCol w="2165831">
                  <a:extLst>
                    <a:ext uri="{9D8B030D-6E8A-4147-A177-3AD203B41FA5}">
                      <a16:colId xmlns:a16="http://schemas.microsoft.com/office/drawing/2014/main" val="2784868938"/>
                    </a:ext>
                  </a:extLst>
                </a:gridCol>
                <a:gridCol w="821521">
                  <a:extLst>
                    <a:ext uri="{9D8B030D-6E8A-4147-A177-3AD203B41FA5}">
                      <a16:colId xmlns:a16="http://schemas.microsoft.com/office/drawing/2014/main" val="1072980490"/>
                    </a:ext>
                  </a:extLst>
                </a:gridCol>
                <a:gridCol w="2035133">
                  <a:extLst>
                    <a:ext uri="{9D8B030D-6E8A-4147-A177-3AD203B41FA5}">
                      <a16:colId xmlns:a16="http://schemas.microsoft.com/office/drawing/2014/main" val="1962209233"/>
                    </a:ext>
                  </a:extLst>
                </a:gridCol>
                <a:gridCol w="2100481">
                  <a:extLst>
                    <a:ext uri="{9D8B030D-6E8A-4147-A177-3AD203B41FA5}">
                      <a16:colId xmlns:a16="http://schemas.microsoft.com/office/drawing/2014/main" val="3209084425"/>
                    </a:ext>
                  </a:extLst>
                </a:gridCol>
                <a:gridCol w="2100481">
                  <a:extLst>
                    <a:ext uri="{9D8B030D-6E8A-4147-A177-3AD203B41FA5}">
                      <a16:colId xmlns:a16="http://schemas.microsoft.com/office/drawing/2014/main" val="959127172"/>
                    </a:ext>
                  </a:extLst>
                </a:gridCol>
                <a:gridCol w="382754">
                  <a:extLst>
                    <a:ext uri="{9D8B030D-6E8A-4147-A177-3AD203B41FA5}">
                      <a16:colId xmlns:a16="http://schemas.microsoft.com/office/drawing/2014/main" val="3542945788"/>
                    </a:ext>
                  </a:extLst>
                </a:gridCol>
                <a:gridCol w="504116">
                  <a:extLst>
                    <a:ext uri="{9D8B030D-6E8A-4147-A177-3AD203B41FA5}">
                      <a16:colId xmlns:a16="http://schemas.microsoft.com/office/drawing/2014/main" val="1723151056"/>
                    </a:ext>
                  </a:extLst>
                </a:gridCol>
                <a:gridCol w="504116">
                  <a:extLst>
                    <a:ext uri="{9D8B030D-6E8A-4147-A177-3AD203B41FA5}">
                      <a16:colId xmlns:a16="http://schemas.microsoft.com/office/drawing/2014/main" val="4272567532"/>
                    </a:ext>
                  </a:extLst>
                </a:gridCol>
              </a:tblGrid>
              <a:tr h="361970">
                <a:tc rowSpan="2">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Cat. No.</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900" b="0" i="0" u="none" strike="noStrike" dirty="0" err="1">
                          <a:solidFill>
                            <a:srgbClr val="000000"/>
                          </a:solidFill>
                          <a:effectLst/>
                          <a:latin typeface="游ゴシック" panose="020B0400000000000000" pitchFamily="50" charset="-128"/>
                          <a:ea typeface="游ゴシック" panose="020B0400000000000000" pitchFamily="50" charset="-128"/>
                        </a:rPr>
                        <a:t>SuitableConductors</a:t>
                      </a:r>
                      <a:br>
                        <a:rPr 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sz="900" b="0" i="0" u="none" strike="noStrike" dirty="0" err="1">
                          <a:solidFill>
                            <a:srgbClr val="000000"/>
                          </a:solidFill>
                          <a:effectLst/>
                          <a:latin typeface="游ゴシック" panose="020B0400000000000000" pitchFamily="50" charset="-128"/>
                          <a:ea typeface="游ゴシック" panose="020B0400000000000000" pitchFamily="50" charset="-128"/>
                        </a:rPr>
                        <a:t>kcmil</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/AWG</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3">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Overcurrent Protection</a:t>
                      </a:r>
                      <a:br>
                        <a:rPr 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Circuit Breaker Required</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rowSpan="2">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SCCR,</a:t>
                      </a:r>
                      <a:br>
                        <a:rPr lang="en-US" sz="900" b="0" i="0" u="none" strike="noStrike">
                          <a:solidFill>
                            <a:srgbClr val="000000"/>
                          </a:solidFill>
                          <a:effectLst/>
                          <a:latin typeface="游ゴシック" panose="020B0400000000000000" pitchFamily="50" charset="-128"/>
                          <a:ea typeface="游ゴシック" panose="020B0400000000000000" pitchFamily="50" charset="-128"/>
                        </a:rPr>
                      </a:br>
                      <a:r>
                        <a:rPr lang="en-US" sz="900" b="0" i="0" u="none" strike="noStrike">
                          <a:solidFill>
                            <a:srgbClr val="000000"/>
                          </a:solidFill>
                          <a:effectLst/>
                          <a:latin typeface="游ゴシック" panose="020B0400000000000000" pitchFamily="50" charset="-128"/>
                          <a:ea typeface="游ゴシック" panose="020B0400000000000000" pitchFamily="50" charset="-128"/>
                        </a:rPr>
                        <a:t>RMS</a:t>
                      </a:r>
                      <a:br>
                        <a:rPr lang="en-US" sz="900" b="0" i="0" u="none" strike="noStrike">
                          <a:solidFill>
                            <a:srgbClr val="000000"/>
                          </a:solidFill>
                          <a:effectLst/>
                          <a:latin typeface="游ゴシック" panose="020B0400000000000000" pitchFamily="50" charset="-128"/>
                          <a:ea typeface="游ゴシック" panose="020B0400000000000000" pitchFamily="50" charset="-128"/>
                        </a:rPr>
                      </a:br>
                      <a:r>
                        <a:rPr lang="en-US" sz="900" b="0" i="0" u="none" strike="noStrike">
                          <a:solidFill>
                            <a:srgbClr val="000000"/>
                          </a:solidFill>
                          <a:effectLst/>
                          <a:latin typeface="游ゴシック" panose="020B0400000000000000" pitchFamily="50" charset="-128"/>
                          <a:ea typeface="游ゴシック" panose="020B0400000000000000" pitchFamily="50" charset="-128"/>
                        </a:rPr>
                        <a:t>Sym A</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Volts</a:t>
                      </a:r>
                      <a:br>
                        <a:rPr lang="en-US" sz="900" b="0" i="0" u="none" strike="noStrike">
                          <a:solidFill>
                            <a:srgbClr val="000000"/>
                          </a:solidFill>
                          <a:effectLst/>
                          <a:latin typeface="游ゴシック" panose="020B0400000000000000" pitchFamily="50" charset="-128"/>
                          <a:ea typeface="游ゴシック" panose="020B0400000000000000" pitchFamily="50" charset="-128"/>
                        </a:rPr>
                      </a:br>
                      <a:r>
                        <a:rPr lang="en-US" sz="900" b="0" i="0" u="none" strike="noStrike">
                          <a:solidFill>
                            <a:srgbClr val="000000"/>
                          </a:solidFill>
                          <a:effectLst/>
                          <a:latin typeface="游ゴシック" panose="020B0400000000000000" pitchFamily="50" charset="-128"/>
                          <a:ea typeface="游ゴシック" panose="020B0400000000000000" pitchFamily="50" charset="-128"/>
                        </a:rPr>
                        <a:t>Max</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0917614"/>
                  </a:ext>
                </a:extLst>
              </a:tr>
              <a:tr h="296035">
                <a:tc vMerge="1">
                  <a:txBody>
                    <a:bodyPr/>
                    <a:lstStyle/>
                    <a:p>
                      <a:endParaRPr kumimoji="1" lang="ja-JP" altLang="en-US"/>
                    </a:p>
                  </a:txBody>
                  <a:tcPr/>
                </a:tc>
                <a:tc>
                  <a:txBody>
                    <a:bodyPr/>
                    <a:lstStyle/>
                    <a:p>
                      <a:pPr algn="l" fontAlgn="b"/>
                      <a:r>
                        <a:rPr lang="en-US" sz="900" b="1" i="0" u="none" strike="noStrike">
                          <a:solidFill>
                            <a:srgbClr val="3E3F3A"/>
                          </a:solidFill>
                          <a:effectLst/>
                          <a:latin typeface="Segoe UI" panose="020B0502040204020203" pitchFamily="34" charset="0"/>
                          <a:ea typeface="游ゴシック" panose="020B0400000000000000" pitchFamily="50" charset="-128"/>
                        </a:rPr>
                        <a:t>Line</a:t>
                      </a:r>
                    </a:p>
                  </a:txBody>
                  <a:tcPr marL="8190" marR="8190" marT="8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3E3F3A"/>
                          </a:solidFill>
                          <a:effectLst/>
                          <a:latin typeface="Segoe UI" panose="020B0502040204020203" pitchFamily="34" charset="0"/>
                          <a:ea typeface="游ゴシック" panose="020B0400000000000000" pitchFamily="50" charset="-128"/>
                        </a:rPr>
                        <a:t>Load</a:t>
                      </a:r>
                    </a:p>
                  </a:txBody>
                  <a:tcPr marL="8190" marR="8190" marT="8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3E3F3A"/>
                          </a:solidFill>
                          <a:effectLst/>
                          <a:latin typeface="Segoe UI" panose="020B0502040204020203" pitchFamily="34" charset="0"/>
                          <a:ea typeface="游ゴシック" panose="020B0400000000000000" pitchFamily="50" charset="-128"/>
                        </a:rPr>
                        <a:t>Mfr</a:t>
                      </a:r>
                    </a:p>
                  </a:txBody>
                  <a:tcPr marL="8190" marR="8190" marT="8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3E3F3A"/>
                          </a:solidFill>
                          <a:effectLst/>
                          <a:latin typeface="Segoe UI" panose="020B0502040204020203" pitchFamily="34" charset="0"/>
                          <a:ea typeface="游ゴシック" panose="020B0400000000000000" pitchFamily="50" charset="-128"/>
                        </a:rPr>
                        <a:t>Type</a:t>
                      </a:r>
                    </a:p>
                  </a:txBody>
                  <a:tcPr marL="8190" marR="8190" marT="8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1" i="0" u="none" strike="noStrike">
                          <a:solidFill>
                            <a:srgbClr val="3E3F3A"/>
                          </a:solidFill>
                          <a:effectLst/>
                          <a:latin typeface="Segoe UI" panose="020B0502040204020203" pitchFamily="34" charset="0"/>
                          <a:ea typeface="游ゴシック" panose="020B0400000000000000" pitchFamily="50" charset="-128"/>
                        </a:rPr>
                        <a:t>Max Amp</a:t>
                      </a:r>
                    </a:p>
                  </a:txBody>
                  <a:tcPr marL="8190" marR="8190" marT="81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013903068"/>
                  </a:ext>
                </a:extLst>
              </a:tr>
              <a:tr h="168202">
                <a:tc rowSpan="7">
                  <a:txBody>
                    <a:bodyPr/>
                    <a:lstStyle/>
                    <a:p>
                      <a:pPr algn="l" fontAlgn="ctr"/>
                      <a:r>
                        <a:rPr lang="en-US" sz="900" b="0" i="0" u="none" strike="noStrike">
                          <a:solidFill>
                            <a:srgbClr val="3E3F3A"/>
                          </a:solidFill>
                          <a:effectLst/>
                          <a:latin typeface="Segoe UI" panose="020B0502040204020203" pitchFamily="34" charset="0"/>
                          <a:ea typeface="游ゴシック" panose="020B0400000000000000" pitchFamily="50" charset="-128"/>
                        </a:rPr>
                        <a:t>OTP-6000, may be followed by -3P, followed by -SCCR.</a:t>
                      </a:r>
                      <a:br>
                        <a:rPr lang="en-US" sz="900" b="0" i="0" u="none" strike="noStrike">
                          <a:solidFill>
                            <a:srgbClr val="3E3F3A"/>
                          </a:solidFill>
                          <a:effectLst/>
                          <a:latin typeface="Segoe UI" panose="020B0502040204020203" pitchFamily="34" charset="0"/>
                          <a:ea typeface="游ゴシック" panose="020B0400000000000000" pitchFamily="50" charset="-128"/>
                        </a:rPr>
                      </a:br>
                      <a:r>
                        <a:rPr lang="en-US" sz="900" b="0" i="0" u="none" strike="noStrike">
                          <a:solidFill>
                            <a:srgbClr val="3E3F3A"/>
                          </a:solidFill>
                          <a:effectLst/>
                          <a:latin typeface="Segoe UI" panose="020B0502040204020203" pitchFamily="34" charset="0"/>
                          <a:ea typeface="游ゴシック" panose="020B0400000000000000" pitchFamily="50" charset="-128"/>
                        </a:rPr>
                        <a:t>OTP-6000N, OTP-6000N-1, OTP-6000N-2, OTP-6000N-3, OTP-6000N-4, OTP-6000N-5; followed by -3P thru -6P, followed by -SCCR.</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10,Prepared</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10,Prepared</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Fuji Electric FA Components&amp; Systems</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SA103CUL/100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100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20,000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240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80409551"/>
                  </a:ext>
                </a:extLst>
              </a:tr>
              <a:tr h="168202">
                <a:tc vMerge="1">
                  <a:txBody>
                    <a:bodyPr/>
                    <a:lstStyle/>
                    <a:p>
                      <a:endParaRPr kumimoji="1" lang="ja-JP" altLang="en-US"/>
                    </a:p>
                  </a:txBody>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10,Prepared</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10,Prepared</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Fuji Electric FAComponents &amp; Systems</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SA203CUL/125</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125</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20,000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240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extLst>
                  <a:ext uri="{0D108BD9-81ED-4DB2-BD59-A6C34878D82A}">
                    <a16:rowId xmlns:a16="http://schemas.microsoft.com/office/drawing/2014/main" val="1758751540"/>
                  </a:ext>
                </a:extLst>
              </a:tr>
              <a:tr h="243556">
                <a:tc vMerge="1">
                  <a:txBody>
                    <a:bodyPr/>
                    <a:lstStyle/>
                    <a:p>
                      <a:endParaRPr kumimoji="1" lang="ja-JP" altLang="en-US"/>
                    </a:p>
                  </a:txBody>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3 - 10,Prepared</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10,Prepared</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Fuji Electric FA Components &amp; Systems</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BW125JAGU-3P125, EW125JAGU-3P125</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125</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50,000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240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33512226"/>
                  </a:ext>
                </a:extLst>
              </a:tr>
              <a:tr h="243556">
                <a:tc vMerge="1">
                  <a:txBody>
                    <a:bodyPr/>
                    <a:lstStyle/>
                    <a:p>
                      <a:endParaRPr kumimoji="1" lang="ja-JP" altLang="en-US"/>
                    </a:p>
                  </a:txBody>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3 - 10,Prepared</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10,Prepared</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Fuji Electric FA Components &amp; Systems</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BW125JAGU-3P125, EW125JAGU-3P125</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125</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30,000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480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extLst>
                  <a:ext uri="{0D108BD9-81ED-4DB2-BD59-A6C34878D82A}">
                    <a16:rowId xmlns:a16="http://schemas.microsoft.com/office/drawing/2014/main" val="638468726"/>
                  </a:ext>
                </a:extLst>
              </a:tr>
              <a:tr h="243556">
                <a:tc vMerge="1">
                  <a:txBody>
                    <a:bodyPr/>
                    <a:lstStyle/>
                    <a:p>
                      <a:endParaRPr kumimoji="1" lang="ja-JP" altLang="en-US"/>
                    </a:p>
                  </a:txBody>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3 - 10,Prepared</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10,Prepared</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Fuji Electric FA Components &amp; Systems</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BW125RAGU-3P125, EW125JAGU-3P125</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125</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50,000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480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0077707"/>
                  </a:ext>
                </a:extLst>
              </a:tr>
              <a:tr h="243556">
                <a:tc vMerge="1">
                  <a:txBody>
                    <a:bodyPr/>
                    <a:lstStyle/>
                    <a:p>
                      <a:endParaRPr kumimoji="1" lang="ja-JP" altLang="en-US"/>
                    </a:p>
                  </a:txBody>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3 - 4,Prepared</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10,Prepared</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Fuji Electric FA Components &amp; Systems</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BW250JAGU-3P125, EW125JAGU-3P125</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125</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50,000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240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extLst>
                  <a:ext uri="{0D108BD9-81ED-4DB2-BD59-A6C34878D82A}">
                    <a16:rowId xmlns:a16="http://schemas.microsoft.com/office/drawing/2014/main" val="2280243321"/>
                  </a:ext>
                </a:extLst>
              </a:tr>
              <a:tr h="243556">
                <a:tc vMerge="1">
                  <a:txBody>
                    <a:bodyPr/>
                    <a:lstStyle/>
                    <a:p>
                      <a:endParaRPr kumimoji="1" lang="ja-JP" altLang="en-US"/>
                    </a:p>
                  </a:txBody>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3 - 4,Prepared</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10,Prepared</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Fuji Electric FA Components &amp; Systems</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0" i="0" u="none" strike="noStrike">
                          <a:solidFill>
                            <a:srgbClr val="3E3F3A"/>
                          </a:solidFill>
                          <a:effectLst/>
                          <a:latin typeface="Segoe UI" panose="020B0502040204020203" pitchFamily="34" charset="0"/>
                          <a:ea typeface="游ゴシック" panose="020B0400000000000000" pitchFamily="50" charset="-128"/>
                        </a:rPr>
                        <a:t>BW250JAGU-3P125, EW125JAGU-3P125</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125</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900" b="0" i="0" u="none" strike="noStrike">
                          <a:solidFill>
                            <a:srgbClr val="3E3F3A"/>
                          </a:solidFill>
                          <a:effectLst/>
                          <a:latin typeface="Segoe UI" panose="020B0502040204020203" pitchFamily="34" charset="0"/>
                          <a:ea typeface="游ゴシック" panose="020B0400000000000000" pitchFamily="50" charset="-128"/>
                        </a:rPr>
                        <a:t>30,000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ja-JP" sz="900" b="0" i="0" u="none" strike="noStrike" dirty="0">
                          <a:solidFill>
                            <a:srgbClr val="3E3F3A"/>
                          </a:solidFill>
                          <a:effectLst/>
                          <a:latin typeface="Segoe UI" panose="020B0502040204020203" pitchFamily="34" charset="0"/>
                          <a:ea typeface="游ゴシック" panose="020B0400000000000000" pitchFamily="50" charset="-128"/>
                        </a:rPr>
                        <a:t>480</a:t>
                      </a:r>
                    </a:p>
                  </a:txBody>
                  <a:tcPr marL="8190" marR="8190" marT="81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14549412"/>
                  </a:ext>
                </a:extLst>
              </a:tr>
            </a:tbl>
          </a:graphicData>
        </a:graphic>
      </p:graphicFrame>
      <p:sp>
        <p:nvSpPr>
          <p:cNvPr id="9" name="テキスト ボックス 8">
            <a:extLst>
              <a:ext uri="{FF2B5EF4-FFF2-40B4-BE49-F238E27FC236}">
                <a16:creationId xmlns:a16="http://schemas.microsoft.com/office/drawing/2014/main" id="{4D3B497B-1FDE-06D8-0334-FB7775544EC7}"/>
              </a:ext>
            </a:extLst>
          </p:cNvPr>
          <p:cNvSpPr txBox="1"/>
          <p:nvPr/>
        </p:nvSpPr>
        <p:spPr>
          <a:xfrm>
            <a:off x="702448" y="3282650"/>
            <a:ext cx="10750182" cy="923330"/>
          </a:xfrm>
          <a:prstGeom prst="rect">
            <a:avLst/>
          </a:prstGeom>
          <a:noFill/>
        </p:spPr>
        <p:txBody>
          <a:bodyPr wrap="square" rtlCol="0">
            <a:spAutoFit/>
          </a:bodyPr>
          <a:lstStyle/>
          <a:p>
            <a:r>
              <a:rPr kumimoji="1" lang="ja-JP" altLang="en-US" dirty="0"/>
              <a:t>②</a:t>
            </a:r>
            <a:r>
              <a:rPr kumimoji="1" lang="en-US" altLang="ja-JP" dirty="0"/>
              <a:t>SCCR</a:t>
            </a:r>
            <a:r>
              <a:rPr kumimoji="1" lang="ja-JP" altLang="en-US" dirty="0"/>
              <a:t>格上げ時（コンビネーション認定）</a:t>
            </a:r>
            <a:endParaRPr kumimoji="1" lang="en-US" altLang="ja-JP" dirty="0"/>
          </a:p>
          <a:p>
            <a:r>
              <a:rPr kumimoji="1" lang="ja-JP" altLang="en-US" dirty="0"/>
              <a:t>　</a:t>
            </a:r>
            <a:r>
              <a:rPr kumimoji="1" lang="en-US" altLang="ja-JP" dirty="0"/>
              <a:t>UL</a:t>
            </a:r>
            <a:r>
              <a:rPr kumimoji="1" lang="ja-JP" altLang="en-US" dirty="0"/>
              <a:t>ファイル　サンプル　</a:t>
            </a:r>
            <a:r>
              <a:rPr kumimoji="1" lang="en-US" altLang="ja-JP" dirty="0"/>
              <a:t>OTP-6000N-</a:t>
            </a:r>
            <a:r>
              <a:rPr lang="en-US" altLang="ja-JP" dirty="0"/>
              <a:t>5</a:t>
            </a:r>
            <a:r>
              <a:rPr kumimoji="1" lang="en-US" altLang="ja-JP" dirty="0"/>
              <a:t>-SCCR</a:t>
            </a:r>
          </a:p>
          <a:p>
            <a:r>
              <a:rPr kumimoji="1" lang="ja-JP" altLang="en-US" dirty="0"/>
              <a:t>　認定ブレーカ使用時</a:t>
            </a:r>
            <a:r>
              <a:rPr kumimoji="1" lang="en-US" altLang="ja-JP" dirty="0">
                <a:solidFill>
                  <a:srgbClr val="FF0000"/>
                </a:solidFill>
              </a:rPr>
              <a:t>SCCR</a:t>
            </a:r>
            <a:r>
              <a:rPr kumimoji="1" lang="ja-JP" altLang="en-US" dirty="0">
                <a:solidFill>
                  <a:srgbClr val="FF0000"/>
                </a:solidFill>
              </a:rPr>
              <a:t>格上げ時には圧着端子の</a:t>
            </a:r>
            <a:r>
              <a:rPr kumimoji="1" lang="en-US" altLang="ja-JP" dirty="0">
                <a:solidFill>
                  <a:srgbClr val="FF0000"/>
                </a:solidFill>
              </a:rPr>
              <a:t>2</a:t>
            </a:r>
            <a:r>
              <a:rPr kumimoji="1" lang="ja-JP" altLang="en-US" dirty="0">
                <a:solidFill>
                  <a:srgbClr val="FF0000"/>
                </a:solidFill>
              </a:rPr>
              <a:t>枚重ね</a:t>
            </a:r>
            <a:r>
              <a:rPr kumimoji="1" lang="en-US" altLang="ja-JP" dirty="0">
                <a:solidFill>
                  <a:srgbClr val="FF0000"/>
                </a:solidFill>
              </a:rPr>
              <a:t>NG</a:t>
            </a:r>
            <a:r>
              <a:rPr kumimoji="1" lang="ja-JP" altLang="en-US" dirty="0"/>
              <a:t>　　</a:t>
            </a:r>
          </a:p>
        </p:txBody>
      </p:sp>
      <p:sp>
        <p:nvSpPr>
          <p:cNvPr id="13" name="スライド番号プレースホルダー 12">
            <a:extLst>
              <a:ext uri="{FF2B5EF4-FFF2-40B4-BE49-F238E27FC236}">
                <a16:creationId xmlns:a16="http://schemas.microsoft.com/office/drawing/2014/main" id="{AD6B8CF2-639A-03BD-4D5F-C1B0AAE20BF3}"/>
              </a:ext>
            </a:extLst>
          </p:cNvPr>
          <p:cNvSpPr>
            <a:spLocks noGrp="1"/>
          </p:cNvSpPr>
          <p:nvPr>
            <p:ph type="sldNum" sz="quarter" idx="12"/>
          </p:nvPr>
        </p:nvSpPr>
        <p:spPr/>
        <p:txBody>
          <a:bodyPr/>
          <a:lstStyle/>
          <a:p>
            <a:fld id="{EE6B4B11-9538-48C2-A03B-57C923024A3C}" type="slidenum">
              <a:rPr kumimoji="1" lang="ja-JP" altLang="en-US" smtClean="0"/>
              <a:t>16</a:t>
            </a:fld>
            <a:r>
              <a:rPr kumimoji="1" lang="ja-JP" altLang="en-US"/>
              <a:t>ページ</a:t>
            </a:r>
            <a:endParaRPr kumimoji="1" lang="ja-JP" altLang="en-US" dirty="0"/>
          </a:p>
        </p:txBody>
      </p:sp>
      <p:sp>
        <p:nvSpPr>
          <p:cNvPr id="14" name="タイトル 1">
            <a:extLst>
              <a:ext uri="{FF2B5EF4-FFF2-40B4-BE49-F238E27FC236}">
                <a16:creationId xmlns:a16="http://schemas.microsoft.com/office/drawing/2014/main" id="{29EEB66E-352E-718F-A85B-AD7CC8D73E3F}"/>
              </a:ext>
            </a:extLst>
          </p:cNvPr>
          <p:cNvSpPr txBox="1">
            <a:spLocks/>
          </p:cNvSpPr>
          <p:nvPr/>
        </p:nvSpPr>
        <p:spPr>
          <a:xfrm>
            <a:off x="328246" y="184671"/>
            <a:ext cx="11535508" cy="4963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latin typeface="+mn-ea"/>
                <a:ea typeface="+mn-ea"/>
              </a:rPr>
              <a:t>2.0.2</a:t>
            </a:r>
            <a:r>
              <a:rPr lang="ja-JP" altLang="en-US" sz="2800" dirty="0">
                <a:latin typeface="+mn-ea"/>
                <a:ea typeface="+mn-ea"/>
              </a:rPr>
              <a:t>　分岐端子台の配線方法</a:t>
            </a:r>
            <a:r>
              <a:rPr lang="en-US" altLang="ja-JP" sz="2800" dirty="0">
                <a:latin typeface="+mn-ea"/>
                <a:ea typeface="+mn-ea"/>
              </a:rPr>
              <a:t>.</a:t>
            </a:r>
            <a:endParaRPr lang="ja-JP" altLang="en-US" sz="2800" dirty="0">
              <a:latin typeface="+mn-ea"/>
              <a:ea typeface="+mn-ea"/>
            </a:endParaRPr>
          </a:p>
        </p:txBody>
      </p:sp>
    </p:spTree>
    <p:extLst>
      <p:ext uri="{BB962C8B-B14F-4D97-AF65-F5344CB8AC3E}">
        <p14:creationId xmlns:p14="http://schemas.microsoft.com/office/powerpoint/2010/main" val="3450012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1ED876B5-7AB5-B2E4-09F3-A809BC8D4492}"/>
              </a:ext>
            </a:extLst>
          </p:cNvPr>
          <p:cNvPicPr>
            <a:picLocks noChangeAspect="1"/>
          </p:cNvPicPr>
          <p:nvPr/>
        </p:nvPicPr>
        <p:blipFill>
          <a:blip r:embed="rId2"/>
          <a:stretch>
            <a:fillRect/>
          </a:stretch>
        </p:blipFill>
        <p:spPr>
          <a:xfrm>
            <a:off x="4285479" y="1183659"/>
            <a:ext cx="548099" cy="1026858"/>
          </a:xfrm>
          <a:prstGeom prst="rect">
            <a:avLst/>
          </a:prstGeom>
        </p:spPr>
      </p:pic>
      <p:pic>
        <p:nvPicPr>
          <p:cNvPr id="228" name="図 227" descr="BW630RAGU-3Pの参考画像">
            <a:extLst>
              <a:ext uri="{FF2B5EF4-FFF2-40B4-BE49-F238E27FC236}">
                <a16:creationId xmlns:a16="http://schemas.microsoft.com/office/drawing/2014/main" id="{5075F981-2F85-4E76-B90F-3BAABCCF40D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319" r="30319"/>
          <a:stretch/>
        </p:blipFill>
        <p:spPr bwMode="auto">
          <a:xfrm>
            <a:off x="4193993" y="1139375"/>
            <a:ext cx="703744" cy="1104659"/>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CFAAA37C-4DB3-BD67-347F-590CC31EA5D9}"/>
              </a:ext>
            </a:extLst>
          </p:cNvPr>
          <p:cNvSpPr>
            <a:spLocks noGrp="1"/>
          </p:cNvSpPr>
          <p:nvPr>
            <p:ph type="title"/>
          </p:nvPr>
        </p:nvSpPr>
        <p:spPr>
          <a:xfrm>
            <a:off x="328246" y="184672"/>
            <a:ext cx="11535508" cy="759000"/>
          </a:xfrm>
        </p:spPr>
        <p:txBody>
          <a:bodyPr>
            <a:normAutofit/>
          </a:bodyPr>
          <a:lstStyle/>
          <a:p>
            <a:r>
              <a:rPr kumimoji="1" lang="en-US" altLang="ja-JP" sz="2800" dirty="0">
                <a:latin typeface="+mn-ea"/>
                <a:ea typeface="+mn-ea"/>
              </a:rPr>
              <a:t>2.0.2</a:t>
            </a:r>
            <a:r>
              <a:rPr kumimoji="1" lang="ja-JP" altLang="en-US" sz="2800" dirty="0">
                <a:latin typeface="+mn-ea"/>
                <a:ea typeface="+mn-ea"/>
              </a:rPr>
              <a:t>　　分岐端子台の配線方法</a:t>
            </a:r>
            <a:br>
              <a:rPr kumimoji="1" lang="en-US" altLang="ja-JP" sz="2800" dirty="0">
                <a:latin typeface="+mn-ea"/>
                <a:ea typeface="+mn-ea"/>
              </a:rPr>
            </a:br>
            <a:r>
              <a:rPr lang="ja-JP" altLang="en-US" sz="2000" dirty="0">
                <a:latin typeface="+mn-ea"/>
                <a:ea typeface="+mn-ea"/>
              </a:rPr>
              <a:t>　　　　　オサダ製分岐端子台と富士電機製ブレーカの組合せ配線例</a:t>
            </a:r>
            <a:endParaRPr kumimoji="1" lang="ja-JP" altLang="en-US" sz="2800" dirty="0">
              <a:latin typeface="+mn-ea"/>
              <a:ea typeface="+mn-ea"/>
            </a:endParaRPr>
          </a:p>
        </p:txBody>
      </p:sp>
      <p:pic>
        <p:nvPicPr>
          <p:cNvPr id="11" name="図 10">
            <a:extLst>
              <a:ext uri="{FF2B5EF4-FFF2-40B4-BE49-F238E27FC236}">
                <a16:creationId xmlns:a16="http://schemas.microsoft.com/office/drawing/2014/main" id="{1008B097-B6DA-5D88-55B3-6A63EC8A04E5}"/>
              </a:ext>
            </a:extLst>
          </p:cNvPr>
          <p:cNvPicPr>
            <a:picLocks noChangeAspect="1"/>
          </p:cNvPicPr>
          <p:nvPr/>
        </p:nvPicPr>
        <p:blipFill>
          <a:blip r:embed="rId4"/>
          <a:stretch>
            <a:fillRect/>
          </a:stretch>
        </p:blipFill>
        <p:spPr>
          <a:xfrm>
            <a:off x="3863689" y="2523967"/>
            <a:ext cx="1399973" cy="430248"/>
          </a:xfrm>
          <a:prstGeom prst="rect">
            <a:avLst/>
          </a:prstGeom>
        </p:spPr>
      </p:pic>
      <p:cxnSp>
        <p:nvCxnSpPr>
          <p:cNvPr id="13" name="直線コネクタ 12">
            <a:extLst>
              <a:ext uri="{FF2B5EF4-FFF2-40B4-BE49-F238E27FC236}">
                <a16:creationId xmlns:a16="http://schemas.microsoft.com/office/drawing/2014/main" id="{E73BA00A-0583-BD92-7289-7C505A76AA50}"/>
              </a:ext>
            </a:extLst>
          </p:cNvPr>
          <p:cNvCxnSpPr>
            <a:cxnSpLocks/>
          </p:cNvCxnSpPr>
          <p:nvPr/>
        </p:nvCxnSpPr>
        <p:spPr>
          <a:xfrm flipH="1">
            <a:off x="4024286" y="2172555"/>
            <a:ext cx="364703" cy="4526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5AC1CA84-8B67-DAD0-689A-641EA01D7DD1}"/>
              </a:ext>
            </a:extLst>
          </p:cNvPr>
          <p:cNvCxnSpPr>
            <a:cxnSpLocks/>
          </p:cNvCxnSpPr>
          <p:nvPr/>
        </p:nvCxnSpPr>
        <p:spPr>
          <a:xfrm flipH="1">
            <a:off x="4477134" y="2157462"/>
            <a:ext cx="86541" cy="4677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D484AA1-A766-AD17-AB48-B59229D59187}"/>
              </a:ext>
            </a:extLst>
          </p:cNvPr>
          <p:cNvCxnSpPr>
            <a:cxnSpLocks/>
          </p:cNvCxnSpPr>
          <p:nvPr/>
        </p:nvCxnSpPr>
        <p:spPr>
          <a:xfrm>
            <a:off x="4733900" y="2172555"/>
            <a:ext cx="193554" cy="4526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E2BE108-B414-CAD0-D34C-5AEE0B4BE85B}"/>
              </a:ext>
            </a:extLst>
          </p:cNvPr>
          <p:cNvCxnSpPr>
            <a:cxnSpLocks/>
          </p:cNvCxnSpPr>
          <p:nvPr/>
        </p:nvCxnSpPr>
        <p:spPr>
          <a:xfrm>
            <a:off x="4738118" y="2171134"/>
            <a:ext cx="355829" cy="4540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3BB71B9-2039-FF4F-6076-138820127A6C}"/>
              </a:ext>
            </a:extLst>
          </p:cNvPr>
          <p:cNvCxnSpPr>
            <a:cxnSpLocks/>
          </p:cNvCxnSpPr>
          <p:nvPr/>
        </p:nvCxnSpPr>
        <p:spPr>
          <a:xfrm>
            <a:off x="4550223" y="2156945"/>
            <a:ext cx="92582" cy="4682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21B282B6-E731-012E-9001-B6442334D222}"/>
              </a:ext>
            </a:extLst>
          </p:cNvPr>
          <p:cNvCxnSpPr>
            <a:cxnSpLocks/>
          </p:cNvCxnSpPr>
          <p:nvPr/>
        </p:nvCxnSpPr>
        <p:spPr>
          <a:xfrm flipH="1">
            <a:off x="4191604" y="2161904"/>
            <a:ext cx="194217" cy="4633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グループ化 18">
            <a:extLst>
              <a:ext uri="{FF2B5EF4-FFF2-40B4-BE49-F238E27FC236}">
                <a16:creationId xmlns:a16="http://schemas.microsoft.com/office/drawing/2014/main" id="{0925377B-2A96-B644-681C-F7AAC253A455}"/>
              </a:ext>
            </a:extLst>
          </p:cNvPr>
          <p:cNvGrpSpPr/>
          <p:nvPr/>
        </p:nvGrpSpPr>
        <p:grpSpPr>
          <a:xfrm>
            <a:off x="3588700" y="3452098"/>
            <a:ext cx="653707" cy="1419356"/>
            <a:chOff x="1373817" y="2155521"/>
            <a:chExt cx="1895475" cy="3370199"/>
          </a:xfrm>
        </p:grpSpPr>
        <p:pic>
          <p:nvPicPr>
            <p:cNvPr id="20" name="図 19">
              <a:extLst>
                <a:ext uri="{FF2B5EF4-FFF2-40B4-BE49-F238E27FC236}">
                  <a16:creationId xmlns:a16="http://schemas.microsoft.com/office/drawing/2014/main" id="{36AE50C5-1B48-D6FE-AAF0-E9D897E4B897}"/>
                </a:ext>
              </a:extLst>
            </p:cNvPr>
            <p:cNvPicPr>
              <a:picLocks noChangeAspect="1"/>
            </p:cNvPicPr>
            <p:nvPr/>
          </p:nvPicPr>
          <p:blipFill>
            <a:blip r:embed="rId5"/>
            <a:stretch>
              <a:fillRect/>
            </a:stretch>
          </p:blipFill>
          <p:spPr>
            <a:xfrm>
              <a:off x="1373817" y="4158582"/>
              <a:ext cx="1895475" cy="1367138"/>
            </a:xfrm>
            <a:prstGeom prst="rect">
              <a:avLst/>
            </a:prstGeom>
          </p:spPr>
        </p:pic>
        <p:pic>
          <p:nvPicPr>
            <p:cNvPr id="21" name="図 20">
              <a:extLst>
                <a:ext uri="{FF2B5EF4-FFF2-40B4-BE49-F238E27FC236}">
                  <a16:creationId xmlns:a16="http://schemas.microsoft.com/office/drawing/2014/main" id="{D7AEFDE8-8420-7E9E-9BBC-FA6010A4AC64}"/>
                </a:ext>
              </a:extLst>
            </p:cNvPr>
            <p:cNvPicPr>
              <a:picLocks noChangeAspect="1"/>
            </p:cNvPicPr>
            <p:nvPr/>
          </p:nvPicPr>
          <p:blipFill>
            <a:blip r:embed="rId6"/>
            <a:stretch>
              <a:fillRect/>
            </a:stretch>
          </p:blipFill>
          <p:spPr>
            <a:xfrm>
              <a:off x="1924333" y="2155521"/>
              <a:ext cx="775010" cy="1323975"/>
            </a:xfrm>
            <a:prstGeom prst="rect">
              <a:avLst/>
            </a:prstGeom>
          </p:spPr>
        </p:pic>
        <p:cxnSp>
          <p:nvCxnSpPr>
            <p:cNvPr id="22" name="直線コネクタ 21">
              <a:extLst>
                <a:ext uri="{FF2B5EF4-FFF2-40B4-BE49-F238E27FC236}">
                  <a16:creationId xmlns:a16="http://schemas.microsoft.com/office/drawing/2014/main" id="{AE36A671-5815-A0E3-8869-88C15A6DF5D0}"/>
                </a:ext>
              </a:extLst>
            </p:cNvPr>
            <p:cNvCxnSpPr>
              <a:cxnSpLocks/>
            </p:cNvCxnSpPr>
            <p:nvPr/>
          </p:nvCxnSpPr>
          <p:spPr>
            <a:xfrm flipH="1">
              <a:off x="1723001" y="3352011"/>
              <a:ext cx="341541" cy="11903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3C32F400-15E1-262D-2D04-D2E8BA591FD5}"/>
                </a:ext>
              </a:extLst>
            </p:cNvPr>
            <p:cNvCxnSpPr>
              <a:cxnSpLocks/>
            </p:cNvCxnSpPr>
            <p:nvPr/>
          </p:nvCxnSpPr>
          <p:spPr>
            <a:xfrm>
              <a:off x="2321556" y="3352011"/>
              <a:ext cx="0" cy="11903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08DF7A54-BE59-6573-570B-8679FEE6900F}"/>
                </a:ext>
              </a:extLst>
            </p:cNvPr>
            <p:cNvCxnSpPr>
              <a:cxnSpLocks/>
            </p:cNvCxnSpPr>
            <p:nvPr/>
          </p:nvCxnSpPr>
          <p:spPr>
            <a:xfrm>
              <a:off x="2558014" y="3352011"/>
              <a:ext cx="335634" cy="11903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グループ化 68">
            <a:extLst>
              <a:ext uri="{FF2B5EF4-FFF2-40B4-BE49-F238E27FC236}">
                <a16:creationId xmlns:a16="http://schemas.microsoft.com/office/drawing/2014/main" id="{40B99CD4-DF7A-0228-FAF7-62D83677D4F1}"/>
              </a:ext>
            </a:extLst>
          </p:cNvPr>
          <p:cNvGrpSpPr/>
          <p:nvPr/>
        </p:nvGrpSpPr>
        <p:grpSpPr>
          <a:xfrm>
            <a:off x="2762823" y="3429000"/>
            <a:ext cx="810471" cy="563491"/>
            <a:chOff x="3202886" y="3445339"/>
            <a:chExt cx="810471" cy="563491"/>
          </a:xfrm>
        </p:grpSpPr>
        <p:pic>
          <p:nvPicPr>
            <p:cNvPr id="32" name="図 31">
              <a:extLst>
                <a:ext uri="{FF2B5EF4-FFF2-40B4-BE49-F238E27FC236}">
                  <a16:creationId xmlns:a16="http://schemas.microsoft.com/office/drawing/2014/main" id="{8D7925BF-776E-866D-626E-56BEC3D9BCE9}"/>
                </a:ext>
              </a:extLst>
            </p:cNvPr>
            <p:cNvPicPr>
              <a:picLocks noChangeAspect="1"/>
            </p:cNvPicPr>
            <p:nvPr/>
          </p:nvPicPr>
          <p:blipFill>
            <a:blip r:embed="rId6"/>
            <a:stretch>
              <a:fillRect/>
            </a:stretch>
          </p:blipFill>
          <p:spPr>
            <a:xfrm>
              <a:off x="3746073" y="3451239"/>
              <a:ext cx="267284" cy="557591"/>
            </a:xfrm>
            <a:prstGeom prst="rect">
              <a:avLst/>
            </a:prstGeom>
          </p:spPr>
        </p:pic>
        <p:pic>
          <p:nvPicPr>
            <p:cNvPr id="33" name="図 32">
              <a:extLst>
                <a:ext uri="{FF2B5EF4-FFF2-40B4-BE49-F238E27FC236}">
                  <a16:creationId xmlns:a16="http://schemas.microsoft.com/office/drawing/2014/main" id="{43F2EC17-18C0-88C5-0613-19CD64E56240}"/>
                </a:ext>
              </a:extLst>
            </p:cNvPr>
            <p:cNvPicPr>
              <a:picLocks noChangeAspect="1"/>
            </p:cNvPicPr>
            <p:nvPr/>
          </p:nvPicPr>
          <p:blipFill>
            <a:blip r:embed="rId6"/>
            <a:stretch>
              <a:fillRect/>
            </a:stretch>
          </p:blipFill>
          <p:spPr>
            <a:xfrm>
              <a:off x="3485576" y="3445339"/>
              <a:ext cx="267284" cy="557591"/>
            </a:xfrm>
            <a:prstGeom prst="rect">
              <a:avLst/>
            </a:prstGeom>
          </p:spPr>
        </p:pic>
        <p:pic>
          <p:nvPicPr>
            <p:cNvPr id="34" name="図 33">
              <a:extLst>
                <a:ext uri="{FF2B5EF4-FFF2-40B4-BE49-F238E27FC236}">
                  <a16:creationId xmlns:a16="http://schemas.microsoft.com/office/drawing/2014/main" id="{216B5436-311F-37AB-F74C-61C72F098C63}"/>
                </a:ext>
              </a:extLst>
            </p:cNvPr>
            <p:cNvPicPr>
              <a:picLocks noChangeAspect="1"/>
            </p:cNvPicPr>
            <p:nvPr/>
          </p:nvPicPr>
          <p:blipFill>
            <a:blip r:embed="rId6"/>
            <a:stretch>
              <a:fillRect/>
            </a:stretch>
          </p:blipFill>
          <p:spPr>
            <a:xfrm>
              <a:off x="3202886" y="3445339"/>
              <a:ext cx="267284" cy="557591"/>
            </a:xfrm>
            <a:prstGeom prst="rect">
              <a:avLst/>
            </a:prstGeom>
          </p:spPr>
        </p:pic>
      </p:grpSp>
      <p:grpSp>
        <p:nvGrpSpPr>
          <p:cNvPr id="25" name="グループ化 24">
            <a:extLst>
              <a:ext uri="{FF2B5EF4-FFF2-40B4-BE49-F238E27FC236}">
                <a16:creationId xmlns:a16="http://schemas.microsoft.com/office/drawing/2014/main" id="{D0D4786D-0750-D95C-B775-17C7FD9A35C4}"/>
              </a:ext>
            </a:extLst>
          </p:cNvPr>
          <p:cNvGrpSpPr/>
          <p:nvPr/>
        </p:nvGrpSpPr>
        <p:grpSpPr>
          <a:xfrm>
            <a:off x="7184532" y="3429000"/>
            <a:ext cx="574432" cy="1238030"/>
            <a:chOff x="1322938" y="1936109"/>
            <a:chExt cx="1938340" cy="3766387"/>
          </a:xfrm>
        </p:grpSpPr>
        <p:pic>
          <p:nvPicPr>
            <p:cNvPr id="26" name="図 25">
              <a:extLst>
                <a:ext uri="{FF2B5EF4-FFF2-40B4-BE49-F238E27FC236}">
                  <a16:creationId xmlns:a16="http://schemas.microsoft.com/office/drawing/2014/main" id="{0CFD6F85-2FC6-1202-8BD1-B770361F8513}"/>
                </a:ext>
              </a:extLst>
            </p:cNvPr>
            <p:cNvPicPr>
              <a:picLocks noChangeAspect="1"/>
            </p:cNvPicPr>
            <p:nvPr/>
          </p:nvPicPr>
          <p:blipFill>
            <a:blip r:embed="rId7"/>
            <a:stretch>
              <a:fillRect/>
            </a:stretch>
          </p:blipFill>
          <p:spPr>
            <a:xfrm>
              <a:off x="1909190" y="1936109"/>
              <a:ext cx="824732" cy="1552575"/>
            </a:xfrm>
            <a:prstGeom prst="rect">
              <a:avLst/>
            </a:prstGeom>
          </p:spPr>
        </p:pic>
        <p:pic>
          <p:nvPicPr>
            <p:cNvPr id="27" name="図 26">
              <a:extLst>
                <a:ext uri="{FF2B5EF4-FFF2-40B4-BE49-F238E27FC236}">
                  <a16:creationId xmlns:a16="http://schemas.microsoft.com/office/drawing/2014/main" id="{32054B9D-1BC7-04C3-D276-81AD0ED57034}"/>
                </a:ext>
              </a:extLst>
            </p:cNvPr>
            <p:cNvPicPr>
              <a:picLocks noChangeAspect="1"/>
            </p:cNvPicPr>
            <p:nvPr/>
          </p:nvPicPr>
          <p:blipFill>
            <a:blip r:embed="rId8"/>
            <a:stretch>
              <a:fillRect/>
            </a:stretch>
          </p:blipFill>
          <p:spPr>
            <a:xfrm>
              <a:off x="1322938" y="4553452"/>
              <a:ext cx="1938340" cy="1149044"/>
            </a:xfrm>
            <a:prstGeom prst="rect">
              <a:avLst/>
            </a:prstGeom>
          </p:spPr>
        </p:pic>
        <p:grpSp>
          <p:nvGrpSpPr>
            <p:cNvPr id="28" name="グループ化 27">
              <a:extLst>
                <a:ext uri="{FF2B5EF4-FFF2-40B4-BE49-F238E27FC236}">
                  <a16:creationId xmlns:a16="http://schemas.microsoft.com/office/drawing/2014/main" id="{B66026C2-EBC9-16BE-0DC3-A561D93A0352}"/>
                </a:ext>
              </a:extLst>
            </p:cNvPr>
            <p:cNvGrpSpPr/>
            <p:nvPr/>
          </p:nvGrpSpPr>
          <p:grpSpPr>
            <a:xfrm>
              <a:off x="1850704" y="3352011"/>
              <a:ext cx="976472" cy="1468125"/>
              <a:chOff x="1850704" y="3352011"/>
              <a:chExt cx="976472" cy="1468125"/>
            </a:xfrm>
          </p:grpSpPr>
          <p:cxnSp>
            <p:nvCxnSpPr>
              <p:cNvPr id="29" name="直線コネクタ 28">
                <a:extLst>
                  <a:ext uri="{FF2B5EF4-FFF2-40B4-BE49-F238E27FC236}">
                    <a16:creationId xmlns:a16="http://schemas.microsoft.com/office/drawing/2014/main" id="{FC3CA79C-41F3-224F-F0A4-137C694FFFA7}"/>
                  </a:ext>
                </a:extLst>
              </p:cNvPr>
              <p:cNvCxnSpPr>
                <a:cxnSpLocks/>
              </p:cNvCxnSpPr>
              <p:nvPr/>
            </p:nvCxnSpPr>
            <p:spPr>
              <a:xfrm flipH="1">
                <a:off x="1850704" y="3352011"/>
                <a:ext cx="213838" cy="14681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6BFAD33-0BC8-CED8-7291-927E3D769CD1}"/>
                  </a:ext>
                </a:extLst>
              </p:cNvPr>
              <p:cNvCxnSpPr>
                <a:cxnSpLocks/>
              </p:cNvCxnSpPr>
              <p:nvPr/>
            </p:nvCxnSpPr>
            <p:spPr>
              <a:xfrm flipH="1">
                <a:off x="2292108" y="3352011"/>
                <a:ext cx="29448" cy="14681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B922A3B2-0E12-AA97-BC5F-BE5F5D236D93}"/>
                  </a:ext>
                </a:extLst>
              </p:cNvPr>
              <p:cNvCxnSpPr>
                <a:cxnSpLocks/>
              </p:cNvCxnSpPr>
              <p:nvPr/>
            </p:nvCxnSpPr>
            <p:spPr>
              <a:xfrm>
                <a:off x="2558014" y="3352011"/>
                <a:ext cx="269162" cy="14681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37" name="図 36">
            <a:extLst>
              <a:ext uri="{FF2B5EF4-FFF2-40B4-BE49-F238E27FC236}">
                <a16:creationId xmlns:a16="http://schemas.microsoft.com/office/drawing/2014/main" id="{E54186F0-3939-265E-F08D-A897658FB3CE}"/>
              </a:ext>
            </a:extLst>
          </p:cNvPr>
          <p:cNvPicPr>
            <a:picLocks noChangeAspect="1"/>
          </p:cNvPicPr>
          <p:nvPr/>
        </p:nvPicPr>
        <p:blipFill>
          <a:blip r:embed="rId7"/>
          <a:stretch>
            <a:fillRect/>
          </a:stretch>
        </p:blipFill>
        <p:spPr>
          <a:xfrm>
            <a:off x="6419225" y="3429001"/>
            <a:ext cx="244411" cy="510339"/>
          </a:xfrm>
          <a:prstGeom prst="rect">
            <a:avLst/>
          </a:prstGeom>
        </p:spPr>
      </p:pic>
      <p:pic>
        <p:nvPicPr>
          <p:cNvPr id="38" name="図 37">
            <a:extLst>
              <a:ext uri="{FF2B5EF4-FFF2-40B4-BE49-F238E27FC236}">
                <a16:creationId xmlns:a16="http://schemas.microsoft.com/office/drawing/2014/main" id="{3DBD82BB-4484-CE79-920B-712868D17398}"/>
              </a:ext>
            </a:extLst>
          </p:cNvPr>
          <p:cNvPicPr>
            <a:picLocks noChangeAspect="1"/>
          </p:cNvPicPr>
          <p:nvPr/>
        </p:nvPicPr>
        <p:blipFill>
          <a:blip r:embed="rId7"/>
          <a:stretch>
            <a:fillRect/>
          </a:stretch>
        </p:blipFill>
        <p:spPr>
          <a:xfrm>
            <a:off x="6688345" y="3429000"/>
            <a:ext cx="244411" cy="510339"/>
          </a:xfrm>
          <a:prstGeom prst="rect">
            <a:avLst/>
          </a:prstGeom>
        </p:spPr>
      </p:pic>
      <p:pic>
        <p:nvPicPr>
          <p:cNvPr id="39" name="図 38">
            <a:extLst>
              <a:ext uri="{FF2B5EF4-FFF2-40B4-BE49-F238E27FC236}">
                <a16:creationId xmlns:a16="http://schemas.microsoft.com/office/drawing/2014/main" id="{360D3E11-A49C-400C-F01C-769EB677C10B}"/>
              </a:ext>
            </a:extLst>
          </p:cNvPr>
          <p:cNvPicPr>
            <a:picLocks noChangeAspect="1"/>
          </p:cNvPicPr>
          <p:nvPr/>
        </p:nvPicPr>
        <p:blipFill>
          <a:blip r:embed="rId7"/>
          <a:stretch>
            <a:fillRect/>
          </a:stretch>
        </p:blipFill>
        <p:spPr>
          <a:xfrm>
            <a:off x="6940121" y="3429000"/>
            <a:ext cx="244411" cy="510339"/>
          </a:xfrm>
          <a:prstGeom prst="rect">
            <a:avLst/>
          </a:prstGeom>
        </p:spPr>
      </p:pic>
      <p:sp>
        <p:nvSpPr>
          <p:cNvPr id="62" name="テキスト ボックス 61">
            <a:extLst>
              <a:ext uri="{FF2B5EF4-FFF2-40B4-BE49-F238E27FC236}">
                <a16:creationId xmlns:a16="http://schemas.microsoft.com/office/drawing/2014/main" id="{1A622D2F-073D-DACB-D0A5-94F0980E274E}"/>
              </a:ext>
            </a:extLst>
          </p:cNvPr>
          <p:cNvSpPr txBox="1"/>
          <p:nvPr/>
        </p:nvSpPr>
        <p:spPr>
          <a:xfrm>
            <a:off x="3183173" y="1556222"/>
            <a:ext cx="926293" cy="253916"/>
          </a:xfrm>
          <a:prstGeom prst="rect">
            <a:avLst/>
          </a:prstGeom>
          <a:solidFill>
            <a:schemeClr val="accent5">
              <a:lumMod val="20000"/>
              <a:lumOff val="80000"/>
            </a:schemeClr>
          </a:solidFill>
          <a:ln w="12700">
            <a:solidFill>
              <a:schemeClr val="tx1"/>
            </a:solidFill>
          </a:ln>
        </p:spPr>
        <p:txBody>
          <a:bodyPr wrap="square" rtlCol="0">
            <a:spAutoFit/>
          </a:bodyPr>
          <a:lstStyle/>
          <a:p>
            <a:r>
              <a:rPr kumimoji="1" lang="en-US" altLang="ja-JP" sz="1050" dirty="0"/>
              <a:t>CB</a:t>
            </a:r>
            <a:r>
              <a:rPr kumimoji="1" lang="ja-JP" altLang="en-US" sz="1050" dirty="0"/>
              <a:t>　</a:t>
            </a:r>
            <a:r>
              <a:rPr kumimoji="1" lang="en-US" altLang="ja-JP" sz="1050" dirty="0"/>
              <a:t>630AF</a:t>
            </a:r>
            <a:endParaRPr kumimoji="1" lang="ja-JP" altLang="en-US" sz="1050" dirty="0"/>
          </a:p>
        </p:txBody>
      </p:sp>
      <p:grpSp>
        <p:nvGrpSpPr>
          <p:cNvPr id="45" name="グループ化 44">
            <a:extLst>
              <a:ext uri="{FF2B5EF4-FFF2-40B4-BE49-F238E27FC236}">
                <a16:creationId xmlns:a16="http://schemas.microsoft.com/office/drawing/2014/main" id="{72102550-8E7E-EA28-E03B-145BB3AF2D4A}"/>
              </a:ext>
            </a:extLst>
          </p:cNvPr>
          <p:cNvGrpSpPr/>
          <p:nvPr/>
        </p:nvGrpSpPr>
        <p:grpSpPr>
          <a:xfrm>
            <a:off x="4440504" y="5174821"/>
            <a:ext cx="851804" cy="395583"/>
            <a:chOff x="6096000" y="3445338"/>
            <a:chExt cx="851804" cy="395583"/>
          </a:xfrm>
        </p:grpSpPr>
        <p:pic>
          <p:nvPicPr>
            <p:cNvPr id="40" name="図 39">
              <a:extLst>
                <a:ext uri="{FF2B5EF4-FFF2-40B4-BE49-F238E27FC236}">
                  <a16:creationId xmlns:a16="http://schemas.microsoft.com/office/drawing/2014/main" id="{ED55D80A-3D43-B318-31F0-1CBBB87629F5}"/>
                </a:ext>
              </a:extLst>
            </p:cNvPr>
            <p:cNvPicPr>
              <a:picLocks noChangeAspect="1"/>
            </p:cNvPicPr>
            <p:nvPr/>
          </p:nvPicPr>
          <p:blipFill>
            <a:blip r:embed="rId9"/>
            <a:stretch>
              <a:fillRect/>
            </a:stretch>
          </p:blipFill>
          <p:spPr>
            <a:xfrm>
              <a:off x="6734853" y="3445338"/>
              <a:ext cx="212951" cy="392023"/>
            </a:xfrm>
            <a:prstGeom prst="rect">
              <a:avLst/>
            </a:prstGeom>
          </p:spPr>
        </p:pic>
        <p:pic>
          <p:nvPicPr>
            <p:cNvPr id="41" name="図 40">
              <a:extLst>
                <a:ext uri="{FF2B5EF4-FFF2-40B4-BE49-F238E27FC236}">
                  <a16:creationId xmlns:a16="http://schemas.microsoft.com/office/drawing/2014/main" id="{4ADE47F8-3191-11B4-72E5-EE1C4C490246}"/>
                </a:ext>
              </a:extLst>
            </p:cNvPr>
            <p:cNvPicPr>
              <a:picLocks noChangeAspect="1"/>
            </p:cNvPicPr>
            <p:nvPr/>
          </p:nvPicPr>
          <p:blipFill>
            <a:blip r:embed="rId9"/>
            <a:stretch>
              <a:fillRect/>
            </a:stretch>
          </p:blipFill>
          <p:spPr>
            <a:xfrm>
              <a:off x="6521902" y="3445338"/>
              <a:ext cx="212951" cy="392023"/>
            </a:xfrm>
            <a:prstGeom prst="rect">
              <a:avLst/>
            </a:prstGeom>
          </p:spPr>
        </p:pic>
        <p:pic>
          <p:nvPicPr>
            <p:cNvPr id="42" name="図 41">
              <a:extLst>
                <a:ext uri="{FF2B5EF4-FFF2-40B4-BE49-F238E27FC236}">
                  <a16:creationId xmlns:a16="http://schemas.microsoft.com/office/drawing/2014/main" id="{5E9D0DAE-AD2A-8539-E5ED-50DA4EE792CB}"/>
                </a:ext>
              </a:extLst>
            </p:cNvPr>
            <p:cNvPicPr>
              <a:picLocks noChangeAspect="1"/>
            </p:cNvPicPr>
            <p:nvPr/>
          </p:nvPicPr>
          <p:blipFill>
            <a:blip r:embed="rId9"/>
            <a:stretch>
              <a:fillRect/>
            </a:stretch>
          </p:blipFill>
          <p:spPr>
            <a:xfrm>
              <a:off x="6308951" y="3445338"/>
              <a:ext cx="212951" cy="392023"/>
            </a:xfrm>
            <a:prstGeom prst="rect">
              <a:avLst/>
            </a:prstGeom>
          </p:spPr>
        </p:pic>
        <p:pic>
          <p:nvPicPr>
            <p:cNvPr id="43" name="図 42">
              <a:extLst>
                <a:ext uri="{FF2B5EF4-FFF2-40B4-BE49-F238E27FC236}">
                  <a16:creationId xmlns:a16="http://schemas.microsoft.com/office/drawing/2014/main" id="{8096EF39-B83B-9E5E-751F-60AEAD65E5A7}"/>
                </a:ext>
              </a:extLst>
            </p:cNvPr>
            <p:cNvPicPr>
              <a:picLocks noChangeAspect="1"/>
            </p:cNvPicPr>
            <p:nvPr/>
          </p:nvPicPr>
          <p:blipFill>
            <a:blip r:embed="rId9"/>
            <a:stretch>
              <a:fillRect/>
            </a:stretch>
          </p:blipFill>
          <p:spPr>
            <a:xfrm>
              <a:off x="6096000" y="3448898"/>
              <a:ext cx="212951" cy="392023"/>
            </a:xfrm>
            <a:prstGeom prst="rect">
              <a:avLst/>
            </a:prstGeom>
          </p:spPr>
        </p:pic>
      </p:grpSp>
      <p:pic>
        <p:nvPicPr>
          <p:cNvPr id="47" name="図 46">
            <a:extLst>
              <a:ext uri="{FF2B5EF4-FFF2-40B4-BE49-F238E27FC236}">
                <a16:creationId xmlns:a16="http://schemas.microsoft.com/office/drawing/2014/main" id="{C14DBA7F-A792-D0FF-DDB6-4288C227A7A5}"/>
              </a:ext>
            </a:extLst>
          </p:cNvPr>
          <p:cNvPicPr>
            <a:picLocks noChangeAspect="1"/>
          </p:cNvPicPr>
          <p:nvPr/>
        </p:nvPicPr>
        <p:blipFill>
          <a:blip r:embed="rId9"/>
          <a:stretch>
            <a:fillRect/>
          </a:stretch>
        </p:blipFill>
        <p:spPr>
          <a:xfrm>
            <a:off x="4227553" y="5174821"/>
            <a:ext cx="212951" cy="392023"/>
          </a:xfrm>
          <a:prstGeom prst="rect">
            <a:avLst/>
          </a:prstGeom>
        </p:spPr>
      </p:pic>
      <p:sp>
        <p:nvSpPr>
          <p:cNvPr id="65" name="テキスト ボックス 64">
            <a:extLst>
              <a:ext uri="{FF2B5EF4-FFF2-40B4-BE49-F238E27FC236}">
                <a16:creationId xmlns:a16="http://schemas.microsoft.com/office/drawing/2014/main" id="{AD3DC1A9-0B3B-51D9-A614-26A9CCC09A10}"/>
              </a:ext>
            </a:extLst>
          </p:cNvPr>
          <p:cNvSpPr txBox="1"/>
          <p:nvPr/>
        </p:nvSpPr>
        <p:spPr>
          <a:xfrm>
            <a:off x="4571192" y="5258099"/>
            <a:ext cx="1065352" cy="253916"/>
          </a:xfrm>
          <a:prstGeom prst="rect">
            <a:avLst/>
          </a:prstGeom>
          <a:solidFill>
            <a:schemeClr val="accent5">
              <a:lumMod val="20000"/>
              <a:lumOff val="80000"/>
            </a:schemeClr>
          </a:solidFill>
          <a:ln w="12700">
            <a:solidFill>
              <a:schemeClr val="tx1"/>
            </a:solidFill>
          </a:ln>
        </p:spPr>
        <p:txBody>
          <a:bodyPr wrap="square" rtlCol="0">
            <a:spAutoFit/>
          </a:bodyPr>
          <a:lstStyle/>
          <a:p>
            <a:r>
              <a:rPr lang="en-US" altLang="ja-JP" sz="1050" dirty="0"/>
              <a:t>5</a:t>
            </a:r>
            <a:r>
              <a:rPr kumimoji="1" lang="en-US" altLang="ja-JP" sz="1050" dirty="0"/>
              <a:t>0AF×</a:t>
            </a:r>
            <a:r>
              <a:rPr lang="en-US" altLang="ja-JP" sz="1050" dirty="0"/>
              <a:t>5</a:t>
            </a:r>
            <a:r>
              <a:rPr kumimoji="1" lang="ja-JP" altLang="en-US" sz="1050" dirty="0"/>
              <a:t>系統</a:t>
            </a:r>
          </a:p>
        </p:txBody>
      </p:sp>
      <p:pic>
        <p:nvPicPr>
          <p:cNvPr id="51" name="図 50">
            <a:extLst>
              <a:ext uri="{FF2B5EF4-FFF2-40B4-BE49-F238E27FC236}">
                <a16:creationId xmlns:a16="http://schemas.microsoft.com/office/drawing/2014/main" id="{68D7560F-F5B5-DC4C-2EE5-0C0857C382F0}"/>
              </a:ext>
            </a:extLst>
          </p:cNvPr>
          <p:cNvPicPr>
            <a:picLocks noChangeAspect="1"/>
          </p:cNvPicPr>
          <p:nvPr/>
        </p:nvPicPr>
        <p:blipFill>
          <a:blip r:embed="rId9"/>
          <a:stretch>
            <a:fillRect/>
          </a:stretch>
        </p:blipFill>
        <p:spPr>
          <a:xfrm>
            <a:off x="8922728" y="5171261"/>
            <a:ext cx="212951" cy="392023"/>
          </a:xfrm>
          <a:prstGeom prst="rect">
            <a:avLst/>
          </a:prstGeom>
        </p:spPr>
      </p:pic>
      <p:grpSp>
        <p:nvGrpSpPr>
          <p:cNvPr id="52" name="グループ化 51">
            <a:extLst>
              <a:ext uri="{FF2B5EF4-FFF2-40B4-BE49-F238E27FC236}">
                <a16:creationId xmlns:a16="http://schemas.microsoft.com/office/drawing/2014/main" id="{0ECFBDC1-0B6B-9C9E-19D3-62A9505305DE}"/>
              </a:ext>
            </a:extLst>
          </p:cNvPr>
          <p:cNvGrpSpPr/>
          <p:nvPr/>
        </p:nvGrpSpPr>
        <p:grpSpPr>
          <a:xfrm>
            <a:off x="8070924" y="5171261"/>
            <a:ext cx="851804" cy="395583"/>
            <a:chOff x="6096000" y="3445338"/>
            <a:chExt cx="851804" cy="395583"/>
          </a:xfrm>
        </p:grpSpPr>
        <p:pic>
          <p:nvPicPr>
            <p:cNvPr id="53" name="図 52">
              <a:extLst>
                <a:ext uri="{FF2B5EF4-FFF2-40B4-BE49-F238E27FC236}">
                  <a16:creationId xmlns:a16="http://schemas.microsoft.com/office/drawing/2014/main" id="{BE49E09A-92E3-A1E1-0B9E-C428D386880E}"/>
                </a:ext>
              </a:extLst>
            </p:cNvPr>
            <p:cNvPicPr>
              <a:picLocks noChangeAspect="1"/>
            </p:cNvPicPr>
            <p:nvPr/>
          </p:nvPicPr>
          <p:blipFill>
            <a:blip r:embed="rId9"/>
            <a:stretch>
              <a:fillRect/>
            </a:stretch>
          </p:blipFill>
          <p:spPr>
            <a:xfrm>
              <a:off x="6734853" y="3445338"/>
              <a:ext cx="212951" cy="392023"/>
            </a:xfrm>
            <a:prstGeom prst="rect">
              <a:avLst/>
            </a:prstGeom>
          </p:spPr>
        </p:pic>
        <p:pic>
          <p:nvPicPr>
            <p:cNvPr id="54" name="図 53">
              <a:extLst>
                <a:ext uri="{FF2B5EF4-FFF2-40B4-BE49-F238E27FC236}">
                  <a16:creationId xmlns:a16="http://schemas.microsoft.com/office/drawing/2014/main" id="{CB000523-9096-9D7C-1C0F-D82C4EE5815D}"/>
                </a:ext>
              </a:extLst>
            </p:cNvPr>
            <p:cNvPicPr>
              <a:picLocks noChangeAspect="1"/>
            </p:cNvPicPr>
            <p:nvPr/>
          </p:nvPicPr>
          <p:blipFill>
            <a:blip r:embed="rId9"/>
            <a:stretch>
              <a:fillRect/>
            </a:stretch>
          </p:blipFill>
          <p:spPr>
            <a:xfrm>
              <a:off x="6521902" y="3445338"/>
              <a:ext cx="212951" cy="392023"/>
            </a:xfrm>
            <a:prstGeom prst="rect">
              <a:avLst/>
            </a:prstGeom>
          </p:spPr>
        </p:pic>
        <p:pic>
          <p:nvPicPr>
            <p:cNvPr id="55" name="図 54">
              <a:extLst>
                <a:ext uri="{FF2B5EF4-FFF2-40B4-BE49-F238E27FC236}">
                  <a16:creationId xmlns:a16="http://schemas.microsoft.com/office/drawing/2014/main" id="{5E428733-A2D3-0E52-5B4D-96FB1970FAA8}"/>
                </a:ext>
              </a:extLst>
            </p:cNvPr>
            <p:cNvPicPr>
              <a:picLocks noChangeAspect="1"/>
            </p:cNvPicPr>
            <p:nvPr/>
          </p:nvPicPr>
          <p:blipFill>
            <a:blip r:embed="rId9"/>
            <a:stretch>
              <a:fillRect/>
            </a:stretch>
          </p:blipFill>
          <p:spPr>
            <a:xfrm>
              <a:off x="6308951" y="3445338"/>
              <a:ext cx="212951" cy="392023"/>
            </a:xfrm>
            <a:prstGeom prst="rect">
              <a:avLst/>
            </a:prstGeom>
          </p:spPr>
        </p:pic>
        <p:pic>
          <p:nvPicPr>
            <p:cNvPr id="56" name="図 55">
              <a:extLst>
                <a:ext uri="{FF2B5EF4-FFF2-40B4-BE49-F238E27FC236}">
                  <a16:creationId xmlns:a16="http://schemas.microsoft.com/office/drawing/2014/main" id="{BFBB3A37-F536-A4F9-2F4A-5DBD28E44750}"/>
                </a:ext>
              </a:extLst>
            </p:cNvPr>
            <p:cNvPicPr>
              <a:picLocks noChangeAspect="1"/>
            </p:cNvPicPr>
            <p:nvPr/>
          </p:nvPicPr>
          <p:blipFill>
            <a:blip r:embed="rId9"/>
            <a:stretch>
              <a:fillRect/>
            </a:stretch>
          </p:blipFill>
          <p:spPr>
            <a:xfrm>
              <a:off x="6096000" y="3448898"/>
              <a:ext cx="212951" cy="392023"/>
            </a:xfrm>
            <a:prstGeom prst="rect">
              <a:avLst/>
            </a:prstGeom>
          </p:spPr>
        </p:pic>
      </p:grpSp>
      <p:cxnSp>
        <p:nvCxnSpPr>
          <p:cNvPr id="72" name="コネクタ: カギ線 71">
            <a:extLst>
              <a:ext uri="{FF2B5EF4-FFF2-40B4-BE49-F238E27FC236}">
                <a16:creationId xmlns:a16="http://schemas.microsoft.com/office/drawing/2014/main" id="{8ED58F5F-199A-1231-5396-295456644D4F}"/>
              </a:ext>
            </a:extLst>
          </p:cNvPr>
          <p:cNvCxnSpPr>
            <a:cxnSpLocks/>
            <a:endCxn id="21" idx="0"/>
          </p:cNvCxnSpPr>
          <p:nvPr/>
        </p:nvCxnSpPr>
        <p:spPr>
          <a:xfrm rot="5400000">
            <a:off x="3703779" y="3081815"/>
            <a:ext cx="578707" cy="161858"/>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73" name="コネクタ: カギ線 72">
            <a:extLst>
              <a:ext uri="{FF2B5EF4-FFF2-40B4-BE49-F238E27FC236}">
                <a16:creationId xmlns:a16="http://schemas.microsoft.com/office/drawing/2014/main" id="{607EC402-DEAB-F291-DD7C-C0D6CA44EAC6}"/>
              </a:ext>
            </a:extLst>
          </p:cNvPr>
          <p:cNvCxnSpPr>
            <a:cxnSpLocks/>
            <a:endCxn id="33" idx="0"/>
          </p:cNvCxnSpPr>
          <p:nvPr/>
        </p:nvCxnSpPr>
        <p:spPr>
          <a:xfrm rot="10800000" flipV="1">
            <a:off x="3179155" y="2851218"/>
            <a:ext cx="796904" cy="577781"/>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74" name="コネクタ: カギ線 73">
            <a:extLst>
              <a:ext uri="{FF2B5EF4-FFF2-40B4-BE49-F238E27FC236}">
                <a16:creationId xmlns:a16="http://schemas.microsoft.com/office/drawing/2014/main" id="{8ACFFC01-27BD-FA10-9DF1-ED081E7C7C9F}"/>
              </a:ext>
            </a:extLst>
          </p:cNvPr>
          <p:cNvCxnSpPr>
            <a:cxnSpLocks/>
            <a:stCxn id="20" idx="2"/>
            <a:endCxn id="47" idx="0"/>
          </p:cNvCxnSpPr>
          <p:nvPr/>
        </p:nvCxnSpPr>
        <p:spPr>
          <a:xfrm rot="16200000" flipH="1">
            <a:off x="3973108" y="4813899"/>
            <a:ext cx="303367" cy="418475"/>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75" name="コネクタ: カギ線 74">
            <a:extLst>
              <a:ext uri="{FF2B5EF4-FFF2-40B4-BE49-F238E27FC236}">
                <a16:creationId xmlns:a16="http://schemas.microsoft.com/office/drawing/2014/main" id="{6C015469-7BAB-4181-4642-B06058E1996B}"/>
              </a:ext>
            </a:extLst>
          </p:cNvPr>
          <p:cNvCxnSpPr>
            <a:cxnSpLocks/>
            <a:stCxn id="27" idx="2"/>
            <a:endCxn id="56" idx="0"/>
          </p:cNvCxnSpPr>
          <p:nvPr/>
        </p:nvCxnSpPr>
        <p:spPr>
          <a:xfrm rot="16200000" flipH="1">
            <a:off x="7570679" y="4568099"/>
            <a:ext cx="507791" cy="705652"/>
          </a:xfrm>
          <a:prstGeom prst="bentConnector3">
            <a:avLst>
              <a:gd name="adj1" fmla="val 63476"/>
            </a:avLst>
          </a:prstGeom>
          <a:ln w="19050"/>
        </p:spPr>
        <p:style>
          <a:lnRef idx="1">
            <a:schemeClr val="accent1"/>
          </a:lnRef>
          <a:fillRef idx="0">
            <a:schemeClr val="accent1"/>
          </a:fillRef>
          <a:effectRef idx="0">
            <a:schemeClr val="accent1"/>
          </a:effectRef>
          <a:fontRef idx="minor">
            <a:schemeClr val="tx1"/>
          </a:fontRef>
        </p:style>
      </p:cxnSp>
      <p:cxnSp>
        <p:nvCxnSpPr>
          <p:cNvPr id="90" name="コネクタ: カギ線 89">
            <a:extLst>
              <a:ext uri="{FF2B5EF4-FFF2-40B4-BE49-F238E27FC236}">
                <a16:creationId xmlns:a16="http://schemas.microsoft.com/office/drawing/2014/main" id="{A616D65E-B599-099E-4176-16B4CD217528}"/>
              </a:ext>
            </a:extLst>
          </p:cNvPr>
          <p:cNvCxnSpPr>
            <a:cxnSpLocks/>
            <a:endCxn id="38" idx="0"/>
          </p:cNvCxnSpPr>
          <p:nvPr/>
        </p:nvCxnSpPr>
        <p:spPr>
          <a:xfrm>
            <a:off x="4279792" y="3103213"/>
            <a:ext cx="2530759" cy="325787"/>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104" name="コネクタ: カギ線 103">
            <a:extLst>
              <a:ext uri="{FF2B5EF4-FFF2-40B4-BE49-F238E27FC236}">
                <a16:creationId xmlns:a16="http://schemas.microsoft.com/office/drawing/2014/main" id="{556E092D-253B-9916-5B2F-C1D95FCBB793}"/>
              </a:ext>
            </a:extLst>
          </p:cNvPr>
          <p:cNvCxnSpPr>
            <a:cxnSpLocks/>
            <a:endCxn id="26" idx="0"/>
          </p:cNvCxnSpPr>
          <p:nvPr/>
        </p:nvCxnSpPr>
        <p:spPr>
          <a:xfrm>
            <a:off x="4141460" y="2777426"/>
            <a:ext cx="3339015" cy="651574"/>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111" name="コネクタ: カギ線 110">
            <a:extLst>
              <a:ext uri="{FF2B5EF4-FFF2-40B4-BE49-F238E27FC236}">
                <a16:creationId xmlns:a16="http://schemas.microsoft.com/office/drawing/2014/main" id="{B9CF1C49-642A-98E1-A994-31BF1A75EAD4}"/>
              </a:ext>
            </a:extLst>
          </p:cNvPr>
          <p:cNvCxnSpPr>
            <a:cxnSpLocks/>
            <a:endCxn id="34" idx="0"/>
          </p:cNvCxnSpPr>
          <p:nvPr/>
        </p:nvCxnSpPr>
        <p:spPr>
          <a:xfrm rot="10800000" flipV="1">
            <a:off x="2896466" y="2777426"/>
            <a:ext cx="1118139" cy="651573"/>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112" name="コネクタ: カギ線 111">
            <a:extLst>
              <a:ext uri="{FF2B5EF4-FFF2-40B4-BE49-F238E27FC236}">
                <a16:creationId xmlns:a16="http://schemas.microsoft.com/office/drawing/2014/main" id="{CB72C120-08A6-A699-2A4E-5DCE9512BCAB}"/>
              </a:ext>
            </a:extLst>
          </p:cNvPr>
          <p:cNvCxnSpPr>
            <a:cxnSpLocks/>
            <a:endCxn id="32" idx="0"/>
          </p:cNvCxnSpPr>
          <p:nvPr/>
        </p:nvCxnSpPr>
        <p:spPr>
          <a:xfrm rot="5400000">
            <a:off x="3416015" y="2874856"/>
            <a:ext cx="583682" cy="536407"/>
          </a:xfrm>
          <a:prstGeom prst="bentConnector3">
            <a:avLst>
              <a:gd name="adj1" fmla="val 17864"/>
            </a:avLst>
          </a:prstGeom>
          <a:ln w="19050"/>
        </p:spPr>
        <p:style>
          <a:lnRef idx="1">
            <a:schemeClr val="accent1"/>
          </a:lnRef>
          <a:fillRef idx="0">
            <a:schemeClr val="accent1"/>
          </a:fillRef>
          <a:effectRef idx="0">
            <a:schemeClr val="accent1"/>
          </a:effectRef>
          <a:fontRef idx="minor">
            <a:schemeClr val="tx1"/>
          </a:fontRef>
        </p:style>
      </p:cxnSp>
      <p:cxnSp>
        <p:nvCxnSpPr>
          <p:cNvPr id="117" name="コネクタ: カギ線 116">
            <a:extLst>
              <a:ext uri="{FF2B5EF4-FFF2-40B4-BE49-F238E27FC236}">
                <a16:creationId xmlns:a16="http://schemas.microsoft.com/office/drawing/2014/main" id="{7E8F4261-EB1A-37AB-20EF-995EC804AADB}"/>
              </a:ext>
            </a:extLst>
          </p:cNvPr>
          <p:cNvCxnSpPr>
            <a:cxnSpLocks/>
            <a:endCxn id="37" idx="0"/>
          </p:cNvCxnSpPr>
          <p:nvPr/>
        </p:nvCxnSpPr>
        <p:spPr>
          <a:xfrm>
            <a:off x="4188342" y="3200998"/>
            <a:ext cx="2353089" cy="228003"/>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121" name="コネクタ: カギ線 120">
            <a:extLst>
              <a:ext uri="{FF2B5EF4-FFF2-40B4-BE49-F238E27FC236}">
                <a16:creationId xmlns:a16="http://schemas.microsoft.com/office/drawing/2014/main" id="{097DA62D-8C1B-C3E8-93E0-DB4526CD6115}"/>
              </a:ext>
            </a:extLst>
          </p:cNvPr>
          <p:cNvCxnSpPr>
            <a:cxnSpLocks/>
            <a:endCxn id="39" idx="0"/>
          </p:cNvCxnSpPr>
          <p:nvPr/>
        </p:nvCxnSpPr>
        <p:spPr>
          <a:xfrm>
            <a:off x="4218249" y="2868589"/>
            <a:ext cx="2844078" cy="560411"/>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A4AA26A5-D16A-618D-42F1-A23A2DDDF946}"/>
              </a:ext>
            </a:extLst>
          </p:cNvPr>
          <p:cNvCxnSpPr>
            <a:cxnSpLocks/>
          </p:cNvCxnSpPr>
          <p:nvPr/>
        </p:nvCxnSpPr>
        <p:spPr>
          <a:xfrm>
            <a:off x="4118545" y="2868589"/>
            <a:ext cx="82372" cy="3324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32A29A8B-DCB1-7224-D9DA-8D0CDB9A7295}"/>
              </a:ext>
            </a:extLst>
          </p:cNvPr>
          <p:cNvCxnSpPr>
            <a:cxnSpLocks/>
          </p:cNvCxnSpPr>
          <p:nvPr/>
        </p:nvCxnSpPr>
        <p:spPr>
          <a:xfrm>
            <a:off x="4212789" y="2851219"/>
            <a:ext cx="62314" cy="25519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6B79514C-6B96-2263-06AC-1AB46AA8AEBF}"/>
              </a:ext>
            </a:extLst>
          </p:cNvPr>
          <p:cNvCxnSpPr>
            <a:cxnSpLocks/>
          </p:cNvCxnSpPr>
          <p:nvPr/>
        </p:nvCxnSpPr>
        <p:spPr>
          <a:xfrm>
            <a:off x="2896465" y="4000965"/>
            <a:ext cx="0" cy="23204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82523585-3370-1A10-B070-D852D74D6695}"/>
              </a:ext>
            </a:extLst>
          </p:cNvPr>
          <p:cNvCxnSpPr>
            <a:cxnSpLocks/>
          </p:cNvCxnSpPr>
          <p:nvPr/>
        </p:nvCxnSpPr>
        <p:spPr>
          <a:xfrm>
            <a:off x="3179155" y="4000965"/>
            <a:ext cx="4527" cy="23204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B1501C0B-C268-DC2B-C65C-AD882FBB9FCD}"/>
              </a:ext>
            </a:extLst>
          </p:cNvPr>
          <p:cNvCxnSpPr>
            <a:cxnSpLocks/>
          </p:cNvCxnSpPr>
          <p:nvPr/>
        </p:nvCxnSpPr>
        <p:spPr>
          <a:xfrm>
            <a:off x="3439652" y="4006865"/>
            <a:ext cx="17316" cy="23145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B6261079-C90A-A502-22BC-F4EA243C4FBE}"/>
              </a:ext>
            </a:extLst>
          </p:cNvPr>
          <p:cNvCxnSpPr>
            <a:cxnSpLocks/>
          </p:cNvCxnSpPr>
          <p:nvPr/>
        </p:nvCxnSpPr>
        <p:spPr>
          <a:xfrm flipH="1">
            <a:off x="6810550" y="3953713"/>
            <a:ext cx="1" cy="236767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AFA3B900-F73B-3916-9188-C843A7470BB9}"/>
              </a:ext>
            </a:extLst>
          </p:cNvPr>
          <p:cNvCxnSpPr>
            <a:cxnSpLocks/>
          </p:cNvCxnSpPr>
          <p:nvPr/>
        </p:nvCxnSpPr>
        <p:spPr>
          <a:xfrm>
            <a:off x="6541431" y="3953714"/>
            <a:ext cx="0" cy="23676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2716EAE9-CBA0-6F01-3D3C-DE7889875F76}"/>
              </a:ext>
            </a:extLst>
          </p:cNvPr>
          <p:cNvCxnSpPr>
            <a:cxnSpLocks/>
          </p:cNvCxnSpPr>
          <p:nvPr/>
        </p:nvCxnSpPr>
        <p:spPr>
          <a:xfrm>
            <a:off x="7062327" y="3953713"/>
            <a:ext cx="0" cy="236767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92D09D5D-C006-09CB-7A83-AD1529725697}"/>
              </a:ext>
            </a:extLst>
          </p:cNvPr>
          <p:cNvCxnSpPr>
            <a:cxnSpLocks/>
          </p:cNvCxnSpPr>
          <p:nvPr/>
        </p:nvCxnSpPr>
        <p:spPr>
          <a:xfrm>
            <a:off x="4257829" y="5581218"/>
            <a:ext cx="2107" cy="74017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28E45A92-6EF6-2547-0F91-D660DA0A9F00}"/>
              </a:ext>
            </a:extLst>
          </p:cNvPr>
          <p:cNvSpPr txBox="1"/>
          <p:nvPr/>
        </p:nvSpPr>
        <p:spPr>
          <a:xfrm>
            <a:off x="2417242" y="5247434"/>
            <a:ext cx="1079202" cy="253916"/>
          </a:xfrm>
          <a:prstGeom prst="rect">
            <a:avLst/>
          </a:prstGeom>
          <a:solidFill>
            <a:schemeClr val="accent5">
              <a:lumMod val="20000"/>
              <a:lumOff val="80000"/>
            </a:schemeClr>
          </a:solidFill>
          <a:ln w="12700">
            <a:solidFill>
              <a:schemeClr val="tx1"/>
            </a:solidFill>
          </a:ln>
        </p:spPr>
        <p:txBody>
          <a:bodyPr wrap="square" rtlCol="0">
            <a:spAutoFit/>
          </a:bodyPr>
          <a:lstStyle/>
          <a:p>
            <a:r>
              <a:rPr lang="en-US" altLang="ja-JP" sz="1050" dirty="0"/>
              <a:t>25</a:t>
            </a:r>
            <a:r>
              <a:rPr kumimoji="1" lang="en-US" altLang="ja-JP" sz="1050" dirty="0"/>
              <a:t>0AF×3</a:t>
            </a:r>
            <a:r>
              <a:rPr kumimoji="1" lang="ja-JP" altLang="en-US" sz="1050" dirty="0"/>
              <a:t>系統</a:t>
            </a:r>
          </a:p>
        </p:txBody>
      </p:sp>
      <p:sp>
        <p:nvSpPr>
          <p:cNvPr id="64" name="テキスト ボックス 63">
            <a:extLst>
              <a:ext uri="{FF2B5EF4-FFF2-40B4-BE49-F238E27FC236}">
                <a16:creationId xmlns:a16="http://schemas.microsoft.com/office/drawing/2014/main" id="{E6E374FD-AB1B-77D0-449D-0D7060E8D8FB}"/>
              </a:ext>
            </a:extLst>
          </p:cNvPr>
          <p:cNvSpPr txBox="1"/>
          <p:nvPr/>
        </p:nvSpPr>
        <p:spPr>
          <a:xfrm>
            <a:off x="6043247" y="5236530"/>
            <a:ext cx="1097477" cy="253916"/>
          </a:xfrm>
          <a:prstGeom prst="rect">
            <a:avLst/>
          </a:prstGeom>
          <a:solidFill>
            <a:schemeClr val="accent5">
              <a:lumMod val="20000"/>
              <a:lumOff val="80000"/>
            </a:schemeClr>
          </a:solidFill>
          <a:ln w="12700">
            <a:solidFill>
              <a:schemeClr val="tx1"/>
            </a:solidFill>
          </a:ln>
        </p:spPr>
        <p:txBody>
          <a:bodyPr wrap="square" rtlCol="0">
            <a:spAutoFit/>
          </a:bodyPr>
          <a:lstStyle/>
          <a:p>
            <a:r>
              <a:rPr lang="en-US" altLang="ja-JP" sz="1050" dirty="0"/>
              <a:t>125</a:t>
            </a:r>
            <a:r>
              <a:rPr kumimoji="1" lang="en-US" altLang="ja-JP" sz="1050" dirty="0"/>
              <a:t>AF×3</a:t>
            </a:r>
            <a:r>
              <a:rPr kumimoji="1" lang="ja-JP" altLang="en-US" sz="1050" dirty="0"/>
              <a:t>系統</a:t>
            </a:r>
          </a:p>
        </p:txBody>
      </p:sp>
      <p:sp>
        <p:nvSpPr>
          <p:cNvPr id="204" name="テキスト ボックス 203">
            <a:extLst>
              <a:ext uri="{FF2B5EF4-FFF2-40B4-BE49-F238E27FC236}">
                <a16:creationId xmlns:a16="http://schemas.microsoft.com/office/drawing/2014/main" id="{0DF8C2B2-24A4-E0D5-AC9A-044754E70C0C}"/>
              </a:ext>
            </a:extLst>
          </p:cNvPr>
          <p:cNvSpPr txBox="1"/>
          <p:nvPr/>
        </p:nvSpPr>
        <p:spPr>
          <a:xfrm>
            <a:off x="1419929" y="3593083"/>
            <a:ext cx="931639" cy="253916"/>
          </a:xfrm>
          <a:prstGeom prst="rect">
            <a:avLst/>
          </a:prstGeom>
          <a:solidFill>
            <a:schemeClr val="accent5">
              <a:lumMod val="20000"/>
              <a:lumOff val="80000"/>
            </a:schemeClr>
          </a:solidFill>
          <a:ln w="12700">
            <a:solidFill>
              <a:schemeClr val="tx1"/>
            </a:solidFill>
          </a:ln>
        </p:spPr>
        <p:txBody>
          <a:bodyPr wrap="square" rtlCol="0">
            <a:spAutoFit/>
          </a:bodyPr>
          <a:lstStyle/>
          <a:p>
            <a:r>
              <a:rPr lang="en-US" altLang="ja-JP" sz="1050" dirty="0"/>
              <a:t>CB</a:t>
            </a:r>
            <a:r>
              <a:rPr lang="ja-JP" altLang="en-US" sz="1050" dirty="0"/>
              <a:t>　</a:t>
            </a:r>
            <a:r>
              <a:rPr lang="en-US" altLang="ja-JP" sz="1050" dirty="0"/>
              <a:t>25</a:t>
            </a:r>
            <a:r>
              <a:rPr kumimoji="1" lang="en-US" altLang="ja-JP" sz="1050" dirty="0"/>
              <a:t>0AF</a:t>
            </a:r>
            <a:endParaRPr kumimoji="1" lang="ja-JP" altLang="en-US" sz="1050" dirty="0"/>
          </a:p>
        </p:txBody>
      </p:sp>
      <p:sp>
        <p:nvSpPr>
          <p:cNvPr id="205" name="テキスト ボックス 204">
            <a:extLst>
              <a:ext uri="{FF2B5EF4-FFF2-40B4-BE49-F238E27FC236}">
                <a16:creationId xmlns:a16="http://schemas.microsoft.com/office/drawing/2014/main" id="{F94FD32D-706D-011F-B5A7-1D679DC48BA3}"/>
              </a:ext>
            </a:extLst>
          </p:cNvPr>
          <p:cNvSpPr txBox="1"/>
          <p:nvPr/>
        </p:nvSpPr>
        <p:spPr>
          <a:xfrm>
            <a:off x="7964449" y="3527072"/>
            <a:ext cx="900164" cy="253916"/>
          </a:xfrm>
          <a:prstGeom prst="rect">
            <a:avLst/>
          </a:prstGeom>
          <a:solidFill>
            <a:schemeClr val="accent5">
              <a:lumMod val="20000"/>
              <a:lumOff val="80000"/>
            </a:schemeClr>
          </a:solidFill>
          <a:ln w="12700">
            <a:solidFill>
              <a:schemeClr val="tx1"/>
            </a:solidFill>
          </a:ln>
        </p:spPr>
        <p:txBody>
          <a:bodyPr wrap="square" rtlCol="0">
            <a:spAutoFit/>
          </a:bodyPr>
          <a:lstStyle/>
          <a:p>
            <a:r>
              <a:rPr lang="en-US" altLang="ja-JP" sz="1050" dirty="0"/>
              <a:t>CB</a:t>
            </a:r>
            <a:r>
              <a:rPr lang="ja-JP" altLang="en-US" sz="1050" dirty="0"/>
              <a:t>　</a:t>
            </a:r>
            <a:r>
              <a:rPr lang="en-US" altLang="ja-JP" sz="1050" dirty="0"/>
              <a:t>125</a:t>
            </a:r>
            <a:r>
              <a:rPr kumimoji="1" lang="en-US" altLang="ja-JP" sz="1050" dirty="0"/>
              <a:t>AF</a:t>
            </a:r>
            <a:endParaRPr kumimoji="1" lang="ja-JP" altLang="en-US" sz="1050" dirty="0"/>
          </a:p>
        </p:txBody>
      </p:sp>
      <p:sp>
        <p:nvSpPr>
          <p:cNvPr id="206" name="テキスト ボックス 205">
            <a:extLst>
              <a:ext uri="{FF2B5EF4-FFF2-40B4-BE49-F238E27FC236}">
                <a16:creationId xmlns:a16="http://schemas.microsoft.com/office/drawing/2014/main" id="{97931952-24C3-39E5-5267-D788CF8BFAA9}"/>
              </a:ext>
            </a:extLst>
          </p:cNvPr>
          <p:cNvSpPr txBox="1"/>
          <p:nvPr/>
        </p:nvSpPr>
        <p:spPr>
          <a:xfrm>
            <a:off x="7432071" y="1082151"/>
            <a:ext cx="4618020" cy="830997"/>
          </a:xfrm>
          <a:prstGeom prst="rect">
            <a:avLst/>
          </a:prstGeom>
          <a:solidFill>
            <a:schemeClr val="accent2">
              <a:lumMod val="20000"/>
              <a:lumOff val="80000"/>
            </a:schemeClr>
          </a:solidFill>
          <a:ln>
            <a:solidFill>
              <a:schemeClr val="tx1"/>
            </a:solidFill>
          </a:ln>
        </p:spPr>
        <p:txBody>
          <a:bodyPr wrap="square" rtlCol="0">
            <a:spAutoFit/>
          </a:bodyPr>
          <a:lstStyle/>
          <a:p>
            <a:r>
              <a:rPr lang="ja-JP" altLang="en-US" sz="1200" dirty="0"/>
              <a:t>注意）制御盤設置に当たって沿面距離等システムとしての</a:t>
            </a:r>
            <a:endParaRPr lang="en-US" altLang="ja-JP" sz="1200" dirty="0"/>
          </a:p>
          <a:p>
            <a:r>
              <a:rPr lang="ja-JP" altLang="en-US" sz="1200" dirty="0"/>
              <a:t>　　　検証が必要です。</a:t>
            </a:r>
            <a:endParaRPr lang="en-US" altLang="ja-JP" sz="1200" dirty="0"/>
          </a:p>
          <a:p>
            <a:r>
              <a:rPr kumimoji="1" lang="ja-JP" altLang="en-US" sz="1200" dirty="0"/>
              <a:t>　　　</a:t>
            </a:r>
            <a:r>
              <a:rPr lang="en-US" altLang="ja-JP" sz="1200" dirty="0"/>
              <a:t>NEC</a:t>
            </a:r>
            <a:r>
              <a:rPr kumimoji="1" lang="ja-JP" altLang="en-US" sz="1200" dirty="0"/>
              <a:t>　</a:t>
            </a:r>
            <a:r>
              <a:rPr kumimoji="1" lang="en-US" altLang="ja-JP" sz="1200" dirty="0"/>
              <a:t>430.53(D)</a:t>
            </a:r>
            <a:r>
              <a:rPr kumimoji="1" lang="ja-JP" altLang="en-US" sz="1200" dirty="0"/>
              <a:t>及び</a:t>
            </a:r>
            <a:r>
              <a:rPr kumimoji="1" lang="en-US" altLang="ja-JP" sz="1200" dirty="0"/>
              <a:t>UL508A</a:t>
            </a:r>
            <a:r>
              <a:rPr kumimoji="1" lang="ja-JP" altLang="en-US" sz="1200" dirty="0"/>
              <a:t>セクション</a:t>
            </a:r>
            <a:r>
              <a:rPr kumimoji="1" lang="en-US" altLang="ja-JP" sz="1200" dirty="0"/>
              <a:t>31.4.3</a:t>
            </a:r>
            <a:r>
              <a:rPr kumimoji="1" lang="ja-JP" altLang="en-US" sz="1200" dirty="0"/>
              <a:t>に</a:t>
            </a:r>
            <a:endParaRPr kumimoji="1" lang="en-US" altLang="ja-JP" sz="1200" dirty="0"/>
          </a:p>
          <a:p>
            <a:r>
              <a:rPr kumimoji="1" lang="ja-JP" altLang="en-US" sz="1200" dirty="0"/>
              <a:t>　　　準拠して設置して下さい。</a:t>
            </a:r>
          </a:p>
        </p:txBody>
      </p:sp>
      <p:grpSp>
        <p:nvGrpSpPr>
          <p:cNvPr id="207" name="グループ化 206">
            <a:extLst>
              <a:ext uri="{FF2B5EF4-FFF2-40B4-BE49-F238E27FC236}">
                <a16:creationId xmlns:a16="http://schemas.microsoft.com/office/drawing/2014/main" id="{C5B9FF81-54E5-EFB3-5711-E46EF39DE909}"/>
              </a:ext>
            </a:extLst>
          </p:cNvPr>
          <p:cNvGrpSpPr/>
          <p:nvPr/>
        </p:nvGrpSpPr>
        <p:grpSpPr>
          <a:xfrm>
            <a:off x="5079357" y="1751183"/>
            <a:ext cx="2045406" cy="904637"/>
            <a:chOff x="3660390" y="2248609"/>
            <a:chExt cx="2045406" cy="904637"/>
          </a:xfrm>
        </p:grpSpPr>
        <p:sp>
          <p:nvSpPr>
            <p:cNvPr id="208" name="テキスト ボックス 207">
              <a:extLst>
                <a:ext uri="{FF2B5EF4-FFF2-40B4-BE49-F238E27FC236}">
                  <a16:creationId xmlns:a16="http://schemas.microsoft.com/office/drawing/2014/main" id="{1FFA4284-C10C-90B2-4B2B-4B83D1DC515A}"/>
                </a:ext>
              </a:extLst>
            </p:cNvPr>
            <p:cNvSpPr txBox="1"/>
            <p:nvPr/>
          </p:nvSpPr>
          <p:spPr>
            <a:xfrm>
              <a:off x="3660390" y="2248609"/>
              <a:ext cx="2045406" cy="577081"/>
            </a:xfrm>
            <a:prstGeom prst="rect">
              <a:avLst/>
            </a:prstGeom>
            <a:noFill/>
            <a:ln w="28575">
              <a:solidFill>
                <a:srgbClr val="FF0000"/>
              </a:solidFill>
            </a:ln>
          </p:spPr>
          <p:txBody>
            <a:bodyPr wrap="square" rtlCol="0">
              <a:spAutoFit/>
            </a:bodyPr>
            <a:lstStyle/>
            <a:p>
              <a:pPr algn="ctr"/>
              <a:r>
                <a:rPr lang="en-US" altLang="ja-JP" sz="1050" dirty="0">
                  <a:solidFill>
                    <a:srgbClr val="FF0000"/>
                  </a:solidFill>
                </a:rPr>
                <a:t>1</a:t>
              </a:r>
              <a:r>
                <a:rPr lang="ja-JP" altLang="en-US" sz="1050" dirty="0">
                  <a:solidFill>
                    <a:srgbClr val="FF0000"/>
                  </a:solidFill>
                </a:rPr>
                <a:t>圧着端子の</a:t>
              </a:r>
              <a:endParaRPr lang="en-US" altLang="ja-JP" sz="1050" dirty="0">
                <a:solidFill>
                  <a:srgbClr val="FF0000"/>
                </a:solidFill>
              </a:endParaRPr>
            </a:p>
            <a:p>
              <a:pPr algn="ctr"/>
              <a:r>
                <a:rPr lang="en-US" altLang="ja-JP" sz="1050" dirty="0">
                  <a:solidFill>
                    <a:srgbClr val="FF0000"/>
                  </a:solidFill>
                </a:rPr>
                <a:t>2</a:t>
              </a:r>
              <a:r>
                <a:rPr lang="ja-JP" altLang="en-US" sz="1050" dirty="0">
                  <a:solidFill>
                    <a:srgbClr val="FF0000"/>
                  </a:solidFill>
                </a:rPr>
                <a:t>枚重ね・渡り配線</a:t>
              </a:r>
            </a:p>
            <a:p>
              <a:pPr algn="ctr"/>
              <a:r>
                <a:rPr kumimoji="1" lang="en-US" altLang="ja-JP" sz="1050" dirty="0">
                  <a:solidFill>
                    <a:srgbClr val="FF0000"/>
                  </a:solidFill>
                </a:rPr>
                <a:t>NG</a:t>
              </a:r>
              <a:endParaRPr lang="en-US" altLang="ja-JP" sz="1050" dirty="0">
                <a:solidFill>
                  <a:srgbClr val="FF0000"/>
                </a:solidFill>
              </a:endParaRPr>
            </a:p>
          </p:txBody>
        </p:sp>
        <p:cxnSp>
          <p:nvCxnSpPr>
            <p:cNvPr id="209" name="コネクタ: カギ線 208">
              <a:extLst>
                <a:ext uri="{FF2B5EF4-FFF2-40B4-BE49-F238E27FC236}">
                  <a16:creationId xmlns:a16="http://schemas.microsoft.com/office/drawing/2014/main" id="{48A3EFFC-1260-64DC-4AF3-0EFDF81E39DE}"/>
                </a:ext>
              </a:extLst>
            </p:cNvPr>
            <p:cNvCxnSpPr>
              <a:cxnSpLocks/>
              <a:stCxn id="208" idx="2"/>
            </p:cNvCxnSpPr>
            <p:nvPr/>
          </p:nvCxnSpPr>
          <p:spPr>
            <a:xfrm rot="5400000">
              <a:off x="4034538" y="2504691"/>
              <a:ext cx="327556" cy="969554"/>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4" name="コネクタ: カギ線 213">
            <a:extLst>
              <a:ext uri="{FF2B5EF4-FFF2-40B4-BE49-F238E27FC236}">
                <a16:creationId xmlns:a16="http://schemas.microsoft.com/office/drawing/2014/main" id="{460FBDBA-F6E1-878A-D137-85C7B06F3E0F}"/>
              </a:ext>
            </a:extLst>
          </p:cNvPr>
          <p:cNvCxnSpPr>
            <a:cxnSpLocks/>
            <a:stCxn id="21" idx="3"/>
            <a:endCxn id="20" idx="3"/>
          </p:cNvCxnSpPr>
          <p:nvPr/>
        </p:nvCxnSpPr>
        <p:spPr>
          <a:xfrm>
            <a:off x="4045845" y="3730894"/>
            <a:ext cx="196562" cy="852676"/>
          </a:xfrm>
          <a:prstGeom prst="bentConnector3">
            <a:avLst>
              <a:gd name="adj1" fmla="val 216299"/>
            </a:avLst>
          </a:prstGeom>
        </p:spPr>
        <p:style>
          <a:lnRef idx="1">
            <a:schemeClr val="accent1"/>
          </a:lnRef>
          <a:fillRef idx="0">
            <a:schemeClr val="accent1"/>
          </a:fillRef>
          <a:effectRef idx="0">
            <a:schemeClr val="accent1"/>
          </a:effectRef>
          <a:fontRef idx="minor">
            <a:schemeClr val="tx1"/>
          </a:fontRef>
        </p:style>
      </p:cxnSp>
      <p:cxnSp>
        <p:nvCxnSpPr>
          <p:cNvPr id="217" name="コネクタ: カギ線 216">
            <a:extLst>
              <a:ext uri="{FF2B5EF4-FFF2-40B4-BE49-F238E27FC236}">
                <a16:creationId xmlns:a16="http://schemas.microsoft.com/office/drawing/2014/main" id="{3033248B-30B8-97D7-E775-D5C7E9C7686D}"/>
              </a:ext>
            </a:extLst>
          </p:cNvPr>
          <p:cNvCxnSpPr>
            <a:cxnSpLocks/>
            <a:stCxn id="26" idx="3"/>
            <a:endCxn id="27" idx="3"/>
          </p:cNvCxnSpPr>
          <p:nvPr/>
        </p:nvCxnSpPr>
        <p:spPr>
          <a:xfrm>
            <a:off x="7602680" y="3684170"/>
            <a:ext cx="156284" cy="794012"/>
          </a:xfrm>
          <a:prstGeom prst="bentConnector3">
            <a:avLst>
              <a:gd name="adj1" fmla="val 148757"/>
            </a:avLst>
          </a:prstGeom>
        </p:spPr>
        <p:style>
          <a:lnRef idx="1">
            <a:schemeClr val="accent1"/>
          </a:lnRef>
          <a:fillRef idx="0">
            <a:schemeClr val="accent1"/>
          </a:fillRef>
          <a:effectRef idx="0">
            <a:schemeClr val="accent1"/>
          </a:effectRef>
          <a:fontRef idx="minor">
            <a:schemeClr val="tx1"/>
          </a:fontRef>
        </p:style>
      </p:cxnSp>
      <p:sp>
        <p:nvSpPr>
          <p:cNvPr id="220" name="テキスト ボックス 219">
            <a:extLst>
              <a:ext uri="{FF2B5EF4-FFF2-40B4-BE49-F238E27FC236}">
                <a16:creationId xmlns:a16="http://schemas.microsoft.com/office/drawing/2014/main" id="{149C6309-1FD8-4D65-D7FA-1B0D2AA52139}"/>
              </a:ext>
            </a:extLst>
          </p:cNvPr>
          <p:cNvSpPr txBox="1"/>
          <p:nvPr/>
        </p:nvSpPr>
        <p:spPr>
          <a:xfrm>
            <a:off x="4430934" y="3939339"/>
            <a:ext cx="1817865" cy="415498"/>
          </a:xfrm>
          <a:prstGeom prst="rect">
            <a:avLst/>
          </a:prstGeom>
          <a:noFill/>
        </p:spPr>
        <p:txBody>
          <a:bodyPr wrap="square" rtlCol="0">
            <a:spAutoFit/>
          </a:bodyPr>
          <a:lstStyle/>
          <a:p>
            <a:r>
              <a:rPr kumimoji="1" lang="ja-JP" altLang="en-US" sz="1050" dirty="0"/>
              <a:t>分岐数が足りない場合には</a:t>
            </a:r>
            <a:endParaRPr kumimoji="1" lang="en-US" altLang="ja-JP" sz="1050" dirty="0"/>
          </a:p>
          <a:p>
            <a:r>
              <a:rPr kumimoji="1" lang="ja-JP" altLang="en-US" sz="1050" dirty="0"/>
              <a:t>適切な</a:t>
            </a:r>
            <a:r>
              <a:rPr kumimoji="1" lang="en-US" altLang="ja-JP" sz="1050" dirty="0"/>
              <a:t>CB+TB</a:t>
            </a:r>
            <a:r>
              <a:rPr kumimoji="1" lang="ja-JP" altLang="en-US" sz="1050" dirty="0"/>
              <a:t>追加</a:t>
            </a:r>
          </a:p>
        </p:txBody>
      </p:sp>
      <p:sp>
        <p:nvSpPr>
          <p:cNvPr id="221" name="テキスト ボックス 220">
            <a:extLst>
              <a:ext uri="{FF2B5EF4-FFF2-40B4-BE49-F238E27FC236}">
                <a16:creationId xmlns:a16="http://schemas.microsoft.com/office/drawing/2014/main" id="{D9E810E9-012B-8AEE-0E37-12EB785931F9}"/>
              </a:ext>
            </a:extLst>
          </p:cNvPr>
          <p:cNvSpPr txBox="1"/>
          <p:nvPr/>
        </p:nvSpPr>
        <p:spPr>
          <a:xfrm>
            <a:off x="7857973" y="3939339"/>
            <a:ext cx="1817865" cy="415498"/>
          </a:xfrm>
          <a:prstGeom prst="rect">
            <a:avLst/>
          </a:prstGeom>
          <a:noFill/>
        </p:spPr>
        <p:txBody>
          <a:bodyPr wrap="square" rtlCol="0">
            <a:spAutoFit/>
          </a:bodyPr>
          <a:lstStyle/>
          <a:p>
            <a:r>
              <a:rPr kumimoji="1" lang="ja-JP" altLang="en-US" sz="1050" dirty="0"/>
              <a:t>分岐数が足りない場合には</a:t>
            </a:r>
            <a:endParaRPr kumimoji="1" lang="en-US" altLang="ja-JP" sz="1050" dirty="0"/>
          </a:p>
          <a:p>
            <a:r>
              <a:rPr kumimoji="1" lang="ja-JP" altLang="en-US" sz="1050" dirty="0"/>
              <a:t>適切な</a:t>
            </a:r>
            <a:r>
              <a:rPr kumimoji="1" lang="en-US" altLang="ja-JP" sz="1050" dirty="0"/>
              <a:t>CB+TB</a:t>
            </a:r>
            <a:r>
              <a:rPr kumimoji="1" lang="ja-JP" altLang="en-US" sz="1050" dirty="0"/>
              <a:t>追加</a:t>
            </a:r>
          </a:p>
        </p:txBody>
      </p:sp>
      <p:sp>
        <p:nvSpPr>
          <p:cNvPr id="222" name="テキスト ボックス 221">
            <a:extLst>
              <a:ext uri="{FF2B5EF4-FFF2-40B4-BE49-F238E27FC236}">
                <a16:creationId xmlns:a16="http://schemas.microsoft.com/office/drawing/2014/main" id="{638C0A89-75DE-4974-78F2-D09B84C3F914}"/>
              </a:ext>
            </a:extLst>
          </p:cNvPr>
          <p:cNvSpPr txBox="1"/>
          <p:nvPr/>
        </p:nvSpPr>
        <p:spPr>
          <a:xfrm>
            <a:off x="4314479" y="4643373"/>
            <a:ext cx="1177051" cy="253916"/>
          </a:xfrm>
          <a:prstGeom prst="rect">
            <a:avLst/>
          </a:prstGeom>
          <a:solidFill>
            <a:schemeClr val="accent5">
              <a:lumMod val="20000"/>
              <a:lumOff val="80000"/>
            </a:schemeClr>
          </a:solidFill>
          <a:ln w="12700">
            <a:solidFill>
              <a:schemeClr val="tx1"/>
            </a:solidFill>
          </a:ln>
        </p:spPr>
        <p:txBody>
          <a:bodyPr wrap="square" rtlCol="0">
            <a:spAutoFit/>
          </a:bodyPr>
          <a:lstStyle/>
          <a:p>
            <a:r>
              <a:rPr kumimoji="1" lang="en-US" altLang="ja-JP" sz="1050" dirty="0"/>
              <a:t>TB</a:t>
            </a:r>
            <a:r>
              <a:rPr kumimoji="1" lang="ja-JP" altLang="en-US" sz="1050" dirty="0"/>
              <a:t>　</a:t>
            </a:r>
            <a:r>
              <a:rPr kumimoji="1" lang="en-US" altLang="ja-JP" sz="1050" dirty="0"/>
              <a:t>max5</a:t>
            </a:r>
            <a:r>
              <a:rPr kumimoji="1" lang="ja-JP" altLang="en-US" sz="1050" dirty="0"/>
              <a:t>分岐</a:t>
            </a:r>
          </a:p>
        </p:txBody>
      </p:sp>
      <p:sp>
        <p:nvSpPr>
          <p:cNvPr id="223" name="テキスト ボックス 222">
            <a:extLst>
              <a:ext uri="{FF2B5EF4-FFF2-40B4-BE49-F238E27FC236}">
                <a16:creationId xmlns:a16="http://schemas.microsoft.com/office/drawing/2014/main" id="{41EF8CA0-295E-9183-140D-69634D6DB3E4}"/>
              </a:ext>
            </a:extLst>
          </p:cNvPr>
          <p:cNvSpPr txBox="1"/>
          <p:nvPr/>
        </p:nvSpPr>
        <p:spPr>
          <a:xfrm>
            <a:off x="7964448" y="4643373"/>
            <a:ext cx="1163764" cy="253916"/>
          </a:xfrm>
          <a:prstGeom prst="rect">
            <a:avLst/>
          </a:prstGeom>
          <a:solidFill>
            <a:schemeClr val="accent5">
              <a:lumMod val="20000"/>
              <a:lumOff val="80000"/>
            </a:schemeClr>
          </a:solidFill>
          <a:ln w="12700">
            <a:solidFill>
              <a:schemeClr val="tx1"/>
            </a:solidFill>
          </a:ln>
        </p:spPr>
        <p:txBody>
          <a:bodyPr wrap="square" rtlCol="0">
            <a:spAutoFit/>
          </a:bodyPr>
          <a:lstStyle/>
          <a:p>
            <a:r>
              <a:rPr kumimoji="1" lang="en-US" altLang="ja-JP" sz="1050" dirty="0"/>
              <a:t>TB</a:t>
            </a:r>
            <a:r>
              <a:rPr kumimoji="1" lang="ja-JP" altLang="en-US" sz="1050" dirty="0"/>
              <a:t>　</a:t>
            </a:r>
            <a:r>
              <a:rPr kumimoji="1" lang="en-US" altLang="ja-JP" sz="1050" dirty="0"/>
              <a:t>max6</a:t>
            </a:r>
            <a:r>
              <a:rPr kumimoji="1" lang="ja-JP" altLang="en-US" sz="1050" dirty="0"/>
              <a:t>分岐</a:t>
            </a:r>
          </a:p>
        </p:txBody>
      </p:sp>
      <p:sp>
        <p:nvSpPr>
          <p:cNvPr id="224" name="テキスト ボックス 223">
            <a:extLst>
              <a:ext uri="{FF2B5EF4-FFF2-40B4-BE49-F238E27FC236}">
                <a16:creationId xmlns:a16="http://schemas.microsoft.com/office/drawing/2014/main" id="{3B2956FF-F3B7-F0BD-3562-26B375C9A799}"/>
              </a:ext>
            </a:extLst>
          </p:cNvPr>
          <p:cNvSpPr txBox="1"/>
          <p:nvPr/>
        </p:nvSpPr>
        <p:spPr>
          <a:xfrm>
            <a:off x="1427029" y="2621339"/>
            <a:ext cx="1108815" cy="253916"/>
          </a:xfrm>
          <a:prstGeom prst="rect">
            <a:avLst/>
          </a:prstGeom>
          <a:solidFill>
            <a:schemeClr val="accent5">
              <a:lumMod val="20000"/>
              <a:lumOff val="80000"/>
            </a:schemeClr>
          </a:solidFill>
          <a:ln w="12700">
            <a:solidFill>
              <a:schemeClr val="tx1"/>
            </a:solidFill>
          </a:ln>
        </p:spPr>
        <p:txBody>
          <a:bodyPr wrap="square" rtlCol="0">
            <a:spAutoFit/>
          </a:bodyPr>
          <a:lstStyle/>
          <a:p>
            <a:r>
              <a:rPr kumimoji="1" lang="en-US" altLang="ja-JP" sz="1050" dirty="0"/>
              <a:t>TB</a:t>
            </a:r>
            <a:r>
              <a:rPr kumimoji="1" lang="ja-JP" altLang="en-US" sz="1050" dirty="0"/>
              <a:t>　</a:t>
            </a:r>
            <a:r>
              <a:rPr kumimoji="1" lang="en-US" altLang="ja-JP" sz="1050" dirty="0"/>
              <a:t>max8</a:t>
            </a:r>
            <a:r>
              <a:rPr kumimoji="1" lang="ja-JP" altLang="en-US" sz="1050" dirty="0"/>
              <a:t>分岐</a:t>
            </a:r>
          </a:p>
        </p:txBody>
      </p:sp>
      <p:grpSp>
        <p:nvGrpSpPr>
          <p:cNvPr id="233" name="グループ化 232">
            <a:extLst>
              <a:ext uri="{FF2B5EF4-FFF2-40B4-BE49-F238E27FC236}">
                <a16:creationId xmlns:a16="http://schemas.microsoft.com/office/drawing/2014/main" id="{16D26D7A-3C0F-F299-467F-AC8D8AADDBF3}"/>
              </a:ext>
            </a:extLst>
          </p:cNvPr>
          <p:cNvGrpSpPr/>
          <p:nvPr/>
        </p:nvGrpSpPr>
        <p:grpSpPr>
          <a:xfrm>
            <a:off x="779536" y="1139949"/>
            <a:ext cx="3505943" cy="1223412"/>
            <a:chOff x="502049" y="1300555"/>
            <a:chExt cx="3505943" cy="1223412"/>
          </a:xfrm>
        </p:grpSpPr>
        <p:sp>
          <p:nvSpPr>
            <p:cNvPr id="226" name="テキスト ボックス 225">
              <a:extLst>
                <a:ext uri="{FF2B5EF4-FFF2-40B4-BE49-F238E27FC236}">
                  <a16:creationId xmlns:a16="http://schemas.microsoft.com/office/drawing/2014/main" id="{447D3096-89CF-78D2-8360-06100B69DA50}"/>
                </a:ext>
              </a:extLst>
            </p:cNvPr>
            <p:cNvSpPr txBox="1"/>
            <p:nvPr/>
          </p:nvSpPr>
          <p:spPr>
            <a:xfrm>
              <a:off x="502049" y="1300555"/>
              <a:ext cx="1209262" cy="1223412"/>
            </a:xfrm>
            <a:prstGeom prst="rect">
              <a:avLst/>
            </a:prstGeom>
            <a:solidFill>
              <a:schemeClr val="accent1">
                <a:lumMod val="20000"/>
                <a:lumOff val="80000"/>
              </a:schemeClr>
            </a:solidFill>
            <a:ln w="28575">
              <a:solidFill>
                <a:schemeClr val="tx1"/>
              </a:solidFill>
            </a:ln>
          </p:spPr>
          <p:txBody>
            <a:bodyPr wrap="square" rtlCol="0">
              <a:spAutoFit/>
            </a:bodyPr>
            <a:lstStyle/>
            <a:p>
              <a:r>
                <a:rPr lang="ja-JP" altLang="en-US" sz="1050" dirty="0"/>
                <a:t>圧着端子接続部</a:t>
              </a:r>
              <a:endParaRPr lang="en-US" altLang="ja-JP" sz="1050" dirty="0"/>
            </a:p>
            <a:p>
              <a:endParaRPr lang="en-US" altLang="ja-JP" sz="1050" dirty="0">
                <a:solidFill>
                  <a:srgbClr val="FF0000"/>
                </a:solidFill>
              </a:endParaRPr>
            </a:p>
            <a:p>
              <a:endParaRPr lang="en-US" altLang="ja-JP" sz="1050" dirty="0">
                <a:solidFill>
                  <a:srgbClr val="FF0000"/>
                </a:solidFill>
              </a:endParaRPr>
            </a:p>
            <a:p>
              <a:endParaRPr lang="en-US" altLang="ja-JP" sz="1050" dirty="0">
                <a:solidFill>
                  <a:srgbClr val="FF0000"/>
                </a:solidFill>
              </a:endParaRPr>
            </a:p>
            <a:p>
              <a:endParaRPr lang="en-US" altLang="ja-JP" sz="1050" dirty="0">
                <a:solidFill>
                  <a:srgbClr val="FF0000"/>
                </a:solidFill>
              </a:endParaRPr>
            </a:p>
            <a:p>
              <a:endParaRPr lang="en-US" altLang="ja-JP" sz="1050" dirty="0">
                <a:solidFill>
                  <a:srgbClr val="FF0000"/>
                </a:solidFill>
              </a:endParaRPr>
            </a:p>
            <a:p>
              <a:r>
                <a:rPr lang="ja-JP" altLang="en-US" sz="1050" dirty="0">
                  <a:solidFill>
                    <a:srgbClr val="FF0000"/>
                  </a:solidFill>
                </a:rPr>
                <a:t>　</a:t>
              </a:r>
              <a:endParaRPr lang="en-US" altLang="ja-JP" sz="1050" dirty="0">
                <a:solidFill>
                  <a:srgbClr val="FF0000"/>
                </a:solidFill>
              </a:endParaRPr>
            </a:p>
          </p:txBody>
        </p:sp>
        <p:cxnSp>
          <p:nvCxnSpPr>
            <p:cNvPr id="7" name="コネクタ: カギ線 6">
              <a:extLst>
                <a:ext uri="{FF2B5EF4-FFF2-40B4-BE49-F238E27FC236}">
                  <a16:creationId xmlns:a16="http://schemas.microsoft.com/office/drawing/2014/main" id="{3839C8AB-E743-9263-872E-FFE8DB2496DC}"/>
                </a:ext>
              </a:extLst>
            </p:cNvPr>
            <p:cNvCxnSpPr>
              <a:cxnSpLocks/>
              <a:stCxn id="226" idx="3"/>
            </p:cNvCxnSpPr>
            <p:nvPr/>
          </p:nvCxnSpPr>
          <p:spPr>
            <a:xfrm>
              <a:off x="1711311" y="1992564"/>
              <a:ext cx="2296681" cy="329946"/>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図 7">
            <a:extLst>
              <a:ext uri="{FF2B5EF4-FFF2-40B4-BE49-F238E27FC236}">
                <a16:creationId xmlns:a16="http://schemas.microsoft.com/office/drawing/2014/main" id="{C6BE84D4-883B-E551-1F26-03FB54EDF6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4324" y="1383993"/>
            <a:ext cx="1194574" cy="895930"/>
          </a:xfrm>
          <a:prstGeom prst="rect">
            <a:avLst/>
          </a:prstGeom>
        </p:spPr>
      </p:pic>
      <p:pic>
        <p:nvPicPr>
          <p:cNvPr id="232" name="図 231" descr="BW250RAGU-3Pの参考画像">
            <a:extLst>
              <a:ext uri="{FF2B5EF4-FFF2-40B4-BE49-F238E27FC236}">
                <a16:creationId xmlns:a16="http://schemas.microsoft.com/office/drawing/2014/main" id="{E906D597-6F48-1CDC-9364-73C364EF323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640" r="26878"/>
          <a:stretch/>
        </p:blipFill>
        <p:spPr bwMode="auto">
          <a:xfrm>
            <a:off x="2649616" y="3477363"/>
            <a:ext cx="372938" cy="49573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BW250RAGU-3Pの参考画像">
            <a:extLst>
              <a:ext uri="{FF2B5EF4-FFF2-40B4-BE49-F238E27FC236}">
                <a16:creationId xmlns:a16="http://schemas.microsoft.com/office/drawing/2014/main" id="{9DB715E7-7461-1EDB-CACC-C6BC70CB32AD}"/>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640" r="26878"/>
          <a:stretch/>
        </p:blipFill>
        <p:spPr bwMode="auto">
          <a:xfrm>
            <a:off x="6344232" y="3445527"/>
            <a:ext cx="372938" cy="495734"/>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descr="BW50RBGU-3Pの参考画像">
            <a:extLst>
              <a:ext uri="{FF2B5EF4-FFF2-40B4-BE49-F238E27FC236}">
                <a16:creationId xmlns:a16="http://schemas.microsoft.com/office/drawing/2014/main" id="{DA74CBE1-6C02-48A9-9F8A-3A29BD92281F}"/>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6582" r="30380"/>
          <a:stretch/>
        </p:blipFill>
        <p:spPr bwMode="auto">
          <a:xfrm>
            <a:off x="4108332" y="5169752"/>
            <a:ext cx="328724" cy="471919"/>
          </a:xfrm>
          <a:prstGeom prst="rect">
            <a:avLst/>
          </a:prstGeom>
          <a:noFill/>
          <a:extLst>
            <a:ext uri="{909E8E84-426E-40DD-AFC4-6F175D3DCCD1}">
              <a14:hiddenFill xmlns:a14="http://schemas.microsoft.com/office/drawing/2010/main">
                <a:solidFill>
                  <a:srgbClr val="FFFFFF"/>
                </a:solidFill>
              </a14:hiddenFill>
            </a:ext>
          </a:extLst>
        </p:spPr>
      </p:pic>
      <p:pic>
        <p:nvPicPr>
          <p:cNvPr id="231" name="図 230" descr="BW250RAGU-3Pの参考画像">
            <a:extLst>
              <a:ext uri="{FF2B5EF4-FFF2-40B4-BE49-F238E27FC236}">
                <a16:creationId xmlns:a16="http://schemas.microsoft.com/office/drawing/2014/main" id="{A60EE003-05B6-CCB6-ABB3-32F739C6738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640" r="26878"/>
          <a:stretch/>
        </p:blipFill>
        <p:spPr bwMode="auto">
          <a:xfrm>
            <a:off x="6638494" y="3454020"/>
            <a:ext cx="372938" cy="495734"/>
          </a:xfrm>
          <a:prstGeom prst="rect">
            <a:avLst/>
          </a:prstGeom>
          <a:noFill/>
          <a:extLst>
            <a:ext uri="{909E8E84-426E-40DD-AFC4-6F175D3DCCD1}">
              <a14:hiddenFill xmlns:a14="http://schemas.microsoft.com/office/drawing/2010/main">
                <a:solidFill>
                  <a:srgbClr val="FFFFFF"/>
                </a:solidFill>
              </a14:hiddenFill>
            </a:ext>
          </a:extLst>
        </p:spPr>
      </p:pic>
      <p:pic>
        <p:nvPicPr>
          <p:cNvPr id="239" name="図 238" descr="BW250RAGU-3Pの参考画像">
            <a:extLst>
              <a:ext uri="{FF2B5EF4-FFF2-40B4-BE49-F238E27FC236}">
                <a16:creationId xmlns:a16="http://schemas.microsoft.com/office/drawing/2014/main" id="{25763AFB-5895-BD84-8688-EF832A6961D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640" r="26878"/>
          <a:stretch/>
        </p:blipFill>
        <p:spPr bwMode="auto">
          <a:xfrm>
            <a:off x="6897183" y="3460265"/>
            <a:ext cx="372938" cy="495734"/>
          </a:xfrm>
          <a:prstGeom prst="rect">
            <a:avLst/>
          </a:prstGeom>
          <a:noFill/>
          <a:extLst>
            <a:ext uri="{909E8E84-426E-40DD-AFC4-6F175D3DCCD1}">
              <a14:hiddenFill xmlns:a14="http://schemas.microsoft.com/office/drawing/2010/main">
                <a:solidFill>
                  <a:srgbClr val="FFFFFF"/>
                </a:solidFill>
              </a14:hiddenFill>
            </a:ext>
          </a:extLst>
        </p:spPr>
      </p:pic>
      <p:pic>
        <p:nvPicPr>
          <p:cNvPr id="240" name="図 239" descr="BW250RAGU-3Pの参考画像">
            <a:extLst>
              <a:ext uri="{FF2B5EF4-FFF2-40B4-BE49-F238E27FC236}">
                <a16:creationId xmlns:a16="http://schemas.microsoft.com/office/drawing/2014/main" id="{96F43AA3-085C-1680-1FDB-3D2503F7FFE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640" r="26878"/>
          <a:stretch/>
        </p:blipFill>
        <p:spPr bwMode="auto">
          <a:xfrm>
            <a:off x="7315331" y="3472472"/>
            <a:ext cx="372938" cy="495734"/>
          </a:xfrm>
          <a:prstGeom prst="rect">
            <a:avLst/>
          </a:prstGeom>
          <a:noFill/>
          <a:extLst>
            <a:ext uri="{909E8E84-426E-40DD-AFC4-6F175D3DCCD1}">
              <a14:hiddenFill xmlns:a14="http://schemas.microsoft.com/office/drawing/2010/main">
                <a:solidFill>
                  <a:srgbClr val="FFFFFF"/>
                </a:solidFill>
              </a14:hiddenFill>
            </a:ext>
          </a:extLst>
        </p:spPr>
      </p:pic>
      <p:pic>
        <p:nvPicPr>
          <p:cNvPr id="241" name="図 240" descr="BW250RAGU-3Pの参考画像">
            <a:extLst>
              <a:ext uri="{FF2B5EF4-FFF2-40B4-BE49-F238E27FC236}">
                <a16:creationId xmlns:a16="http://schemas.microsoft.com/office/drawing/2014/main" id="{33EBD9E5-859D-755D-8E69-8AB072EBAF0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640" r="26878"/>
          <a:stretch/>
        </p:blipFill>
        <p:spPr bwMode="auto">
          <a:xfrm>
            <a:off x="2964064" y="3483263"/>
            <a:ext cx="372938" cy="495734"/>
          </a:xfrm>
          <a:prstGeom prst="rect">
            <a:avLst/>
          </a:prstGeom>
          <a:noFill/>
          <a:extLst>
            <a:ext uri="{909E8E84-426E-40DD-AFC4-6F175D3DCCD1}">
              <a14:hiddenFill xmlns:a14="http://schemas.microsoft.com/office/drawing/2010/main">
                <a:solidFill>
                  <a:srgbClr val="FFFFFF"/>
                </a:solidFill>
              </a14:hiddenFill>
            </a:ext>
          </a:extLst>
        </p:spPr>
      </p:pic>
      <p:pic>
        <p:nvPicPr>
          <p:cNvPr id="242" name="図 241" descr="BW250RAGU-3Pの参考画像">
            <a:extLst>
              <a:ext uri="{FF2B5EF4-FFF2-40B4-BE49-F238E27FC236}">
                <a16:creationId xmlns:a16="http://schemas.microsoft.com/office/drawing/2014/main" id="{6FC99F2E-3570-3DEF-5DE2-FCBEC991E22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640" r="26878"/>
          <a:stretch/>
        </p:blipFill>
        <p:spPr bwMode="auto">
          <a:xfrm>
            <a:off x="3343000" y="3460939"/>
            <a:ext cx="372938" cy="495734"/>
          </a:xfrm>
          <a:prstGeom prst="rect">
            <a:avLst/>
          </a:prstGeom>
          <a:noFill/>
          <a:extLst>
            <a:ext uri="{909E8E84-426E-40DD-AFC4-6F175D3DCCD1}">
              <a14:hiddenFill xmlns:a14="http://schemas.microsoft.com/office/drawing/2010/main">
                <a:solidFill>
                  <a:srgbClr val="FFFFFF"/>
                </a:solidFill>
              </a14:hiddenFill>
            </a:ext>
          </a:extLst>
        </p:spPr>
      </p:pic>
      <p:pic>
        <p:nvPicPr>
          <p:cNvPr id="243" name="図 242" descr="BW250RAGU-3Pの参考画像">
            <a:extLst>
              <a:ext uri="{FF2B5EF4-FFF2-40B4-BE49-F238E27FC236}">
                <a16:creationId xmlns:a16="http://schemas.microsoft.com/office/drawing/2014/main" id="{0C79690C-FE3D-DBA7-3B09-BB7AD37BAFC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640" r="26878"/>
          <a:stretch/>
        </p:blipFill>
        <p:spPr bwMode="auto">
          <a:xfrm>
            <a:off x="3731531" y="3453889"/>
            <a:ext cx="372938" cy="495734"/>
          </a:xfrm>
          <a:prstGeom prst="rect">
            <a:avLst/>
          </a:prstGeom>
          <a:noFill/>
          <a:extLst>
            <a:ext uri="{909E8E84-426E-40DD-AFC4-6F175D3DCCD1}">
              <a14:hiddenFill xmlns:a14="http://schemas.microsoft.com/office/drawing/2010/main">
                <a:solidFill>
                  <a:srgbClr val="FFFFFF"/>
                </a:solidFill>
              </a14:hiddenFill>
            </a:ext>
          </a:extLst>
        </p:spPr>
      </p:pic>
      <p:pic>
        <p:nvPicPr>
          <p:cNvPr id="248" name="図 247">
            <a:extLst>
              <a:ext uri="{FF2B5EF4-FFF2-40B4-BE49-F238E27FC236}">
                <a16:creationId xmlns:a16="http://schemas.microsoft.com/office/drawing/2014/main" id="{ADC17C45-A523-49B2-09F0-26578EA5EF08}"/>
              </a:ext>
            </a:extLst>
          </p:cNvPr>
          <p:cNvPicPr>
            <a:picLocks noChangeAspect="1"/>
          </p:cNvPicPr>
          <p:nvPr/>
        </p:nvPicPr>
        <p:blipFill>
          <a:blip r:embed="rId9"/>
          <a:stretch>
            <a:fillRect/>
          </a:stretch>
        </p:blipFill>
        <p:spPr>
          <a:xfrm>
            <a:off x="9121972" y="5172059"/>
            <a:ext cx="212951" cy="392023"/>
          </a:xfrm>
          <a:prstGeom prst="rect">
            <a:avLst/>
          </a:prstGeom>
        </p:spPr>
      </p:pic>
      <p:sp>
        <p:nvSpPr>
          <p:cNvPr id="66" name="テキスト ボックス 65">
            <a:extLst>
              <a:ext uri="{FF2B5EF4-FFF2-40B4-BE49-F238E27FC236}">
                <a16:creationId xmlns:a16="http://schemas.microsoft.com/office/drawing/2014/main" id="{937339B3-54FF-0B11-D6F2-AE0A637D4830}"/>
              </a:ext>
            </a:extLst>
          </p:cNvPr>
          <p:cNvSpPr txBox="1"/>
          <p:nvPr/>
        </p:nvSpPr>
        <p:spPr>
          <a:xfrm>
            <a:off x="8491382" y="5245341"/>
            <a:ext cx="1121732" cy="253916"/>
          </a:xfrm>
          <a:prstGeom prst="rect">
            <a:avLst/>
          </a:prstGeom>
          <a:solidFill>
            <a:schemeClr val="accent5">
              <a:lumMod val="20000"/>
              <a:lumOff val="80000"/>
            </a:schemeClr>
          </a:solidFill>
          <a:ln w="12700">
            <a:solidFill>
              <a:schemeClr val="tx1"/>
            </a:solidFill>
          </a:ln>
        </p:spPr>
        <p:txBody>
          <a:bodyPr wrap="square" rtlCol="0">
            <a:spAutoFit/>
          </a:bodyPr>
          <a:lstStyle/>
          <a:p>
            <a:r>
              <a:rPr lang="en-US" altLang="ja-JP" sz="1050" dirty="0"/>
              <a:t>5</a:t>
            </a:r>
            <a:r>
              <a:rPr kumimoji="1" lang="en-US" altLang="ja-JP" sz="1050" dirty="0"/>
              <a:t>0AF×</a:t>
            </a:r>
            <a:r>
              <a:rPr lang="en-US" altLang="ja-JP" sz="1050" dirty="0"/>
              <a:t>6</a:t>
            </a:r>
            <a:r>
              <a:rPr kumimoji="1" lang="ja-JP" altLang="en-US" sz="1050" dirty="0"/>
              <a:t>系統</a:t>
            </a:r>
          </a:p>
        </p:txBody>
      </p:sp>
      <p:sp>
        <p:nvSpPr>
          <p:cNvPr id="225" name="スライド番号プレースホルダー 224">
            <a:extLst>
              <a:ext uri="{FF2B5EF4-FFF2-40B4-BE49-F238E27FC236}">
                <a16:creationId xmlns:a16="http://schemas.microsoft.com/office/drawing/2014/main" id="{812CD1E0-85E4-6F9C-F8D4-F9CD827702B2}"/>
              </a:ext>
            </a:extLst>
          </p:cNvPr>
          <p:cNvSpPr>
            <a:spLocks noGrp="1"/>
          </p:cNvSpPr>
          <p:nvPr>
            <p:ph type="sldNum" sz="quarter" idx="12"/>
          </p:nvPr>
        </p:nvSpPr>
        <p:spPr/>
        <p:txBody>
          <a:bodyPr/>
          <a:lstStyle/>
          <a:p>
            <a:fld id="{EE6B4B11-9538-48C2-A03B-57C923024A3C}" type="slidenum">
              <a:rPr kumimoji="1" lang="ja-JP" altLang="en-US" smtClean="0"/>
              <a:t>17</a:t>
            </a:fld>
            <a:r>
              <a:rPr kumimoji="1" lang="ja-JP" altLang="en-US"/>
              <a:t>ページ</a:t>
            </a:r>
            <a:endParaRPr kumimoji="1" lang="ja-JP" altLang="en-US" dirty="0"/>
          </a:p>
        </p:txBody>
      </p:sp>
      <p:grpSp>
        <p:nvGrpSpPr>
          <p:cNvPr id="4" name="グループ化 3">
            <a:extLst>
              <a:ext uri="{FF2B5EF4-FFF2-40B4-BE49-F238E27FC236}">
                <a16:creationId xmlns:a16="http://schemas.microsoft.com/office/drawing/2014/main" id="{BEF519C8-B2BE-E770-D8A0-B4AA09D5FADF}"/>
              </a:ext>
            </a:extLst>
          </p:cNvPr>
          <p:cNvGrpSpPr/>
          <p:nvPr/>
        </p:nvGrpSpPr>
        <p:grpSpPr>
          <a:xfrm>
            <a:off x="4234594" y="2380224"/>
            <a:ext cx="640787" cy="264371"/>
            <a:chOff x="738051" y="2372149"/>
            <a:chExt cx="264371" cy="264371"/>
          </a:xfrm>
        </p:grpSpPr>
        <p:cxnSp>
          <p:nvCxnSpPr>
            <p:cNvPr id="5" name="直線コネクタ 4">
              <a:extLst>
                <a:ext uri="{FF2B5EF4-FFF2-40B4-BE49-F238E27FC236}">
                  <a16:creationId xmlns:a16="http://schemas.microsoft.com/office/drawing/2014/main" id="{6A70841C-6BED-E51A-73CD-A461E13E116F}"/>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DF12CEDC-C913-7FD4-0B00-D24122074549}"/>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5" name="直線コネクタ 34">
            <a:extLst>
              <a:ext uri="{FF2B5EF4-FFF2-40B4-BE49-F238E27FC236}">
                <a16:creationId xmlns:a16="http://schemas.microsoft.com/office/drawing/2014/main" id="{19491B50-147B-CA7A-9419-2CD8B0A5D17C}"/>
              </a:ext>
            </a:extLst>
          </p:cNvPr>
          <p:cNvCxnSpPr>
            <a:cxnSpLocks/>
          </p:cNvCxnSpPr>
          <p:nvPr/>
        </p:nvCxnSpPr>
        <p:spPr>
          <a:xfrm>
            <a:off x="4548348" y="5581218"/>
            <a:ext cx="2107" cy="7401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A75E0E60-456C-7D6B-917C-908A1DA17284}"/>
              </a:ext>
            </a:extLst>
          </p:cNvPr>
          <p:cNvCxnSpPr>
            <a:cxnSpLocks/>
          </p:cNvCxnSpPr>
          <p:nvPr/>
        </p:nvCxnSpPr>
        <p:spPr>
          <a:xfrm>
            <a:off x="4762660" y="5581218"/>
            <a:ext cx="2107" cy="7401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A1FCB833-34BC-8833-180D-02DA55A813D0}"/>
              </a:ext>
            </a:extLst>
          </p:cNvPr>
          <p:cNvCxnSpPr>
            <a:cxnSpLocks/>
          </p:cNvCxnSpPr>
          <p:nvPr/>
        </p:nvCxnSpPr>
        <p:spPr>
          <a:xfrm>
            <a:off x="4976972" y="5581218"/>
            <a:ext cx="2107" cy="7401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7EFC5CD-4B07-9FBB-DAC2-5A1435BE4DAB}"/>
              </a:ext>
            </a:extLst>
          </p:cNvPr>
          <p:cNvCxnSpPr>
            <a:cxnSpLocks/>
          </p:cNvCxnSpPr>
          <p:nvPr/>
        </p:nvCxnSpPr>
        <p:spPr>
          <a:xfrm>
            <a:off x="5191284" y="5581218"/>
            <a:ext cx="2107" cy="7401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19AD074B-2DFE-A8FD-6983-1D295144ADC7}"/>
              </a:ext>
            </a:extLst>
          </p:cNvPr>
          <p:cNvCxnSpPr>
            <a:cxnSpLocks/>
          </p:cNvCxnSpPr>
          <p:nvPr/>
        </p:nvCxnSpPr>
        <p:spPr>
          <a:xfrm>
            <a:off x="8129139" y="5562600"/>
            <a:ext cx="0" cy="758789"/>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30" name="図 229" descr="BW50RBGU-3Pの参考画像">
            <a:extLst>
              <a:ext uri="{FF2B5EF4-FFF2-40B4-BE49-F238E27FC236}">
                <a16:creationId xmlns:a16="http://schemas.microsoft.com/office/drawing/2014/main" id="{B445E0A7-5C79-421A-BF92-3F5F4D9AF86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6582" r="30380"/>
          <a:stretch/>
        </p:blipFill>
        <p:spPr bwMode="auto">
          <a:xfrm>
            <a:off x="7964448" y="5158952"/>
            <a:ext cx="328724" cy="471919"/>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直線コネクタ 56">
            <a:extLst>
              <a:ext uri="{FF2B5EF4-FFF2-40B4-BE49-F238E27FC236}">
                <a16:creationId xmlns:a16="http://schemas.microsoft.com/office/drawing/2014/main" id="{E13F83CE-622E-93F4-5FCA-7F5C4D2FA708}"/>
              </a:ext>
            </a:extLst>
          </p:cNvPr>
          <p:cNvCxnSpPr>
            <a:cxnSpLocks/>
          </p:cNvCxnSpPr>
          <p:nvPr/>
        </p:nvCxnSpPr>
        <p:spPr>
          <a:xfrm>
            <a:off x="8386319" y="5562600"/>
            <a:ext cx="0" cy="75878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A7D00B2E-15F8-B2FE-769D-FE0B8264A611}"/>
              </a:ext>
            </a:extLst>
          </p:cNvPr>
          <p:cNvCxnSpPr>
            <a:cxnSpLocks/>
          </p:cNvCxnSpPr>
          <p:nvPr/>
        </p:nvCxnSpPr>
        <p:spPr>
          <a:xfrm>
            <a:off x="8600626" y="5562600"/>
            <a:ext cx="0" cy="75878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A6610A99-C023-B1B8-DA70-0C2706A5C2C0}"/>
              </a:ext>
            </a:extLst>
          </p:cNvPr>
          <p:cNvCxnSpPr>
            <a:cxnSpLocks/>
          </p:cNvCxnSpPr>
          <p:nvPr/>
        </p:nvCxnSpPr>
        <p:spPr>
          <a:xfrm>
            <a:off x="9019730" y="5562600"/>
            <a:ext cx="0" cy="75878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038F9864-3831-C6D1-CF92-0D796D0EF438}"/>
              </a:ext>
            </a:extLst>
          </p:cNvPr>
          <p:cNvCxnSpPr>
            <a:cxnSpLocks/>
          </p:cNvCxnSpPr>
          <p:nvPr/>
        </p:nvCxnSpPr>
        <p:spPr>
          <a:xfrm>
            <a:off x="8810178" y="5562600"/>
            <a:ext cx="0" cy="75878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3472B717-FE57-EE9A-9548-6F4B834EF1FF}"/>
              </a:ext>
            </a:extLst>
          </p:cNvPr>
          <p:cNvCxnSpPr>
            <a:cxnSpLocks/>
          </p:cNvCxnSpPr>
          <p:nvPr/>
        </p:nvCxnSpPr>
        <p:spPr>
          <a:xfrm>
            <a:off x="9229282" y="5562600"/>
            <a:ext cx="0" cy="758789"/>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966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EEF9E0E6-386B-3B7B-89D6-6D93A1D554E9}"/>
              </a:ext>
            </a:extLst>
          </p:cNvPr>
          <p:cNvSpPr txBox="1"/>
          <p:nvPr/>
        </p:nvSpPr>
        <p:spPr>
          <a:xfrm>
            <a:off x="856517" y="519469"/>
            <a:ext cx="1047896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b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2.1.1</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オサダ製分岐端子台と富士電機製ブレーカの組合せ（</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AC480V</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系）</a:t>
            </a:r>
            <a:b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br>
            <a:r>
              <a:rPr lang="ja-JP" altLang="en-US" sz="2400" dirty="0">
                <a:solidFill>
                  <a:prstClr val="black"/>
                </a:solidFill>
                <a:latin typeface="游ゴシック" panose="020B0400000000000000" pitchFamily="50" charset="-128"/>
                <a:ea typeface="游ゴシック" panose="020B0400000000000000" pitchFamily="50" charset="-128"/>
              </a:rPr>
              <a:t>　　　　</a:t>
            </a:r>
            <a:r>
              <a:rPr kumimoji="1" lang="ja-JP" altLang="en-US"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回路電圧</a:t>
            </a:r>
            <a:r>
              <a:rPr kumimoji="1"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AC480V</a:t>
            </a:r>
            <a:r>
              <a:rPr kumimoji="1" lang="ja-JP" altLang="en-US"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以下</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に適用</a:t>
            </a:r>
            <a:endPar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ブレーカ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端子台</a:t>
            </a:r>
            <a:endPar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2.1.1.1</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125AF</a:t>
            </a:r>
            <a:r>
              <a:rPr lang="en-US" altLang="ja-JP" sz="2400" dirty="0">
                <a:solidFill>
                  <a:prstClr val="black"/>
                </a:solidFill>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BW125JAGU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OTP-6000N-5-3P-SCCR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2.1.1.2</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125AF</a:t>
            </a:r>
            <a:r>
              <a:rPr lang="en-US" altLang="ja-JP" sz="2400" dirty="0">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BW125RAGU+OTP-6000N-5-3P-SCCR</a:t>
            </a:r>
          </a:p>
          <a:p>
            <a:pPr lvl="0">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2.1.1.3</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250AF</a:t>
            </a:r>
            <a:r>
              <a:rPr lang="en-US" altLang="ja-JP" sz="2400" dirty="0">
                <a:solidFill>
                  <a:prstClr val="black"/>
                </a:solidFill>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BW250JAGU	+OTP-9000-M10-</a:t>
            </a:r>
            <a:r>
              <a:rPr lang="en-US" altLang="ja-JP" sz="2400" dirty="0">
                <a:solidFill>
                  <a:prstClr val="black"/>
                </a:solidFill>
                <a:latin typeface="游ゴシック" panose="020B0400000000000000" pitchFamily="50" charset="-128"/>
              </a:rPr>
              <a:t>3P-</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SCCR</a:t>
            </a:r>
          </a:p>
          <a:p>
            <a:pPr lvl="0">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2.1.1.4</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250AF</a:t>
            </a:r>
            <a:r>
              <a:rPr lang="en-US" altLang="ja-JP" sz="2400" dirty="0">
                <a:solidFill>
                  <a:prstClr val="black"/>
                </a:solidFill>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BW250RAGU+OTP-2000-3-3P-SCCR</a:t>
            </a:r>
            <a:b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b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2.1.1.5</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250AF</a:t>
            </a:r>
            <a:r>
              <a:rPr lang="en-US" altLang="ja-JP" sz="2400" dirty="0">
                <a:solidFill>
                  <a:prstClr val="black"/>
                </a:solidFill>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BW250RAGU+OTP-9000-M10-</a:t>
            </a:r>
            <a:r>
              <a:rPr lang="en-US" altLang="ja-JP" sz="2400" dirty="0">
                <a:solidFill>
                  <a:prstClr val="black"/>
                </a:solidFill>
                <a:latin typeface="游ゴシック" panose="020B0400000000000000" pitchFamily="50" charset="-128"/>
              </a:rPr>
              <a:t>3P-</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SCCR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2.1.1.6</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400AF</a:t>
            </a:r>
            <a:r>
              <a:rPr lang="en-US" altLang="ja-JP" sz="2400" dirty="0">
                <a:solidFill>
                  <a:prstClr val="black"/>
                </a:solidFill>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BW400RAGU+OTP-7000-3P-SCCR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游ゴシック" panose="020B0400000000000000" pitchFamily="50" charset="-128"/>
                <a:ea typeface="游ゴシック" panose="020B0400000000000000" pitchFamily="50" charset="-128"/>
              </a:rPr>
              <a:t>2.1.1.7</a:t>
            </a:r>
            <a:r>
              <a:rPr lang="ja-JP" altLang="en-US" sz="2400" dirty="0">
                <a:solidFill>
                  <a:prstClr val="black"/>
                </a:solidFill>
                <a:latin typeface="游ゴシック" panose="020B0400000000000000" pitchFamily="50" charset="-128"/>
                <a:ea typeface="游ゴシック" panose="020B0400000000000000" pitchFamily="50" charset="-128"/>
              </a:rPr>
              <a:t>　</a:t>
            </a:r>
            <a:r>
              <a:rPr lang="en-US" altLang="ja-JP" sz="2400" dirty="0">
                <a:solidFill>
                  <a:prstClr val="black"/>
                </a:solidFill>
                <a:latin typeface="游ゴシック" panose="020B0400000000000000" pitchFamily="50" charset="-128"/>
                <a:ea typeface="游ゴシック" panose="020B0400000000000000" pitchFamily="50" charset="-128"/>
              </a:rPr>
              <a:t>	400AF		BW400RAGU+OK-700SE-SCCR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2.1.1.8   	400AF 	</a:t>
            </a:r>
            <a:r>
              <a:rPr lang="en-US" altLang="ja-JP" sz="2400" dirty="0">
                <a:solidFill>
                  <a:prstClr val="black"/>
                </a:solidFill>
                <a:latin typeface="游ゴシック" panose="020B0400000000000000" pitchFamily="50" charset="-128"/>
                <a:ea typeface="游ゴシック" panose="020B0400000000000000" pitchFamily="50" charset="-128"/>
              </a:rPr>
              <a:t>BW400RAGU+OK-700SEF-3-SCCR</a:t>
            </a:r>
            <a:endPar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2.1.1.9</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630AF</a:t>
            </a:r>
            <a:r>
              <a:rPr lang="en-US" altLang="ja-JP" sz="2400" dirty="0">
                <a:solidFill>
                  <a:prstClr val="black"/>
                </a:solidFill>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BW630RAGU+OK-700SF-SCCR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2.1.1.10  	630AF</a:t>
            </a:r>
            <a:r>
              <a:rPr lang="en-US" altLang="ja-JP" sz="2400" dirty="0">
                <a:solidFill>
                  <a:prstClr val="black"/>
                </a:solidFill>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BW630RAGU+OK-700SFF-3-SCCR</a:t>
            </a:r>
          </a:p>
        </p:txBody>
      </p:sp>
      <p:sp>
        <p:nvSpPr>
          <p:cNvPr id="4" name="テキスト ボックス 3">
            <a:extLst>
              <a:ext uri="{FF2B5EF4-FFF2-40B4-BE49-F238E27FC236}">
                <a16:creationId xmlns:a16="http://schemas.microsoft.com/office/drawing/2014/main" id="{0330D836-FEB2-9444-1946-F13301CD684A}"/>
              </a:ext>
            </a:extLst>
          </p:cNvPr>
          <p:cNvSpPr txBox="1"/>
          <p:nvPr/>
        </p:nvSpPr>
        <p:spPr>
          <a:xfrm>
            <a:off x="339969" y="150137"/>
            <a:ext cx="11529646" cy="523220"/>
          </a:xfrm>
          <a:prstGeom prst="rect">
            <a:avLst/>
          </a:prstGeom>
          <a:noFill/>
        </p:spPr>
        <p:txBody>
          <a:bodyPr wrap="square">
            <a:spAutoFit/>
          </a:bodyPr>
          <a:lstStyle/>
          <a:p>
            <a:r>
              <a:rPr lang="en-US" altLang="ja-JP" sz="2800" dirty="0"/>
              <a:t>2.1</a:t>
            </a:r>
            <a:r>
              <a:rPr lang="ja-JP" altLang="en-US" sz="2800" dirty="0"/>
              <a:t>　富士電機製ブレーカとの組合せ</a:t>
            </a:r>
          </a:p>
        </p:txBody>
      </p:sp>
      <p:sp>
        <p:nvSpPr>
          <p:cNvPr id="9" name="スライド番号プレースホルダー 8">
            <a:extLst>
              <a:ext uri="{FF2B5EF4-FFF2-40B4-BE49-F238E27FC236}">
                <a16:creationId xmlns:a16="http://schemas.microsoft.com/office/drawing/2014/main" id="{32F3603B-E08B-E815-F516-5CC82DC5D9CE}"/>
              </a:ext>
            </a:extLst>
          </p:cNvPr>
          <p:cNvSpPr>
            <a:spLocks noGrp="1"/>
          </p:cNvSpPr>
          <p:nvPr>
            <p:ph type="sldNum" sz="quarter" idx="12"/>
          </p:nvPr>
        </p:nvSpPr>
        <p:spPr/>
        <p:txBody>
          <a:bodyPr/>
          <a:lstStyle/>
          <a:p>
            <a:fld id="{EE6B4B11-9538-48C2-A03B-57C923024A3C}" type="slidenum">
              <a:rPr kumimoji="1" lang="ja-JP" altLang="en-US" smtClean="0"/>
              <a:t>18</a:t>
            </a:fld>
            <a:r>
              <a:rPr kumimoji="1" lang="ja-JP" altLang="en-US" dirty="0"/>
              <a:t>ページ</a:t>
            </a:r>
          </a:p>
        </p:txBody>
      </p:sp>
    </p:spTree>
    <p:extLst>
      <p:ext uri="{BB962C8B-B14F-4D97-AF65-F5344CB8AC3E}">
        <p14:creationId xmlns:p14="http://schemas.microsoft.com/office/powerpoint/2010/main" val="3013596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263001" y="170289"/>
            <a:ext cx="11707026" cy="868446"/>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r>
              <a:rPr kumimoji="1" lang="en-US" altLang="ja-JP" sz="2800" dirty="0">
                <a:latin typeface="+mn-lt"/>
              </a:rPr>
              <a:t>2.1.1.1</a:t>
            </a:r>
            <a:r>
              <a:rPr kumimoji="1" lang="ja-JP" altLang="en-US" sz="2800" dirty="0">
                <a:latin typeface="+mn-lt"/>
              </a:rPr>
              <a:t>　</a:t>
            </a:r>
            <a:r>
              <a:rPr kumimoji="1" lang="en-US" altLang="ja-JP" sz="2800" dirty="0">
                <a:latin typeface="+mn-lt"/>
              </a:rPr>
              <a:t>125AF</a:t>
            </a:r>
            <a:r>
              <a:rPr kumimoji="1" lang="ja-JP" altLang="en-US" sz="2800" dirty="0">
                <a:latin typeface="+mn-lt"/>
              </a:rPr>
              <a:t>　</a:t>
            </a:r>
            <a:r>
              <a:rPr kumimoji="1" lang="en-US" altLang="ja-JP" sz="2800" dirty="0">
                <a:latin typeface="+mn-lt"/>
              </a:rPr>
              <a:t>BW125JAGU+OTP-6000N-5-3P-SCCR</a:t>
            </a:r>
            <a:br>
              <a:rPr kumimoji="1" lang="en-US" altLang="ja-JP" sz="2400" dirty="0">
                <a:latin typeface="+mn-lt"/>
              </a:rPr>
            </a:br>
            <a:r>
              <a:rPr kumimoji="1" lang="ja-JP" altLang="en-US" sz="2400" dirty="0">
                <a:latin typeface="+mn-lt"/>
              </a:rPr>
              <a:t>　　　　　</a:t>
            </a:r>
            <a:r>
              <a:rPr kumimoji="1" lang="ja-JP" altLang="en-US" sz="2000" b="0" i="0" u="none" strike="noStrike" kern="1200" cap="none" spc="0" normalizeH="0" baseline="0" noProof="0" dirty="0">
                <a:ln>
                  <a:noFill/>
                </a:ln>
                <a:solidFill>
                  <a:prstClr val="black"/>
                </a:solidFill>
                <a:effectLst/>
                <a:uLnTx/>
                <a:uFillTx/>
                <a:latin typeface="+mn-lt"/>
                <a:ea typeface="游ゴシック" panose="020B0400000000000000" pitchFamily="50" charset="-128"/>
                <a:cs typeface="+mn-cs"/>
              </a:rPr>
              <a:t>組合せ認定</a:t>
            </a:r>
            <a:r>
              <a:rPr kumimoji="1" lang="en-US" altLang="ja-JP" sz="2000" b="0" i="0" u="none" strike="noStrike" kern="1200" cap="none" spc="0" normalizeH="0" baseline="0" noProof="0" dirty="0">
                <a:ln>
                  <a:noFill/>
                </a:ln>
                <a:solidFill>
                  <a:prstClr val="black"/>
                </a:solidFill>
                <a:effectLst/>
                <a:uLnTx/>
                <a:uFillTx/>
                <a:latin typeface="+mn-lt"/>
                <a:ea typeface="游ゴシック" panose="020B0400000000000000" pitchFamily="50" charset="-128"/>
                <a:cs typeface="+mn-cs"/>
              </a:rPr>
              <a:t>SCCR</a:t>
            </a:r>
            <a:r>
              <a:rPr kumimoji="1" lang="ja-JP" altLang="en-US" sz="2000" b="0" i="0" u="none" strike="noStrike" kern="1200" cap="none" spc="0" normalizeH="0" baseline="0" noProof="0" dirty="0">
                <a:ln>
                  <a:noFill/>
                </a:ln>
                <a:solidFill>
                  <a:prstClr val="black"/>
                </a:solidFill>
                <a:effectLst/>
                <a:uLnTx/>
                <a:uFillTx/>
                <a:latin typeface="+mn-lt"/>
                <a:ea typeface="游ゴシック" panose="020B0400000000000000" pitchFamily="50" charset="-128"/>
                <a:cs typeface="+mn-cs"/>
              </a:rPr>
              <a:t>：</a:t>
            </a:r>
            <a:r>
              <a:rPr lang="en-US" altLang="ja-JP" sz="2000" dirty="0">
                <a:solidFill>
                  <a:srgbClr val="FF0000"/>
                </a:solidFill>
                <a:latin typeface="+mn-lt"/>
                <a:ea typeface="游ゴシック" panose="020B0400000000000000" pitchFamily="50" charset="-128"/>
                <a:cs typeface="+mn-cs"/>
              </a:rPr>
              <a:t>3</a:t>
            </a:r>
            <a:r>
              <a:rPr kumimoji="1" lang="en-US" altLang="ja-JP" sz="2000" i="0" u="none" strike="noStrike" kern="1200" cap="none" spc="0" normalizeH="0" baseline="0" noProof="0" dirty="0">
                <a:ln>
                  <a:noFill/>
                </a:ln>
                <a:solidFill>
                  <a:srgbClr val="FF0000"/>
                </a:solidFill>
                <a:effectLst/>
                <a:uLnTx/>
                <a:uFillTx/>
                <a:latin typeface="+mn-lt"/>
                <a:ea typeface="游ゴシック" panose="020B0400000000000000" pitchFamily="50" charset="-128"/>
                <a:cs typeface="+mn-cs"/>
              </a:rPr>
              <a:t>0kA(AC480V</a:t>
            </a:r>
            <a:r>
              <a:rPr kumimoji="1" lang="ja-JP" altLang="en-US" sz="2000" i="0" u="none" strike="noStrike" kern="1200" cap="none" spc="0" normalizeH="0" baseline="0" noProof="0" dirty="0">
                <a:ln>
                  <a:noFill/>
                </a:ln>
                <a:solidFill>
                  <a:srgbClr val="FF0000"/>
                </a:solidFill>
                <a:effectLst/>
                <a:uLnTx/>
                <a:uFillTx/>
                <a:latin typeface="+mn-lt"/>
                <a:ea typeface="游ゴシック" panose="020B0400000000000000" pitchFamily="50" charset="-128"/>
                <a:cs typeface="+mn-cs"/>
              </a:rPr>
              <a:t>以下）</a:t>
            </a:r>
            <a:endParaRPr kumimoji="1" lang="ja-JP" altLang="en-US" sz="2000" dirty="0">
              <a:latin typeface="+mn-lt"/>
            </a:endParaRPr>
          </a:p>
        </p:txBody>
      </p:sp>
      <p:grpSp>
        <p:nvGrpSpPr>
          <p:cNvPr id="22" name="グループ化 21">
            <a:extLst>
              <a:ext uri="{FF2B5EF4-FFF2-40B4-BE49-F238E27FC236}">
                <a16:creationId xmlns:a16="http://schemas.microsoft.com/office/drawing/2014/main" id="{6B239BA1-869E-0344-1834-B1143FC0C6CF}"/>
              </a:ext>
            </a:extLst>
          </p:cNvPr>
          <p:cNvGrpSpPr/>
          <p:nvPr/>
        </p:nvGrpSpPr>
        <p:grpSpPr>
          <a:xfrm>
            <a:off x="4822128" y="3631620"/>
            <a:ext cx="2763520" cy="1330424"/>
            <a:chOff x="6370320" y="4132897"/>
            <a:chExt cx="2763520" cy="1330424"/>
          </a:xfrm>
        </p:grpSpPr>
        <p:sp>
          <p:nvSpPr>
            <p:cNvPr id="18" name="テキスト ボックス 17">
              <a:extLst>
                <a:ext uri="{FF2B5EF4-FFF2-40B4-BE49-F238E27FC236}">
                  <a16:creationId xmlns:a16="http://schemas.microsoft.com/office/drawing/2014/main" id="{74716516-85D8-A3C0-0C2A-EF8BF14BB9A9}"/>
                </a:ext>
              </a:extLst>
            </p:cNvPr>
            <p:cNvSpPr txBox="1"/>
            <p:nvPr/>
          </p:nvSpPr>
          <p:spPr>
            <a:xfrm>
              <a:off x="6370320" y="4132897"/>
              <a:ext cx="2763520" cy="369332"/>
            </a:xfrm>
            <a:prstGeom prst="rect">
              <a:avLst/>
            </a:prstGeom>
            <a:noFill/>
          </p:spPr>
          <p:txBody>
            <a:bodyPr wrap="square">
              <a:spAutoFit/>
            </a:bodyPr>
            <a:lstStyle/>
            <a:p>
              <a:r>
                <a:rPr lang="en-US" altLang="ja-JP" dirty="0">
                  <a:hlinkClick r:id="rId2"/>
                </a:rPr>
                <a:t>OTP-6000N-5-3P-SCCR</a:t>
              </a:r>
              <a:endParaRPr lang="ja-JP" altLang="en-US" dirty="0"/>
            </a:p>
          </p:txBody>
        </p:sp>
        <p:sp>
          <p:nvSpPr>
            <p:cNvPr id="19" name="テキスト ボックス 18">
              <a:extLst>
                <a:ext uri="{FF2B5EF4-FFF2-40B4-BE49-F238E27FC236}">
                  <a16:creationId xmlns:a16="http://schemas.microsoft.com/office/drawing/2014/main" id="{00DEA2EB-DCEA-2487-7872-387364696358}"/>
                </a:ext>
              </a:extLst>
            </p:cNvPr>
            <p:cNvSpPr txBox="1"/>
            <p:nvPr/>
          </p:nvSpPr>
          <p:spPr>
            <a:xfrm>
              <a:off x="6436360" y="4539991"/>
              <a:ext cx="2631440" cy="923330"/>
            </a:xfrm>
            <a:prstGeom prst="rect">
              <a:avLst/>
            </a:prstGeom>
            <a:noFill/>
          </p:spPr>
          <p:txBody>
            <a:bodyPr wrap="square" rtlCol="0">
              <a:spAutoFit/>
            </a:bodyPr>
            <a:lstStyle/>
            <a:p>
              <a:r>
                <a:rPr kumimoji="1" lang="en-US" altLang="ja-JP" dirty="0"/>
                <a:t>AC600V</a:t>
              </a:r>
              <a:r>
                <a:rPr kumimoji="1" lang="ja-JP" altLang="en-US" dirty="0"/>
                <a:t>　</a:t>
              </a:r>
              <a:r>
                <a:rPr kumimoji="1" lang="en-US" altLang="ja-JP" dirty="0"/>
                <a:t>125A</a:t>
              </a:r>
            </a:p>
            <a:p>
              <a:r>
                <a:rPr kumimoji="1" lang="en-US" altLang="ja-JP" dirty="0"/>
                <a:t>IN	</a:t>
              </a:r>
              <a:r>
                <a:rPr kumimoji="1" lang="ja-JP" altLang="en-US" dirty="0"/>
                <a:t>：</a:t>
              </a:r>
              <a:r>
                <a:rPr kumimoji="1" lang="en-US" altLang="ja-JP" dirty="0"/>
                <a:t>M8×</a:t>
              </a:r>
              <a:r>
                <a:rPr kumimoji="1" lang="ja-JP" altLang="en-US" dirty="0"/>
                <a:t>１</a:t>
              </a:r>
              <a:endParaRPr kumimoji="1" lang="en-US" altLang="ja-JP" dirty="0"/>
            </a:p>
            <a:p>
              <a:r>
                <a:rPr lang="en-US" altLang="ja-JP" dirty="0"/>
                <a:t>OUT	</a:t>
              </a:r>
              <a:r>
                <a:rPr lang="ja-JP" altLang="en-US" dirty="0"/>
                <a:t>：</a:t>
              </a:r>
              <a:r>
                <a:rPr lang="en-US" altLang="ja-JP" dirty="0"/>
                <a:t>M4×6</a:t>
              </a:r>
            </a:p>
          </p:txBody>
        </p:sp>
      </p:grpSp>
      <p:sp>
        <p:nvSpPr>
          <p:cNvPr id="20" name="テキスト ボックス 19">
            <a:extLst>
              <a:ext uri="{FF2B5EF4-FFF2-40B4-BE49-F238E27FC236}">
                <a16:creationId xmlns:a16="http://schemas.microsoft.com/office/drawing/2014/main" id="{DA4FBD0C-9F7B-5B31-1B5A-CF13B4A55823}"/>
              </a:ext>
            </a:extLst>
          </p:cNvPr>
          <p:cNvSpPr txBox="1"/>
          <p:nvPr/>
        </p:nvSpPr>
        <p:spPr>
          <a:xfrm>
            <a:off x="3912740" y="1193458"/>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BW125JAGU-3P</a:t>
            </a:r>
          </a:p>
        </p:txBody>
      </p:sp>
      <p:pic>
        <p:nvPicPr>
          <p:cNvPr id="25" name="図 24">
            <a:extLst>
              <a:ext uri="{FF2B5EF4-FFF2-40B4-BE49-F238E27FC236}">
                <a16:creationId xmlns:a16="http://schemas.microsoft.com/office/drawing/2014/main" id="{DA52F77A-BE1E-C65C-661C-BF051BB661E8}"/>
              </a:ext>
            </a:extLst>
          </p:cNvPr>
          <p:cNvPicPr>
            <a:picLocks noChangeAspect="1"/>
          </p:cNvPicPr>
          <p:nvPr/>
        </p:nvPicPr>
        <p:blipFill>
          <a:blip r:embed="rId3"/>
          <a:stretch>
            <a:fillRect/>
          </a:stretch>
        </p:blipFill>
        <p:spPr>
          <a:xfrm>
            <a:off x="1633557" y="1195657"/>
            <a:ext cx="824732" cy="1552575"/>
          </a:xfrm>
          <a:prstGeom prst="rect">
            <a:avLst/>
          </a:prstGeom>
        </p:spPr>
      </p:pic>
      <p:pic>
        <p:nvPicPr>
          <p:cNvPr id="23" name="図 22">
            <a:extLst>
              <a:ext uri="{FF2B5EF4-FFF2-40B4-BE49-F238E27FC236}">
                <a16:creationId xmlns:a16="http://schemas.microsoft.com/office/drawing/2014/main" id="{301C4713-419A-32B7-437B-A7F45F7E28BA}"/>
              </a:ext>
            </a:extLst>
          </p:cNvPr>
          <p:cNvPicPr>
            <a:picLocks noChangeAspect="1"/>
          </p:cNvPicPr>
          <p:nvPr/>
        </p:nvPicPr>
        <p:blipFill>
          <a:blip r:embed="rId4"/>
          <a:stretch>
            <a:fillRect/>
          </a:stretch>
        </p:blipFill>
        <p:spPr>
          <a:xfrm>
            <a:off x="1076753" y="3813000"/>
            <a:ext cx="1938340" cy="1149044"/>
          </a:xfrm>
          <a:prstGeom prst="rect">
            <a:avLst/>
          </a:prstGeom>
        </p:spPr>
      </p:pic>
      <p:cxnSp>
        <p:nvCxnSpPr>
          <p:cNvPr id="15" name="直線コネクタ 14">
            <a:extLst>
              <a:ext uri="{FF2B5EF4-FFF2-40B4-BE49-F238E27FC236}">
                <a16:creationId xmlns:a16="http://schemas.microsoft.com/office/drawing/2014/main" id="{5C0BF4D2-D7F7-C44D-AAD1-30A053B238B2}"/>
              </a:ext>
            </a:extLst>
          </p:cNvPr>
          <p:cNvCxnSpPr>
            <a:cxnSpLocks/>
          </p:cNvCxnSpPr>
          <p:nvPr/>
        </p:nvCxnSpPr>
        <p:spPr>
          <a:xfrm flipH="1">
            <a:off x="1539240" y="2611559"/>
            <a:ext cx="236220" cy="15565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48652FB-59D9-49AA-1631-46AC0275CE22}"/>
              </a:ext>
            </a:extLst>
          </p:cNvPr>
          <p:cNvCxnSpPr>
            <a:cxnSpLocks/>
          </p:cNvCxnSpPr>
          <p:nvPr/>
        </p:nvCxnSpPr>
        <p:spPr>
          <a:xfrm>
            <a:off x="2042160" y="2611559"/>
            <a:ext cx="0" cy="15565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251FCB18-9D8D-7907-8963-D5DA7A824383}"/>
              </a:ext>
            </a:extLst>
          </p:cNvPr>
          <p:cNvGrpSpPr/>
          <p:nvPr/>
        </p:nvGrpSpPr>
        <p:grpSpPr>
          <a:xfrm>
            <a:off x="2495091" y="2688326"/>
            <a:ext cx="4502868" cy="666243"/>
            <a:chOff x="2520684" y="2283487"/>
            <a:chExt cx="4502868" cy="666243"/>
          </a:xfrm>
        </p:grpSpPr>
        <p:sp>
          <p:nvSpPr>
            <p:cNvPr id="28" name="テキスト ボックス 27">
              <a:extLst>
                <a:ext uri="{FF2B5EF4-FFF2-40B4-BE49-F238E27FC236}">
                  <a16:creationId xmlns:a16="http://schemas.microsoft.com/office/drawing/2014/main" id="{9D06E4E4-B99D-618E-6E84-14AAB16C13D8}"/>
                </a:ext>
              </a:extLst>
            </p:cNvPr>
            <p:cNvSpPr txBox="1"/>
            <p:nvPr/>
          </p:nvSpPr>
          <p:spPr>
            <a:xfrm>
              <a:off x="3938333" y="2283487"/>
              <a:ext cx="3085219"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lang="en-US" altLang="ja-JP" dirty="0">
                  <a:solidFill>
                    <a:srgbClr val="0070C0"/>
                  </a:solidFill>
                </a:rPr>
                <a:t>3</a:t>
              </a:r>
              <a:r>
                <a:rPr kumimoji="1" lang="en-US" altLang="ja-JP" dirty="0">
                  <a:solidFill>
                    <a:srgbClr val="0070C0"/>
                  </a:solidFill>
                </a:rPr>
                <a:t>AWG</a:t>
              </a:r>
              <a:r>
                <a:rPr kumimoji="1" lang="ja-JP" altLang="en-US" dirty="0">
                  <a:solidFill>
                    <a:srgbClr val="0070C0"/>
                  </a:solidFill>
                </a:rPr>
                <a:t>－</a:t>
              </a:r>
              <a:r>
                <a:rPr kumimoji="1" lang="en-US" altLang="ja-JP" dirty="0">
                  <a:solidFill>
                    <a:srgbClr val="0070C0"/>
                  </a:solidFill>
                </a:rPr>
                <a:t>10AWG</a:t>
              </a:r>
              <a:endParaRPr lang="en-US" altLang="ja-JP" dirty="0">
                <a:solidFill>
                  <a:srgbClr val="0070C0"/>
                </a:solidFill>
              </a:endParaRPr>
            </a:p>
          </p:txBody>
        </p:sp>
        <p:cxnSp>
          <p:nvCxnSpPr>
            <p:cNvPr id="29" name="コネクタ: カギ線 28">
              <a:extLst>
                <a:ext uri="{FF2B5EF4-FFF2-40B4-BE49-F238E27FC236}">
                  <a16:creationId xmlns:a16="http://schemas.microsoft.com/office/drawing/2014/main" id="{5CF59AA2-B16A-D3EF-B962-64F57B7BE483}"/>
                </a:ext>
              </a:extLst>
            </p:cNvPr>
            <p:cNvCxnSpPr>
              <a:cxnSpLocks/>
              <a:stCxn id="28" idx="2"/>
            </p:cNvCxnSpPr>
            <p:nvPr/>
          </p:nvCxnSpPr>
          <p:spPr>
            <a:xfrm rot="5400000">
              <a:off x="3852359" y="1321145"/>
              <a:ext cx="296910" cy="2960259"/>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6A96B174-2C91-3828-D9A1-54D3D82E499F}"/>
              </a:ext>
            </a:extLst>
          </p:cNvPr>
          <p:cNvSpPr txBox="1"/>
          <p:nvPr/>
        </p:nvSpPr>
        <p:spPr>
          <a:xfrm>
            <a:off x="462914" y="5061183"/>
            <a:ext cx="3405099"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a:t>
            </a:r>
            <a:r>
              <a:rPr lang="en-US" altLang="ja-JP" sz="2000" dirty="0">
                <a:solidFill>
                  <a:srgbClr val="0070C0"/>
                </a:solidFill>
              </a:rPr>
              <a:t>10</a:t>
            </a:r>
            <a:r>
              <a:rPr kumimoji="1" lang="en-US" altLang="ja-JP" sz="2000" dirty="0">
                <a:solidFill>
                  <a:srgbClr val="0070C0"/>
                </a:solidFill>
              </a:rPr>
              <a:t>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endParaRPr kumimoji="1" lang="en-US" altLang="ja-JP" sz="2000" dirty="0">
              <a:solidFill>
                <a:srgbClr val="0070C0"/>
              </a:solidFill>
            </a:endParaRPr>
          </a:p>
          <a:p>
            <a:r>
              <a:rPr lang="ja-JP" altLang="en-US" sz="2000" dirty="0">
                <a:solidFill>
                  <a:srgbClr val="0070C0"/>
                </a:solidFill>
              </a:rPr>
              <a:t>最大</a:t>
            </a:r>
            <a:r>
              <a:rPr lang="en-US" altLang="ja-JP" sz="2000" dirty="0">
                <a:solidFill>
                  <a:srgbClr val="0070C0"/>
                </a:solidFill>
              </a:rPr>
              <a:t>6</a:t>
            </a:r>
            <a:r>
              <a:rPr lang="ja-JP" altLang="en-US" sz="2000" dirty="0">
                <a:solidFill>
                  <a:srgbClr val="0070C0"/>
                </a:solidFill>
              </a:rPr>
              <a:t>分岐　</a:t>
            </a:r>
            <a:r>
              <a:rPr lang="en-US" altLang="ja-JP" sz="2000" dirty="0">
                <a:solidFill>
                  <a:srgbClr val="0070C0"/>
                </a:solidFill>
              </a:rPr>
              <a:t>SCCR30kA</a:t>
            </a:r>
          </a:p>
          <a:p>
            <a:r>
              <a:rPr kumimoji="1" lang="ja-JP" altLang="en-US" sz="2000" dirty="0">
                <a:solidFill>
                  <a:srgbClr val="0070C0"/>
                </a:solidFill>
              </a:rPr>
              <a:t>最大</a:t>
            </a:r>
            <a:r>
              <a:rPr kumimoji="1" lang="en-US" altLang="ja-JP" sz="2000" dirty="0">
                <a:solidFill>
                  <a:srgbClr val="0070C0"/>
                </a:solidFill>
              </a:rPr>
              <a:t>12</a:t>
            </a:r>
            <a:r>
              <a:rPr kumimoji="1" lang="ja-JP" altLang="en-US" sz="2000" dirty="0">
                <a:solidFill>
                  <a:srgbClr val="0070C0"/>
                </a:solidFill>
              </a:rPr>
              <a:t>分岐 　</a:t>
            </a:r>
            <a:r>
              <a:rPr kumimoji="1" lang="en-US" altLang="ja-JP" sz="2000" dirty="0">
                <a:solidFill>
                  <a:srgbClr val="0070C0"/>
                </a:solidFill>
              </a:rPr>
              <a:t>SCCR10kA</a:t>
            </a:r>
            <a:endParaRPr kumimoji="1" lang="ja-JP" altLang="en-US" sz="2000" dirty="0">
              <a:solidFill>
                <a:srgbClr val="0070C0"/>
              </a:solidFill>
            </a:endParaRPr>
          </a:p>
        </p:txBody>
      </p:sp>
      <p:cxnSp>
        <p:nvCxnSpPr>
          <p:cNvPr id="32" name="コネクタ: カギ線 31">
            <a:extLst>
              <a:ext uri="{FF2B5EF4-FFF2-40B4-BE49-F238E27FC236}">
                <a16:creationId xmlns:a16="http://schemas.microsoft.com/office/drawing/2014/main" id="{18CFD049-7510-F208-B225-1D63322ED591}"/>
              </a:ext>
            </a:extLst>
          </p:cNvPr>
          <p:cNvCxnSpPr>
            <a:cxnSpLocks/>
            <a:stCxn id="31" idx="0"/>
            <a:endCxn id="33" idx="2"/>
          </p:cNvCxnSpPr>
          <p:nvPr/>
        </p:nvCxnSpPr>
        <p:spPr>
          <a:xfrm rot="16200000" flipV="1">
            <a:off x="1984287" y="4880006"/>
            <a:ext cx="246199" cy="116156"/>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534B5250-C77F-36C0-42C3-71B91A3FC97A}"/>
              </a:ext>
            </a:extLst>
          </p:cNvPr>
          <p:cNvSpPr/>
          <p:nvPr/>
        </p:nvSpPr>
        <p:spPr>
          <a:xfrm>
            <a:off x="1249054" y="4316583"/>
            <a:ext cx="1600507" cy="498401"/>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9A2CD996-D5DF-5717-0AC1-F8A204C341CF}"/>
              </a:ext>
            </a:extLst>
          </p:cNvPr>
          <p:cNvPicPr>
            <a:picLocks noChangeAspect="1"/>
          </p:cNvPicPr>
          <p:nvPr/>
        </p:nvPicPr>
        <p:blipFill>
          <a:blip r:embed="rId3"/>
          <a:stretch>
            <a:fillRect/>
          </a:stretch>
        </p:blipFill>
        <p:spPr>
          <a:xfrm>
            <a:off x="8806818" y="993096"/>
            <a:ext cx="429892" cy="712947"/>
          </a:xfrm>
          <a:prstGeom prst="rect">
            <a:avLst/>
          </a:prstGeom>
        </p:spPr>
      </p:pic>
      <p:pic>
        <p:nvPicPr>
          <p:cNvPr id="36" name="図 35">
            <a:extLst>
              <a:ext uri="{FF2B5EF4-FFF2-40B4-BE49-F238E27FC236}">
                <a16:creationId xmlns:a16="http://schemas.microsoft.com/office/drawing/2014/main" id="{325DD00E-93E0-C9B4-AA33-193430D2D207}"/>
              </a:ext>
            </a:extLst>
          </p:cNvPr>
          <p:cNvPicPr>
            <a:picLocks noChangeAspect="1"/>
          </p:cNvPicPr>
          <p:nvPr/>
        </p:nvPicPr>
        <p:blipFill>
          <a:blip r:embed="rId4"/>
          <a:stretch>
            <a:fillRect/>
          </a:stretch>
        </p:blipFill>
        <p:spPr>
          <a:xfrm>
            <a:off x="8516584" y="2194988"/>
            <a:ext cx="1010360" cy="527645"/>
          </a:xfrm>
          <a:prstGeom prst="rect">
            <a:avLst/>
          </a:prstGeom>
        </p:spPr>
      </p:pic>
      <p:cxnSp>
        <p:nvCxnSpPr>
          <p:cNvPr id="38" name="直線コネクタ 37">
            <a:extLst>
              <a:ext uri="{FF2B5EF4-FFF2-40B4-BE49-F238E27FC236}">
                <a16:creationId xmlns:a16="http://schemas.microsoft.com/office/drawing/2014/main" id="{4519B723-9F6F-BA53-04AC-16D11F2609FD}"/>
              </a:ext>
            </a:extLst>
          </p:cNvPr>
          <p:cNvCxnSpPr>
            <a:cxnSpLocks/>
          </p:cNvCxnSpPr>
          <p:nvPr/>
        </p:nvCxnSpPr>
        <p:spPr>
          <a:xfrm flipH="1">
            <a:off x="8756650" y="1628793"/>
            <a:ext cx="124270" cy="7062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B114BB45-E0F4-A571-1ADE-9A6BE402A120}"/>
              </a:ext>
            </a:extLst>
          </p:cNvPr>
          <p:cNvCxnSpPr>
            <a:cxnSpLocks/>
          </p:cNvCxnSpPr>
          <p:nvPr/>
        </p:nvCxnSpPr>
        <p:spPr>
          <a:xfrm>
            <a:off x="9020398" y="1628793"/>
            <a:ext cx="0" cy="7207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コネクタ: カギ線 41">
            <a:extLst>
              <a:ext uri="{FF2B5EF4-FFF2-40B4-BE49-F238E27FC236}">
                <a16:creationId xmlns:a16="http://schemas.microsoft.com/office/drawing/2014/main" id="{7CA243B1-14C3-926D-9E78-9B2F32D66698}"/>
              </a:ext>
            </a:extLst>
          </p:cNvPr>
          <p:cNvCxnSpPr>
            <a:cxnSpLocks/>
            <a:stCxn id="44" idx="3"/>
            <a:endCxn id="45" idx="3"/>
          </p:cNvCxnSpPr>
          <p:nvPr/>
        </p:nvCxnSpPr>
        <p:spPr>
          <a:xfrm>
            <a:off x="9233854" y="35383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68C0ED37-0BB6-AC6F-F622-BF0503B182E7}"/>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44" name="図 43">
            <a:extLst>
              <a:ext uri="{FF2B5EF4-FFF2-40B4-BE49-F238E27FC236}">
                <a16:creationId xmlns:a16="http://schemas.microsoft.com/office/drawing/2014/main" id="{D8459303-4A7E-834B-5F80-E5888B100B48}"/>
              </a:ext>
            </a:extLst>
          </p:cNvPr>
          <p:cNvPicPr>
            <a:picLocks noChangeAspect="1"/>
          </p:cNvPicPr>
          <p:nvPr/>
        </p:nvPicPr>
        <p:blipFill>
          <a:blip r:embed="rId5"/>
          <a:stretch>
            <a:fillRect/>
          </a:stretch>
        </p:blipFill>
        <p:spPr>
          <a:xfrm>
            <a:off x="8809674" y="3163150"/>
            <a:ext cx="424180" cy="750472"/>
          </a:xfrm>
          <a:prstGeom prst="rect">
            <a:avLst/>
          </a:prstGeom>
        </p:spPr>
      </p:pic>
      <p:pic>
        <p:nvPicPr>
          <p:cNvPr id="45" name="図 44">
            <a:extLst>
              <a:ext uri="{FF2B5EF4-FFF2-40B4-BE49-F238E27FC236}">
                <a16:creationId xmlns:a16="http://schemas.microsoft.com/office/drawing/2014/main" id="{FEF9E92E-6F7F-B55B-81EA-B407039985E6}"/>
              </a:ext>
            </a:extLst>
          </p:cNvPr>
          <p:cNvPicPr>
            <a:picLocks noChangeAspect="1"/>
          </p:cNvPicPr>
          <p:nvPr/>
        </p:nvPicPr>
        <p:blipFill>
          <a:blip r:embed="rId6"/>
          <a:stretch>
            <a:fillRect/>
          </a:stretch>
        </p:blipFill>
        <p:spPr>
          <a:xfrm>
            <a:off x="8569327" y="4267466"/>
            <a:ext cx="904875" cy="677074"/>
          </a:xfrm>
          <a:prstGeom prst="rect">
            <a:avLst/>
          </a:prstGeom>
        </p:spPr>
      </p:pic>
      <p:cxnSp>
        <p:nvCxnSpPr>
          <p:cNvPr id="46" name="直線コネクタ 45">
            <a:extLst>
              <a:ext uri="{FF2B5EF4-FFF2-40B4-BE49-F238E27FC236}">
                <a16:creationId xmlns:a16="http://schemas.microsoft.com/office/drawing/2014/main" id="{B789949E-DD94-0C50-1660-FE185BAE2EB0}"/>
              </a:ext>
            </a:extLst>
          </p:cNvPr>
          <p:cNvCxnSpPr>
            <a:cxnSpLocks/>
          </p:cNvCxnSpPr>
          <p:nvPr/>
        </p:nvCxnSpPr>
        <p:spPr>
          <a:xfrm flipH="1">
            <a:off x="8729460" y="3863882"/>
            <a:ext cx="160232" cy="5959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5B99F3D1-D9EC-0D2D-93DD-189A5F5E6053}"/>
              </a:ext>
            </a:extLst>
          </p:cNvPr>
          <p:cNvCxnSpPr>
            <a:cxnSpLocks/>
          </p:cNvCxnSpPr>
          <p:nvPr/>
        </p:nvCxnSpPr>
        <p:spPr>
          <a:xfrm>
            <a:off x="8756650" y="2611559"/>
            <a:ext cx="129986" cy="6000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EE164A18-DE00-5368-35A9-F335CB3732D3}"/>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sp>
        <p:nvSpPr>
          <p:cNvPr id="13" name="スライド番号プレースホルダー 12">
            <a:extLst>
              <a:ext uri="{FF2B5EF4-FFF2-40B4-BE49-F238E27FC236}">
                <a16:creationId xmlns:a16="http://schemas.microsoft.com/office/drawing/2014/main" id="{5C613D93-4FEB-B10C-F6F2-31F02BBA52BA}"/>
              </a:ext>
            </a:extLst>
          </p:cNvPr>
          <p:cNvSpPr>
            <a:spLocks noGrp="1"/>
          </p:cNvSpPr>
          <p:nvPr>
            <p:ph type="sldNum" sz="quarter" idx="12"/>
          </p:nvPr>
        </p:nvSpPr>
        <p:spPr/>
        <p:txBody>
          <a:bodyPr/>
          <a:lstStyle/>
          <a:p>
            <a:fld id="{E7784300-A231-4CE8-BF2A-B73085566916}" type="slidenum">
              <a:rPr kumimoji="1" lang="ja-JP" altLang="en-US" smtClean="0"/>
              <a:t>19</a:t>
            </a:fld>
            <a:r>
              <a:rPr kumimoji="1" lang="ja-JP" altLang="en-US"/>
              <a:t>ページ</a:t>
            </a:r>
            <a:endParaRPr kumimoji="1" lang="ja-JP" altLang="en-US" dirty="0"/>
          </a:p>
        </p:txBody>
      </p:sp>
      <p:sp>
        <p:nvSpPr>
          <p:cNvPr id="6" name="吹き出し: 折線 5">
            <a:extLst>
              <a:ext uri="{FF2B5EF4-FFF2-40B4-BE49-F238E27FC236}">
                <a16:creationId xmlns:a16="http://schemas.microsoft.com/office/drawing/2014/main" id="{2EF79ACA-C87D-F7D3-DF01-6C2EB3ED5D03}"/>
              </a:ext>
            </a:extLst>
          </p:cNvPr>
          <p:cNvSpPr/>
          <p:nvPr/>
        </p:nvSpPr>
        <p:spPr>
          <a:xfrm>
            <a:off x="9847658" y="1326543"/>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12" name="グループ化 11">
            <a:extLst>
              <a:ext uri="{FF2B5EF4-FFF2-40B4-BE49-F238E27FC236}">
                <a16:creationId xmlns:a16="http://schemas.microsoft.com/office/drawing/2014/main" id="{BD49F260-9DBA-F371-C08C-31CB5C2EA522}"/>
              </a:ext>
            </a:extLst>
          </p:cNvPr>
          <p:cNvGrpSpPr/>
          <p:nvPr/>
        </p:nvGrpSpPr>
        <p:grpSpPr>
          <a:xfrm>
            <a:off x="8668963" y="1934079"/>
            <a:ext cx="720951" cy="264371"/>
            <a:chOff x="738051" y="2372149"/>
            <a:chExt cx="264371" cy="264371"/>
          </a:xfrm>
        </p:grpSpPr>
        <p:cxnSp>
          <p:nvCxnSpPr>
            <p:cNvPr id="14" name="直線コネクタ 13">
              <a:extLst>
                <a:ext uri="{FF2B5EF4-FFF2-40B4-BE49-F238E27FC236}">
                  <a16:creationId xmlns:a16="http://schemas.microsoft.com/office/drawing/2014/main" id="{E3A41852-DFC5-8E1F-040C-C03C26CA35C9}"/>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57A11CE-5BDD-C802-D7B5-F308466DD061}"/>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 name="直線コネクタ 9">
            <a:extLst>
              <a:ext uri="{FF2B5EF4-FFF2-40B4-BE49-F238E27FC236}">
                <a16:creationId xmlns:a16="http://schemas.microsoft.com/office/drawing/2014/main" id="{6FB75E7B-DD73-34D8-D80F-97B8BBBCF438}"/>
              </a:ext>
            </a:extLst>
          </p:cNvPr>
          <p:cNvCxnSpPr>
            <a:cxnSpLocks/>
          </p:cNvCxnSpPr>
          <p:nvPr/>
        </p:nvCxnSpPr>
        <p:spPr>
          <a:xfrm>
            <a:off x="2308860" y="2611559"/>
            <a:ext cx="236220" cy="15565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F6BC23B9-D2B7-037B-CE34-928E857DF725}"/>
              </a:ext>
            </a:extLst>
          </p:cNvPr>
          <p:cNvCxnSpPr>
            <a:cxnSpLocks/>
          </p:cNvCxnSpPr>
          <p:nvPr/>
        </p:nvCxnSpPr>
        <p:spPr>
          <a:xfrm>
            <a:off x="9159875" y="1628793"/>
            <a:ext cx="124270" cy="7062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48665F2C-A8BC-B847-0AEB-1F10323C3525}"/>
              </a:ext>
            </a:extLst>
          </p:cNvPr>
          <p:cNvCxnSpPr>
            <a:cxnSpLocks/>
          </p:cNvCxnSpPr>
          <p:nvPr/>
        </p:nvCxnSpPr>
        <p:spPr>
          <a:xfrm>
            <a:off x="9021668" y="2611559"/>
            <a:ext cx="0" cy="5856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B0A571B3-8128-F261-994E-D1CE974D0C73}"/>
              </a:ext>
            </a:extLst>
          </p:cNvPr>
          <p:cNvCxnSpPr>
            <a:cxnSpLocks/>
          </p:cNvCxnSpPr>
          <p:nvPr/>
        </p:nvCxnSpPr>
        <p:spPr>
          <a:xfrm flipH="1">
            <a:off x="9156700" y="2611559"/>
            <a:ext cx="129986" cy="6000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38CF8403-F1F5-33F8-BB32-1C126DFDEB16}"/>
              </a:ext>
            </a:extLst>
          </p:cNvPr>
          <p:cNvCxnSpPr>
            <a:cxnSpLocks/>
          </p:cNvCxnSpPr>
          <p:nvPr/>
        </p:nvCxnSpPr>
        <p:spPr>
          <a:xfrm>
            <a:off x="9022301" y="3863882"/>
            <a:ext cx="0" cy="5856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E8C50B0D-4C47-9E8A-8A28-285822AE230D}"/>
              </a:ext>
            </a:extLst>
          </p:cNvPr>
          <p:cNvCxnSpPr>
            <a:cxnSpLocks/>
          </p:cNvCxnSpPr>
          <p:nvPr/>
        </p:nvCxnSpPr>
        <p:spPr>
          <a:xfrm>
            <a:off x="9154910" y="3863882"/>
            <a:ext cx="160232" cy="5959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415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CCED26-4C77-7954-0F33-FA4933518324}"/>
              </a:ext>
            </a:extLst>
          </p:cNvPr>
          <p:cNvSpPr>
            <a:spLocks noGrp="1"/>
          </p:cNvSpPr>
          <p:nvPr>
            <p:ph type="title"/>
          </p:nvPr>
        </p:nvSpPr>
        <p:spPr>
          <a:xfrm>
            <a:off x="803275" y="136525"/>
            <a:ext cx="10598733" cy="544513"/>
          </a:xfrm>
        </p:spPr>
        <p:txBody>
          <a:bodyPr>
            <a:normAutofit/>
          </a:bodyPr>
          <a:lstStyle/>
          <a:p>
            <a:r>
              <a:rPr kumimoji="1" lang="ja-JP" altLang="en-US" sz="2800" dirty="0">
                <a:latin typeface="+mn-ea"/>
                <a:ea typeface="+mn-ea"/>
              </a:rPr>
              <a:t>改定履歴</a:t>
            </a:r>
          </a:p>
        </p:txBody>
      </p:sp>
      <p:sp>
        <p:nvSpPr>
          <p:cNvPr id="3" name="コンテンツ プレースホルダー 2">
            <a:extLst>
              <a:ext uri="{FF2B5EF4-FFF2-40B4-BE49-F238E27FC236}">
                <a16:creationId xmlns:a16="http://schemas.microsoft.com/office/drawing/2014/main" id="{1F0C200A-C104-88EE-9259-4EBC9E2FB9F4}"/>
              </a:ext>
            </a:extLst>
          </p:cNvPr>
          <p:cNvSpPr>
            <a:spLocks noGrp="1"/>
          </p:cNvSpPr>
          <p:nvPr>
            <p:ph idx="1"/>
          </p:nvPr>
        </p:nvSpPr>
        <p:spPr>
          <a:xfrm>
            <a:off x="838200" y="851215"/>
            <a:ext cx="10515600" cy="5558318"/>
          </a:xfrm>
        </p:spPr>
        <p:txBody>
          <a:bodyPr>
            <a:normAutofit/>
          </a:bodyPr>
          <a:lstStyle/>
          <a:p>
            <a:pPr marL="0" indent="0">
              <a:buNone/>
            </a:pPr>
            <a:r>
              <a:rPr kumimoji="1" lang="ja-JP" altLang="en-US" dirty="0"/>
              <a:t>第</a:t>
            </a:r>
            <a:r>
              <a:rPr kumimoji="1" lang="en-US" altLang="ja-JP" dirty="0"/>
              <a:t>8</a:t>
            </a:r>
            <a:r>
              <a:rPr kumimoji="1" lang="ja-JP" altLang="en-US" dirty="0"/>
              <a:t>回</a:t>
            </a:r>
            <a:r>
              <a:rPr kumimoji="1" lang="en-US" altLang="ja-JP" dirty="0"/>
              <a:t>2026.1.28</a:t>
            </a:r>
          </a:p>
          <a:p>
            <a:pPr marL="0" indent="0">
              <a:buNone/>
            </a:pPr>
            <a:r>
              <a:rPr lang="en-US" altLang="ja-JP" dirty="0"/>
              <a:t>	</a:t>
            </a:r>
            <a:r>
              <a:rPr lang="en-US" altLang="ja-JP" sz="2000" dirty="0"/>
              <a:t>48</a:t>
            </a:r>
            <a:r>
              <a:rPr lang="ja-JP" altLang="en-US" sz="2000" dirty="0"/>
              <a:t>ページ　　　　</a:t>
            </a:r>
            <a:r>
              <a:rPr lang="en-US" altLang="ja-JP" sz="2000" dirty="0"/>
              <a:t>2.2</a:t>
            </a:r>
            <a:r>
              <a:rPr lang="ja-JP" altLang="en-US" sz="2000" dirty="0"/>
              <a:t>　三菱電機製品更新</a:t>
            </a:r>
            <a:endParaRPr lang="en-US" altLang="ja-JP" sz="2000" dirty="0"/>
          </a:p>
          <a:p>
            <a:pPr marL="0" indent="0">
              <a:buNone/>
            </a:pPr>
            <a:r>
              <a:rPr lang="ja-JP" altLang="en-US" sz="2000" dirty="0"/>
              <a:t>　　　　　　　　　　　　　　　新規</a:t>
            </a:r>
            <a:r>
              <a:rPr lang="en-US" altLang="ja-JP" sz="2000" dirty="0"/>
              <a:t>UL</a:t>
            </a:r>
            <a:r>
              <a:rPr lang="ja-JP" altLang="en-US" sz="2000" dirty="0"/>
              <a:t>規格認定品追加</a:t>
            </a:r>
            <a:endParaRPr lang="en-US" altLang="ja-JP" sz="2000" dirty="0"/>
          </a:p>
          <a:p>
            <a:pPr marL="0" indent="0">
              <a:buNone/>
            </a:pPr>
            <a:r>
              <a:rPr lang="en-US" altLang="ja-JP" sz="2000" dirty="0"/>
              <a:t>	49</a:t>
            </a:r>
            <a:r>
              <a:rPr lang="ja-JP" altLang="en-US" sz="2000" dirty="0"/>
              <a:t>ページ　　　　</a:t>
            </a:r>
            <a:r>
              <a:rPr lang="en-US" altLang="ja-JP" sz="2000" dirty="0"/>
              <a:t>2.2.1.1</a:t>
            </a:r>
            <a:r>
              <a:rPr lang="ja-JP" altLang="en-US" sz="2000" dirty="0"/>
              <a:t>　三菱電機製ブレーカとの組合せ更新</a:t>
            </a:r>
            <a:r>
              <a:rPr lang="en-US" altLang="ja-JP" sz="2000" dirty="0"/>
              <a:t>		</a:t>
            </a:r>
            <a:endParaRPr kumimoji="1" lang="ja-JP" altLang="en-US" dirty="0"/>
          </a:p>
        </p:txBody>
      </p:sp>
      <p:sp>
        <p:nvSpPr>
          <p:cNvPr id="8" name="スライド番号プレースホルダー 7">
            <a:extLst>
              <a:ext uri="{FF2B5EF4-FFF2-40B4-BE49-F238E27FC236}">
                <a16:creationId xmlns:a16="http://schemas.microsoft.com/office/drawing/2014/main" id="{CACD6533-E8A5-74A0-79E1-E73545C1788F}"/>
              </a:ext>
            </a:extLst>
          </p:cNvPr>
          <p:cNvSpPr>
            <a:spLocks noGrp="1"/>
          </p:cNvSpPr>
          <p:nvPr>
            <p:ph type="sldNum" sz="quarter" idx="12"/>
          </p:nvPr>
        </p:nvSpPr>
        <p:spPr/>
        <p:txBody>
          <a:bodyPr/>
          <a:lstStyle/>
          <a:p>
            <a:fld id="{EE6B4B11-9538-48C2-A03B-57C923024A3C}" type="slidenum">
              <a:rPr kumimoji="1" lang="ja-JP" altLang="en-US" smtClean="0"/>
              <a:t>2</a:t>
            </a:fld>
            <a:r>
              <a:rPr kumimoji="1" lang="ja-JP" altLang="en-US"/>
              <a:t>ページ</a:t>
            </a:r>
            <a:endParaRPr kumimoji="1" lang="ja-JP" altLang="en-US" dirty="0"/>
          </a:p>
        </p:txBody>
      </p:sp>
    </p:spTree>
    <p:extLst>
      <p:ext uri="{BB962C8B-B14F-4D97-AF65-F5344CB8AC3E}">
        <p14:creationId xmlns:p14="http://schemas.microsoft.com/office/powerpoint/2010/main" val="2302667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3F3D60-3784-EAFE-D36F-C7DE6F034125}"/>
              </a:ext>
            </a:extLst>
          </p:cNvPr>
          <p:cNvSpPr>
            <a:spLocks noGrp="1"/>
          </p:cNvSpPr>
          <p:nvPr>
            <p:ph type="title"/>
          </p:nvPr>
        </p:nvSpPr>
        <p:spPr>
          <a:xfrm>
            <a:off x="838200" y="176880"/>
            <a:ext cx="10515600" cy="480345"/>
          </a:xfrm>
        </p:spPr>
        <p:txBody>
          <a:bodyPr>
            <a:normAutofit/>
          </a:bodyPr>
          <a:lstStyle/>
          <a:p>
            <a:r>
              <a:rPr kumimoji="1" lang="en-US" altLang="ja-JP" sz="2800" dirty="0"/>
              <a:t>OTP-6000N</a:t>
            </a:r>
            <a:r>
              <a:rPr kumimoji="1" lang="ja-JP" altLang="en-US" sz="2800" dirty="0"/>
              <a:t>シリーズとコンビネーション</a:t>
            </a:r>
          </a:p>
        </p:txBody>
      </p:sp>
      <p:graphicFrame>
        <p:nvGraphicFramePr>
          <p:cNvPr id="7" name="コンテンツ プレースホルダー 6">
            <a:extLst>
              <a:ext uri="{FF2B5EF4-FFF2-40B4-BE49-F238E27FC236}">
                <a16:creationId xmlns:a16="http://schemas.microsoft.com/office/drawing/2014/main" id="{982A8CE5-FD12-1AAC-27D3-3F6CE208AA07}"/>
              </a:ext>
            </a:extLst>
          </p:cNvPr>
          <p:cNvGraphicFramePr>
            <a:graphicFrameLocks noGrp="1"/>
          </p:cNvGraphicFramePr>
          <p:nvPr>
            <p:ph idx="1"/>
            <p:extLst>
              <p:ext uri="{D42A27DB-BD31-4B8C-83A1-F6EECF244321}">
                <p14:modId xmlns:p14="http://schemas.microsoft.com/office/powerpoint/2010/main" val="2529630267"/>
              </p:ext>
            </p:extLst>
          </p:nvPr>
        </p:nvGraphicFramePr>
        <p:xfrm>
          <a:off x="838200" y="1018315"/>
          <a:ext cx="10712115" cy="4351340"/>
        </p:xfrm>
        <a:graphic>
          <a:graphicData uri="http://schemas.openxmlformats.org/drawingml/2006/table">
            <a:tbl>
              <a:tblPr/>
              <a:tblGrid>
                <a:gridCol w="3004127">
                  <a:extLst>
                    <a:ext uri="{9D8B030D-6E8A-4147-A177-3AD203B41FA5}">
                      <a16:colId xmlns:a16="http://schemas.microsoft.com/office/drawing/2014/main" val="1807244473"/>
                    </a:ext>
                  </a:extLst>
                </a:gridCol>
                <a:gridCol w="1384757">
                  <a:extLst>
                    <a:ext uri="{9D8B030D-6E8A-4147-A177-3AD203B41FA5}">
                      <a16:colId xmlns:a16="http://schemas.microsoft.com/office/drawing/2014/main" val="2365156092"/>
                    </a:ext>
                  </a:extLst>
                </a:gridCol>
                <a:gridCol w="1498887">
                  <a:extLst>
                    <a:ext uri="{9D8B030D-6E8A-4147-A177-3AD203B41FA5}">
                      <a16:colId xmlns:a16="http://schemas.microsoft.com/office/drawing/2014/main" val="2077328402"/>
                    </a:ext>
                  </a:extLst>
                </a:gridCol>
                <a:gridCol w="1597623">
                  <a:extLst>
                    <a:ext uri="{9D8B030D-6E8A-4147-A177-3AD203B41FA5}">
                      <a16:colId xmlns:a16="http://schemas.microsoft.com/office/drawing/2014/main" val="1922705265"/>
                    </a:ext>
                  </a:extLst>
                </a:gridCol>
                <a:gridCol w="1597623">
                  <a:extLst>
                    <a:ext uri="{9D8B030D-6E8A-4147-A177-3AD203B41FA5}">
                      <a16:colId xmlns:a16="http://schemas.microsoft.com/office/drawing/2014/main" val="3866025963"/>
                    </a:ext>
                  </a:extLst>
                </a:gridCol>
                <a:gridCol w="601321">
                  <a:extLst>
                    <a:ext uri="{9D8B030D-6E8A-4147-A177-3AD203B41FA5}">
                      <a16:colId xmlns:a16="http://schemas.microsoft.com/office/drawing/2014/main" val="257904337"/>
                    </a:ext>
                  </a:extLst>
                </a:gridCol>
                <a:gridCol w="601321">
                  <a:extLst>
                    <a:ext uri="{9D8B030D-6E8A-4147-A177-3AD203B41FA5}">
                      <a16:colId xmlns:a16="http://schemas.microsoft.com/office/drawing/2014/main" val="3218855384"/>
                    </a:ext>
                  </a:extLst>
                </a:gridCol>
                <a:gridCol w="426456">
                  <a:extLst>
                    <a:ext uri="{9D8B030D-6E8A-4147-A177-3AD203B41FA5}">
                      <a16:colId xmlns:a16="http://schemas.microsoft.com/office/drawing/2014/main" val="1362253666"/>
                    </a:ext>
                  </a:extLst>
                </a:gridCol>
              </a:tblGrid>
              <a:tr h="621620">
                <a:tc rowSpan="7">
                  <a:txBody>
                    <a:bodyPr/>
                    <a:lstStyle/>
                    <a:p>
                      <a:pPr algn="l" fontAlgn="t"/>
                      <a:r>
                        <a:rPr lang="en-US" sz="1000" dirty="0">
                          <a:effectLst/>
                        </a:rPr>
                        <a:t>OTP-6000, may be followed by -3P, followed by -SCCR.</a:t>
                      </a:r>
                    </a:p>
                    <a:p>
                      <a:pPr algn="l" fontAlgn="t"/>
                      <a:r>
                        <a:rPr lang="en-US" sz="1000" dirty="0">
                          <a:effectLst/>
                        </a:rPr>
                        <a:t> </a:t>
                      </a:r>
                    </a:p>
                    <a:p>
                      <a:pPr algn="l" fontAlgn="t"/>
                      <a:r>
                        <a:rPr lang="en-US" sz="1000" dirty="0">
                          <a:effectLst/>
                        </a:rPr>
                        <a:t>OTP-6000N, OTP-6000N-1, OTP-6000N-2, OTP-6000N-3, OTP-6000N-4, OTP-6000N-5; followed by -3P thru -6P, followed by -SCCR.</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Fuji Electric FA Components&amp; Systems</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SA103CUL/100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100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20,000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240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335180082"/>
                  </a:ext>
                </a:extLst>
              </a:tr>
              <a:tr h="621620">
                <a:tc vMerge="1">
                  <a:txBody>
                    <a:bodyPr/>
                    <a:lstStyle/>
                    <a:p>
                      <a:endParaRPr kumimoji="1" lang="ja-JP" altLang="en-US"/>
                    </a:p>
                  </a:txBody>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dirty="0">
                          <a:effectLst/>
                        </a:rPr>
                        <a:t>10,</a:t>
                      </a:r>
                      <a:br>
                        <a:rPr lang="en-US" sz="1000" dirty="0">
                          <a:effectLst/>
                        </a:rPr>
                      </a:br>
                      <a:r>
                        <a:rPr lang="en-US" sz="1000" dirty="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Fuji Electric FAComponents &amp; Systems</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SA203CUL/125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20,000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240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extLst>
                  <a:ext uri="{0D108BD9-81ED-4DB2-BD59-A6C34878D82A}">
                    <a16:rowId xmlns:a16="http://schemas.microsoft.com/office/drawing/2014/main" val="2826562040"/>
                  </a:ext>
                </a:extLst>
              </a:tr>
              <a:tr h="621620">
                <a:tc vMerge="1">
                  <a:txBody>
                    <a:bodyPr/>
                    <a:lstStyle/>
                    <a:p>
                      <a:endParaRPr kumimoji="1" lang="ja-JP" altLang="en-US"/>
                    </a:p>
                  </a:txBody>
                  <a:tcPr/>
                </a:tc>
                <a:tc>
                  <a:txBody>
                    <a:bodyPr/>
                    <a:lstStyle/>
                    <a:p>
                      <a:pPr algn="r" fontAlgn="t"/>
                      <a:r>
                        <a:rPr lang="en-US" sz="1000">
                          <a:effectLst/>
                        </a:rPr>
                        <a:t>3 - 10,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Fuji Electric FA Components &amp; Systems</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BW125JAGU-3P125, EW125JAGU-3P125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50,000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240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563218691"/>
                  </a:ext>
                </a:extLst>
              </a:tr>
              <a:tr h="621620">
                <a:tc vMerge="1">
                  <a:txBody>
                    <a:bodyPr/>
                    <a:lstStyle/>
                    <a:p>
                      <a:endParaRPr kumimoji="1" lang="ja-JP" altLang="en-US"/>
                    </a:p>
                  </a:txBody>
                  <a:tcPr/>
                </a:tc>
                <a:tc>
                  <a:txBody>
                    <a:bodyPr/>
                    <a:lstStyle/>
                    <a:p>
                      <a:pPr algn="r" fontAlgn="t"/>
                      <a:r>
                        <a:rPr lang="en-US" sz="1000">
                          <a:effectLst/>
                        </a:rPr>
                        <a:t>3 - 10,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Fuji Electric FA Components &amp; Systems</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BW125JAGU-3P125, EW125JAGU-3P125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30,000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480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extLst>
                  <a:ext uri="{0D108BD9-81ED-4DB2-BD59-A6C34878D82A}">
                    <a16:rowId xmlns:a16="http://schemas.microsoft.com/office/drawing/2014/main" val="157964591"/>
                  </a:ext>
                </a:extLst>
              </a:tr>
              <a:tr h="621620">
                <a:tc vMerge="1">
                  <a:txBody>
                    <a:bodyPr/>
                    <a:lstStyle/>
                    <a:p>
                      <a:endParaRPr kumimoji="1" lang="ja-JP" altLang="en-US"/>
                    </a:p>
                  </a:txBody>
                  <a:tcPr/>
                </a:tc>
                <a:tc>
                  <a:txBody>
                    <a:bodyPr/>
                    <a:lstStyle/>
                    <a:p>
                      <a:pPr algn="r" fontAlgn="t"/>
                      <a:r>
                        <a:rPr lang="en-US" sz="1000">
                          <a:effectLst/>
                        </a:rPr>
                        <a:t>3 - 10,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Fuji Electric FA Components &amp; Systems</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BW125RAGU-3P125, EW125JAGU-3P125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50,000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480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80184492"/>
                  </a:ext>
                </a:extLst>
              </a:tr>
              <a:tr h="621620">
                <a:tc vMerge="1">
                  <a:txBody>
                    <a:bodyPr/>
                    <a:lstStyle/>
                    <a:p>
                      <a:endParaRPr kumimoji="1" lang="ja-JP" altLang="en-US"/>
                    </a:p>
                  </a:txBody>
                  <a:tcPr/>
                </a:tc>
                <a:tc>
                  <a:txBody>
                    <a:bodyPr/>
                    <a:lstStyle/>
                    <a:p>
                      <a:pPr algn="r" fontAlgn="t"/>
                      <a:r>
                        <a:rPr lang="en-US" sz="1000">
                          <a:effectLst/>
                        </a:rPr>
                        <a:t>3 - 4,</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Fuji Electric FA Components &amp; Systems</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BW250JAGU-3P125, EW125JAGU-3P125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50,000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240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extLst>
                  <a:ext uri="{0D108BD9-81ED-4DB2-BD59-A6C34878D82A}">
                    <a16:rowId xmlns:a16="http://schemas.microsoft.com/office/drawing/2014/main" val="345989105"/>
                  </a:ext>
                </a:extLst>
              </a:tr>
              <a:tr h="621620">
                <a:tc vMerge="1">
                  <a:txBody>
                    <a:bodyPr/>
                    <a:lstStyle/>
                    <a:p>
                      <a:endParaRPr kumimoji="1" lang="ja-JP" altLang="en-US"/>
                    </a:p>
                  </a:txBody>
                  <a:tcPr/>
                </a:tc>
                <a:tc>
                  <a:txBody>
                    <a:bodyPr/>
                    <a:lstStyle/>
                    <a:p>
                      <a:pPr algn="r" fontAlgn="t"/>
                      <a:r>
                        <a:rPr lang="en-US" sz="1000">
                          <a:effectLst/>
                        </a:rPr>
                        <a:t>3 - 4,</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dirty="0">
                          <a:effectLst/>
                        </a:rPr>
                        <a:t>Fuji Electric FA Components &amp; Systems</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BW250JAGU-3P125, EW125JAGU-3P125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30,000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dirty="0">
                          <a:effectLst/>
                        </a:rPr>
                        <a:t>480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961271105"/>
                  </a:ext>
                </a:extLst>
              </a:tr>
            </a:tbl>
          </a:graphicData>
        </a:graphic>
      </p:graphicFrame>
      <p:sp>
        <p:nvSpPr>
          <p:cNvPr id="8" name="正方形/長方形 7">
            <a:extLst>
              <a:ext uri="{FF2B5EF4-FFF2-40B4-BE49-F238E27FC236}">
                <a16:creationId xmlns:a16="http://schemas.microsoft.com/office/drawing/2014/main" id="{B6D0D2FA-AA58-5469-AFD4-943139476658}"/>
              </a:ext>
            </a:extLst>
          </p:cNvPr>
          <p:cNvSpPr/>
          <p:nvPr/>
        </p:nvSpPr>
        <p:spPr>
          <a:xfrm>
            <a:off x="3823855" y="2878985"/>
            <a:ext cx="7726460" cy="6188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4F922C9-4A14-6372-FF7B-EF708FE22C35}"/>
              </a:ext>
            </a:extLst>
          </p:cNvPr>
          <p:cNvSpPr txBox="1"/>
          <p:nvPr/>
        </p:nvSpPr>
        <p:spPr>
          <a:xfrm>
            <a:off x="4290289" y="657225"/>
            <a:ext cx="7435049" cy="369332"/>
          </a:xfrm>
          <a:prstGeom prst="rect">
            <a:avLst/>
          </a:prstGeom>
          <a:noFill/>
        </p:spPr>
        <p:txBody>
          <a:bodyPr wrap="none" rtlCol="0">
            <a:spAutoFit/>
          </a:bodyPr>
          <a:lstStyle/>
          <a:p>
            <a:r>
              <a:rPr kumimoji="1" lang="en-US" altLang="ja-JP" dirty="0"/>
              <a:t>Line              Load             </a:t>
            </a:r>
            <a:r>
              <a:rPr kumimoji="1" lang="en-US" altLang="ja-JP" dirty="0" err="1"/>
              <a:t>Mft</a:t>
            </a:r>
            <a:r>
              <a:rPr kumimoji="1" lang="en-US" altLang="ja-JP" dirty="0"/>
              <a:t>                     Type           </a:t>
            </a:r>
            <a:r>
              <a:rPr kumimoji="1" lang="en-US" altLang="ja-JP" sz="1000" dirty="0"/>
              <a:t>Amp       Sym A      Volts</a:t>
            </a:r>
            <a:endParaRPr kumimoji="1" lang="ja-JP" altLang="en-US" sz="1000" dirty="0"/>
          </a:p>
        </p:txBody>
      </p:sp>
      <p:sp>
        <p:nvSpPr>
          <p:cNvPr id="11" name="スライド番号プレースホルダー 10">
            <a:extLst>
              <a:ext uri="{FF2B5EF4-FFF2-40B4-BE49-F238E27FC236}">
                <a16:creationId xmlns:a16="http://schemas.microsoft.com/office/drawing/2014/main" id="{14C05CCC-673E-A363-046B-99001776CDFB}"/>
              </a:ext>
            </a:extLst>
          </p:cNvPr>
          <p:cNvSpPr>
            <a:spLocks noGrp="1"/>
          </p:cNvSpPr>
          <p:nvPr>
            <p:ph type="sldNum" sz="quarter" idx="12"/>
          </p:nvPr>
        </p:nvSpPr>
        <p:spPr/>
        <p:txBody>
          <a:bodyPr/>
          <a:lstStyle/>
          <a:p>
            <a:fld id="{E7784300-A231-4CE8-BF2A-B73085566916}" type="slidenum">
              <a:rPr kumimoji="1" lang="ja-JP" altLang="en-US" smtClean="0"/>
              <a:t>20</a:t>
            </a:fld>
            <a:r>
              <a:rPr kumimoji="1" lang="ja-JP" altLang="en-US"/>
              <a:t>ページ</a:t>
            </a:r>
            <a:endParaRPr kumimoji="1" lang="ja-JP" altLang="en-US" dirty="0"/>
          </a:p>
        </p:txBody>
      </p:sp>
      <p:sp>
        <p:nvSpPr>
          <p:cNvPr id="4" name="テキスト ボックス 3">
            <a:extLst>
              <a:ext uri="{FF2B5EF4-FFF2-40B4-BE49-F238E27FC236}">
                <a16:creationId xmlns:a16="http://schemas.microsoft.com/office/drawing/2014/main" id="{595A59EB-913A-643A-829B-94CAADAFD870}"/>
              </a:ext>
            </a:extLst>
          </p:cNvPr>
          <p:cNvSpPr txBox="1"/>
          <p:nvPr/>
        </p:nvSpPr>
        <p:spPr>
          <a:xfrm>
            <a:off x="838200" y="5358491"/>
            <a:ext cx="6096000" cy="369332"/>
          </a:xfrm>
          <a:prstGeom prst="rect">
            <a:avLst/>
          </a:prstGeom>
          <a:noFill/>
        </p:spPr>
        <p:txBody>
          <a:bodyPr wrap="square">
            <a:spAutoFit/>
          </a:bodyPr>
          <a:lstStyle/>
          <a:p>
            <a:r>
              <a:rPr lang="en-US" altLang="ja-JP" dirty="0">
                <a:hlinkClick r:id="rId2"/>
              </a:rPr>
              <a:t>OTP-6000N-5 | Product </a:t>
            </a:r>
            <a:r>
              <a:rPr lang="en-US" altLang="ja-JP" dirty="0" err="1">
                <a:hlinkClick r:id="rId2"/>
              </a:rPr>
              <a:t>iQ</a:t>
            </a:r>
            <a:r>
              <a:rPr lang="en-US" altLang="ja-JP" dirty="0">
                <a:hlinkClick r:id="rId2"/>
              </a:rPr>
              <a:t> - Product </a:t>
            </a:r>
            <a:r>
              <a:rPr lang="en-US" altLang="ja-JP" dirty="0" err="1">
                <a:hlinkClick r:id="rId2"/>
              </a:rPr>
              <a:t>iQ</a:t>
            </a:r>
            <a:endParaRPr lang="ja-JP" altLang="en-US" dirty="0"/>
          </a:p>
        </p:txBody>
      </p:sp>
    </p:spTree>
    <p:extLst>
      <p:ext uri="{BB962C8B-B14F-4D97-AF65-F5344CB8AC3E}">
        <p14:creationId xmlns:p14="http://schemas.microsoft.com/office/powerpoint/2010/main" val="468617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296788" y="166425"/>
            <a:ext cx="11598424" cy="1007818"/>
          </a:xfrm>
        </p:spPr>
        <p:txBody>
          <a:bodyPr>
            <a:normAutofit fontScale="90000"/>
          </a:bodyPr>
          <a:lstStyle/>
          <a:p>
            <a:pPr marR="0" lvl="0" algn="l" defTabSz="914400" rtl="0" eaLnBrk="1" fontAlgn="auto" latinLnBrk="0" hangingPunct="1">
              <a:lnSpc>
                <a:spcPct val="90000"/>
              </a:lnSpc>
              <a:spcBef>
                <a:spcPts val="1000"/>
              </a:spcBef>
              <a:spcAft>
                <a:spcPts val="0"/>
              </a:spcAft>
              <a:buClrTx/>
              <a:buSzTx/>
              <a:tabLst/>
              <a:defRPr/>
            </a:pPr>
            <a:r>
              <a:rPr kumimoji="1" lang="en-US" altLang="ja-JP" sz="3100" dirty="0">
                <a:latin typeface="+mn-ea"/>
                <a:ea typeface="+mn-ea"/>
              </a:rPr>
              <a:t>2.1.1.2</a:t>
            </a:r>
            <a:r>
              <a:rPr kumimoji="1" lang="ja-JP" altLang="en-US" sz="3100" dirty="0">
                <a:latin typeface="+mn-ea"/>
                <a:ea typeface="+mn-ea"/>
              </a:rPr>
              <a:t>　</a:t>
            </a:r>
            <a:r>
              <a:rPr kumimoji="1" lang="en-US" altLang="ja-JP" sz="3100" dirty="0">
                <a:latin typeface="+mn-ea"/>
                <a:ea typeface="+mn-ea"/>
              </a:rPr>
              <a:t>125AF</a:t>
            </a:r>
            <a:r>
              <a:rPr kumimoji="1" lang="ja-JP" altLang="en-US" sz="3100" dirty="0">
                <a:latin typeface="+mn-ea"/>
                <a:ea typeface="+mn-ea"/>
              </a:rPr>
              <a:t>　</a:t>
            </a:r>
            <a:r>
              <a:rPr kumimoji="1" lang="en-US" altLang="ja-JP" sz="3100" dirty="0">
                <a:latin typeface="+mn-ea"/>
                <a:ea typeface="+mn-ea"/>
              </a:rPr>
              <a:t>BW125RAGU+OTP-6000N-5-3P-SCCR</a:t>
            </a:r>
            <a:br>
              <a:rPr kumimoji="1" lang="en-US" altLang="ja-JP" sz="3600" dirty="0">
                <a:latin typeface="+mn-ea"/>
                <a:ea typeface="+mn-ea"/>
              </a:rPr>
            </a:br>
            <a:r>
              <a:rPr kumimoji="1" lang="ja-JP" altLang="en-US" sz="3600" dirty="0">
                <a:latin typeface="+mn-ea"/>
                <a:ea typeface="+mn-ea"/>
              </a:rPr>
              <a:t>　　　 </a:t>
            </a:r>
            <a:r>
              <a:rPr kumimoji="1" lang="ja-JP" altLang="en-US" sz="2200" b="0" i="0" u="none" strike="noStrike" kern="1200" cap="none" spc="0" normalizeH="0" baseline="0" noProof="0" dirty="0">
                <a:ln>
                  <a:noFill/>
                </a:ln>
                <a:solidFill>
                  <a:prstClr val="black"/>
                </a:solidFill>
                <a:effectLst/>
                <a:uLnTx/>
                <a:uFillTx/>
                <a:latin typeface="+mn-ea"/>
                <a:ea typeface="+mn-ea"/>
                <a:cs typeface="+mn-cs"/>
              </a:rPr>
              <a:t>組合せ認定</a:t>
            </a:r>
            <a:r>
              <a:rPr kumimoji="1" lang="en-US" altLang="ja-JP" sz="2200" b="0" i="0" u="none" strike="noStrike" kern="1200" cap="none" spc="0" normalizeH="0" baseline="0" noProof="0" dirty="0">
                <a:ln>
                  <a:noFill/>
                </a:ln>
                <a:solidFill>
                  <a:prstClr val="black"/>
                </a:solidFill>
                <a:effectLst/>
                <a:uLnTx/>
                <a:uFillTx/>
                <a:latin typeface="+mn-ea"/>
                <a:ea typeface="+mn-ea"/>
                <a:cs typeface="+mn-cs"/>
              </a:rPr>
              <a:t>SCCR</a:t>
            </a:r>
            <a:r>
              <a:rPr kumimoji="1" lang="ja-JP" altLang="en-US" sz="22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2200" b="0" i="0" u="none" strike="noStrike" kern="1200" cap="none" spc="0" normalizeH="0" baseline="0" noProof="0" dirty="0">
                <a:ln>
                  <a:noFill/>
                </a:ln>
                <a:solidFill>
                  <a:srgbClr val="FF0000"/>
                </a:solidFill>
                <a:effectLst/>
                <a:uLnTx/>
                <a:uFillTx/>
                <a:latin typeface="+mn-ea"/>
                <a:ea typeface="+mn-ea"/>
                <a:cs typeface="+mn-cs"/>
              </a:rPr>
              <a:t>50kA(AC480V</a:t>
            </a:r>
            <a:r>
              <a:rPr kumimoji="1" lang="ja-JP" altLang="en-US" sz="22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dirty="0">
              <a:latin typeface="+mn-ea"/>
              <a:ea typeface="+mn-ea"/>
            </a:endParaRPr>
          </a:p>
        </p:txBody>
      </p:sp>
      <p:grpSp>
        <p:nvGrpSpPr>
          <p:cNvPr id="22" name="グループ化 21">
            <a:extLst>
              <a:ext uri="{FF2B5EF4-FFF2-40B4-BE49-F238E27FC236}">
                <a16:creationId xmlns:a16="http://schemas.microsoft.com/office/drawing/2014/main" id="{6B239BA1-869E-0344-1834-B1143FC0C6CF}"/>
              </a:ext>
            </a:extLst>
          </p:cNvPr>
          <p:cNvGrpSpPr/>
          <p:nvPr/>
        </p:nvGrpSpPr>
        <p:grpSpPr>
          <a:xfrm>
            <a:off x="4551174" y="3631620"/>
            <a:ext cx="2763520" cy="1330424"/>
            <a:chOff x="6370320" y="4132897"/>
            <a:chExt cx="2763520" cy="1330424"/>
          </a:xfrm>
        </p:grpSpPr>
        <p:sp>
          <p:nvSpPr>
            <p:cNvPr id="18" name="テキスト ボックス 17">
              <a:extLst>
                <a:ext uri="{FF2B5EF4-FFF2-40B4-BE49-F238E27FC236}">
                  <a16:creationId xmlns:a16="http://schemas.microsoft.com/office/drawing/2014/main" id="{74716516-85D8-A3C0-0C2A-EF8BF14BB9A9}"/>
                </a:ext>
              </a:extLst>
            </p:cNvPr>
            <p:cNvSpPr txBox="1"/>
            <p:nvPr/>
          </p:nvSpPr>
          <p:spPr>
            <a:xfrm>
              <a:off x="6370320" y="4132897"/>
              <a:ext cx="2763520" cy="369332"/>
            </a:xfrm>
            <a:prstGeom prst="rect">
              <a:avLst/>
            </a:prstGeom>
            <a:noFill/>
          </p:spPr>
          <p:txBody>
            <a:bodyPr wrap="square">
              <a:spAutoFit/>
            </a:bodyPr>
            <a:lstStyle/>
            <a:p>
              <a:r>
                <a:rPr lang="en-US" altLang="ja-JP" dirty="0">
                  <a:hlinkClick r:id="rId2"/>
                </a:rPr>
                <a:t>OTP-6000N-5-3P-SCCR</a:t>
              </a:r>
              <a:endParaRPr lang="ja-JP" altLang="en-US" dirty="0"/>
            </a:p>
          </p:txBody>
        </p:sp>
        <p:sp>
          <p:nvSpPr>
            <p:cNvPr id="19" name="テキスト ボックス 18">
              <a:extLst>
                <a:ext uri="{FF2B5EF4-FFF2-40B4-BE49-F238E27FC236}">
                  <a16:creationId xmlns:a16="http://schemas.microsoft.com/office/drawing/2014/main" id="{00DEA2EB-DCEA-2487-7872-387364696358}"/>
                </a:ext>
              </a:extLst>
            </p:cNvPr>
            <p:cNvSpPr txBox="1"/>
            <p:nvPr/>
          </p:nvSpPr>
          <p:spPr>
            <a:xfrm>
              <a:off x="6436360" y="4539991"/>
              <a:ext cx="2631440" cy="923330"/>
            </a:xfrm>
            <a:prstGeom prst="rect">
              <a:avLst/>
            </a:prstGeom>
            <a:noFill/>
          </p:spPr>
          <p:txBody>
            <a:bodyPr wrap="square" rtlCol="0">
              <a:spAutoFit/>
            </a:bodyPr>
            <a:lstStyle/>
            <a:p>
              <a:r>
                <a:rPr kumimoji="1" lang="en-US" altLang="ja-JP" dirty="0"/>
                <a:t>AC600V</a:t>
              </a:r>
              <a:r>
                <a:rPr kumimoji="1" lang="ja-JP" altLang="en-US" dirty="0"/>
                <a:t>　</a:t>
              </a:r>
              <a:r>
                <a:rPr kumimoji="1" lang="en-US" altLang="ja-JP" dirty="0"/>
                <a:t>125A</a:t>
              </a:r>
            </a:p>
            <a:p>
              <a:r>
                <a:rPr kumimoji="1" lang="en-US" altLang="ja-JP" dirty="0"/>
                <a:t>IN	</a:t>
              </a:r>
              <a:r>
                <a:rPr kumimoji="1" lang="ja-JP" altLang="en-US" dirty="0"/>
                <a:t>：</a:t>
              </a:r>
              <a:r>
                <a:rPr kumimoji="1" lang="en-US" altLang="ja-JP" dirty="0"/>
                <a:t>M8×</a:t>
              </a:r>
              <a:r>
                <a:rPr kumimoji="1" lang="ja-JP" altLang="en-US" dirty="0"/>
                <a:t>１</a:t>
              </a:r>
              <a:endParaRPr kumimoji="1" lang="en-US" altLang="ja-JP" dirty="0"/>
            </a:p>
            <a:p>
              <a:r>
                <a:rPr lang="en-US" altLang="ja-JP" dirty="0"/>
                <a:t>OUT	</a:t>
              </a:r>
              <a:r>
                <a:rPr lang="ja-JP" altLang="en-US" dirty="0"/>
                <a:t>：</a:t>
              </a:r>
              <a:r>
                <a:rPr lang="en-US" altLang="ja-JP" dirty="0"/>
                <a:t>M4×6</a:t>
              </a:r>
            </a:p>
          </p:txBody>
        </p:sp>
      </p:grpSp>
      <p:sp>
        <p:nvSpPr>
          <p:cNvPr id="20" name="テキスト ボックス 19">
            <a:extLst>
              <a:ext uri="{FF2B5EF4-FFF2-40B4-BE49-F238E27FC236}">
                <a16:creationId xmlns:a16="http://schemas.microsoft.com/office/drawing/2014/main" id="{DA4FBD0C-9F7B-5B31-1B5A-CF13B4A55823}"/>
              </a:ext>
            </a:extLst>
          </p:cNvPr>
          <p:cNvSpPr txBox="1"/>
          <p:nvPr/>
        </p:nvSpPr>
        <p:spPr>
          <a:xfrm>
            <a:off x="3912740" y="1199177"/>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BW125RAGU-3P</a:t>
            </a:r>
          </a:p>
        </p:txBody>
      </p:sp>
      <p:pic>
        <p:nvPicPr>
          <p:cNvPr id="25" name="図 24">
            <a:extLst>
              <a:ext uri="{FF2B5EF4-FFF2-40B4-BE49-F238E27FC236}">
                <a16:creationId xmlns:a16="http://schemas.microsoft.com/office/drawing/2014/main" id="{DA52F77A-BE1E-C65C-661C-BF051BB661E8}"/>
              </a:ext>
            </a:extLst>
          </p:cNvPr>
          <p:cNvPicPr>
            <a:picLocks noChangeAspect="1"/>
          </p:cNvPicPr>
          <p:nvPr/>
        </p:nvPicPr>
        <p:blipFill>
          <a:blip r:embed="rId3"/>
          <a:stretch>
            <a:fillRect/>
          </a:stretch>
        </p:blipFill>
        <p:spPr>
          <a:xfrm>
            <a:off x="1663005" y="1195657"/>
            <a:ext cx="824732" cy="1552575"/>
          </a:xfrm>
          <a:prstGeom prst="rect">
            <a:avLst/>
          </a:prstGeom>
        </p:spPr>
      </p:pic>
      <p:pic>
        <p:nvPicPr>
          <p:cNvPr id="23" name="図 22">
            <a:extLst>
              <a:ext uri="{FF2B5EF4-FFF2-40B4-BE49-F238E27FC236}">
                <a16:creationId xmlns:a16="http://schemas.microsoft.com/office/drawing/2014/main" id="{301C4713-419A-32B7-437B-A7F45F7E28BA}"/>
              </a:ext>
            </a:extLst>
          </p:cNvPr>
          <p:cNvPicPr>
            <a:picLocks noChangeAspect="1"/>
          </p:cNvPicPr>
          <p:nvPr/>
        </p:nvPicPr>
        <p:blipFill>
          <a:blip r:embed="rId4"/>
          <a:stretch>
            <a:fillRect/>
          </a:stretch>
        </p:blipFill>
        <p:spPr>
          <a:xfrm>
            <a:off x="1076753" y="3813000"/>
            <a:ext cx="1938340" cy="1149044"/>
          </a:xfrm>
          <a:prstGeom prst="rect">
            <a:avLst/>
          </a:prstGeom>
        </p:spPr>
      </p:pic>
      <p:cxnSp>
        <p:nvCxnSpPr>
          <p:cNvPr id="15" name="直線コネクタ 14">
            <a:extLst>
              <a:ext uri="{FF2B5EF4-FFF2-40B4-BE49-F238E27FC236}">
                <a16:creationId xmlns:a16="http://schemas.microsoft.com/office/drawing/2014/main" id="{5C0BF4D2-D7F7-C44D-AAD1-30A053B238B2}"/>
              </a:ext>
            </a:extLst>
          </p:cNvPr>
          <p:cNvCxnSpPr>
            <a:cxnSpLocks/>
          </p:cNvCxnSpPr>
          <p:nvPr/>
        </p:nvCxnSpPr>
        <p:spPr>
          <a:xfrm flipH="1">
            <a:off x="1604519" y="2611559"/>
            <a:ext cx="213838" cy="1468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48652FB-59D9-49AA-1631-46AC0275CE22}"/>
              </a:ext>
            </a:extLst>
          </p:cNvPr>
          <p:cNvCxnSpPr>
            <a:cxnSpLocks/>
          </p:cNvCxnSpPr>
          <p:nvPr/>
        </p:nvCxnSpPr>
        <p:spPr>
          <a:xfrm flipH="1">
            <a:off x="2050369" y="2611559"/>
            <a:ext cx="29448" cy="1468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0B37053C-41DB-BC02-7D9A-9BAD99EB3C7E}"/>
              </a:ext>
            </a:extLst>
          </p:cNvPr>
          <p:cNvCxnSpPr>
            <a:cxnSpLocks/>
          </p:cNvCxnSpPr>
          <p:nvPr/>
        </p:nvCxnSpPr>
        <p:spPr>
          <a:xfrm>
            <a:off x="2311829" y="2611559"/>
            <a:ext cx="269162" cy="1468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3F1C2A-A424-28A2-9F1B-3D35503FFB02}"/>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pic>
        <p:nvPicPr>
          <p:cNvPr id="35" name="図 34">
            <a:extLst>
              <a:ext uri="{FF2B5EF4-FFF2-40B4-BE49-F238E27FC236}">
                <a16:creationId xmlns:a16="http://schemas.microsoft.com/office/drawing/2014/main" id="{9A2CD996-D5DF-5717-0AC1-F8A204C341CF}"/>
              </a:ext>
            </a:extLst>
          </p:cNvPr>
          <p:cNvPicPr>
            <a:picLocks noChangeAspect="1"/>
          </p:cNvPicPr>
          <p:nvPr/>
        </p:nvPicPr>
        <p:blipFill>
          <a:blip r:embed="rId3"/>
          <a:stretch>
            <a:fillRect/>
          </a:stretch>
        </p:blipFill>
        <p:spPr>
          <a:xfrm>
            <a:off x="8806818" y="993096"/>
            <a:ext cx="429892" cy="712947"/>
          </a:xfrm>
          <a:prstGeom prst="rect">
            <a:avLst/>
          </a:prstGeom>
        </p:spPr>
      </p:pic>
      <p:pic>
        <p:nvPicPr>
          <p:cNvPr id="36" name="図 35">
            <a:extLst>
              <a:ext uri="{FF2B5EF4-FFF2-40B4-BE49-F238E27FC236}">
                <a16:creationId xmlns:a16="http://schemas.microsoft.com/office/drawing/2014/main" id="{325DD00E-93E0-C9B4-AA33-193430D2D207}"/>
              </a:ext>
            </a:extLst>
          </p:cNvPr>
          <p:cNvPicPr>
            <a:picLocks noChangeAspect="1"/>
          </p:cNvPicPr>
          <p:nvPr/>
        </p:nvPicPr>
        <p:blipFill>
          <a:blip r:embed="rId4"/>
          <a:stretch>
            <a:fillRect/>
          </a:stretch>
        </p:blipFill>
        <p:spPr>
          <a:xfrm>
            <a:off x="8516584" y="2194988"/>
            <a:ext cx="1010360" cy="527645"/>
          </a:xfrm>
          <a:prstGeom prst="rect">
            <a:avLst/>
          </a:prstGeom>
        </p:spPr>
      </p:pic>
      <p:cxnSp>
        <p:nvCxnSpPr>
          <p:cNvPr id="38" name="直線コネクタ 37">
            <a:extLst>
              <a:ext uri="{FF2B5EF4-FFF2-40B4-BE49-F238E27FC236}">
                <a16:creationId xmlns:a16="http://schemas.microsoft.com/office/drawing/2014/main" id="{4519B723-9F6F-BA53-04AC-16D11F2609FD}"/>
              </a:ext>
            </a:extLst>
          </p:cNvPr>
          <p:cNvCxnSpPr>
            <a:cxnSpLocks/>
          </p:cNvCxnSpPr>
          <p:nvPr/>
        </p:nvCxnSpPr>
        <p:spPr>
          <a:xfrm flipH="1">
            <a:off x="8757201" y="1629868"/>
            <a:ext cx="129864" cy="7257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B114BB45-E0F4-A571-1ADE-9A6BE402A120}"/>
              </a:ext>
            </a:extLst>
          </p:cNvPr>
          <p:cNvCxnSpPr>
            <a:cxnSpLocks/>
          </p:cNvCxnSpPr>
          <p:nvPr/>
        </p:nvCxnSpPr>
        <p:spPr>
          <a:xfrm>
            <a:off x="9023746" y="1629868"/>
            <a:ext cx="0" cy="7257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コネクタ: カギ線 41">
            <a:extLst>
              <a:ext uri="{FF2B5EF4-FFF2-40B4-BE49-F238E27FC236}">
                <a16:creationId xmlns:a16="http://schemas.microsoft.com/office/drawing/2014/main" id="{7CA243B1-14C3-926D-9E78-9B2F32D66698}"/>
              </a:ext>
            </a:extLst>
          </p:cNvPr>
          <p:cNvCxnSpPr>
            <a:cxnSpLocks/>
            <a:stCxn id="44" idx="3"/>
            <a:endCxn id="45" idx="3"/>
          </p:cNvCxnSpPr>
          <p:nvPr/>
        </p:nvCxnSpPr>
        <p:spPr>
          <a:xfrm>
            <a:off x="9233854" y="35383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68C0ED37-0BB6-AC6F-F622-BF0503B182E7}"/>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44" name="図 43">
            <a:extLst>
              <a:ext uri="{FF2B5EF4-FFF2-40B4-BE49-F238E27FC236}">
                <a16:creationId xmlns:a16="http://schemas.microsoft.com/office/drawing/2014/main" id="{D8459303-4A7E-834B-5F80-E5888B100B48}"/>
              </a:ext>
            </a:extLst>
          </p:cNvPr>
          <p:cNvPicPr>
            <a:picLocks noChangeAspect="1"/>
          </p:cNvPicPr>
          <p:nvPr/>
        </p:nvPicPr>
        <p:blipFill>
          <a:blip r:embed="rId5"/>
          <a:stretch>
            <a:fillRect/>
          </a:stretch>
        </p:blipFill>
        <p:spPr>
          <a:xfrm>
            <a:off x="8809674" y="3163150"/>
            <a:ext cx="424180" cy="750472"/>
          </a:xfrm>
          <a:prstGeom prst="rect">
            <a:avLst/>
          </a:prstGeom>
        </p:spPr>
      </p:pic>
      <p:pic>
        <p:nvPicPr>
          <p:cNvPr id="45" name="図 44">
            <a:extLst>
              <a:ext uri="{FF2B5EF4-FFF2-40B4-BE49-F238E27FC236}">
                <a16:creationId xmlns:a16="http://schemas.microsoft.com/office/drawing/2014/main" id="{FEF9E92E-6F7F-B55B-81EA-B407039985E6}"/>
              </a:ext>
            </a:extLst>
          </p:cNvPr>
          <p:cNvPicPr>
            <a:picLocks noChangeAspect="1"/>
          </p:cNvPicPr>
          <p:nvPr/>
        </p:nvPicPr>
        <p:blipFill>
          <a:blip r:embed="rId6"/>
          <a:stretch>
            <a:fillRect/>
          </a:stretch>
        </p:blipFill>
        <p:spPr>
          <a:xfrm>
            <a:off x="8569327" y="4267466"/>
            <a:ext cx="904875" cy="677074"/>
          </a:xfrm>
          <a:prstGeom prst="rect">
            <a:avLst/>
          </a:prstGeom>
        </p:spPr>
      </p:pic>
      <p:cxnSp>
        <p:nvCxnSpPr>
          <p:cNvPr id="46" name="直線コネクタ 45">
            <a:extLst>
              <a:ext uri="{FF2B5EF4-FFF2-40B4-BE49-F238E27FC236}">
                <a16:creationId xmlns:a16="http://schemas.microsoft.com/office/drawing/2014/main" id="{B789949E-DD94-0C50-1660-FE185BAE2EB0}"/>
              </a:ext>
            </a:extLst>
          </p:cNvPr>
          <p:cNvCxnSpPr>
            <a:cxnSpLocks/>
          </p:cNvCxnSpPr>
          <p:nvPr/>
        </p:nvCxnSpPr>
        <p:spPr>
          <a:xfrm flipH="1">
            <a:off x="8727590" y="3870780"/>
            <a:ext cx="163413" cy="5683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5B99F3D1-D9EC-0D2D-93DD-189A5F5E6053}"/>
              </a:ext>
            </a:extLst>
          </p:cNvPr>
          <p:cNvCxnSpPr>
            <a:cxnSpLocks/>
          </p:cNvCxnSpPr>
          <p:nvPr/>
        </p:nvCxnSpPr>
        <p:spPr>
          <a:xfrm>
            <a:off x="8757201" y="2623005"/>
            <a:ext cx="141530" cy="5905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グループ化 4">
            <a:extLst>
              <a:ext uri="{FF2B5EF4-FFF2-40B4-BE49-F238E27FC236}">
                <a16:creationId xmlns:a16="http://schemas.microsoft.com/office/drawing/2014/main" id="{7B23973A-C78B-9E56-9CF1-29987FF37C9D}"/>
              </a:ext>
            </a:extLst>
          </p:cNvPr>
          <p:cNvGrpSpPr/>
          <p:nvPr/>
        </p:nvGrpSpPr>
        <p:grpSpPr>
          <a:xfrm>
            <a:off x="2495089" y="2688326"/>
            <a:ext cx="4502870" cy="666242"/>
            <a:chOff x="2520682" y="2283487"/>
            <a:chExt cx="4502870" cy="666242"/>
          </a:xfrm>
        </p:grpSpPr>
        <p:sp>
          <p:nvSpPr>
            <p:cNvPr id="11" name="テキスト ボックス 10">
              <a:extLst>
                <a:ext uri="{FF2B5EF4-FFF2-40B4-BE49-F238E27FC236}">
                  <a16:creationId xmlns:a16="http://schemas.microsoft.com/office/drawing/2014/main" id="{AC9321C8-01DD-1BAA-28CA-E52BE0AE225D}"/>
                </a:ext>
              </a:extLst>
            </p:cNvPr>
            <p:cNvSpPr txBox="1"/>
            <p:nvPr/>
          </p:nvSpPr>
          <p:spPr>
            <a:xfrm>
              <a:off x="3938333" y="2283487"/>
              <a:ext cx="3085219"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lang="en-US" altLang="ja-JP" dirty="0">
                  <a:solidFill>
                    <a:srgbClr val="0070C0"/>
                  </a:solidFill>
                </a:rPr>
                <a:t>3</a:t>
              </a:r>
              <a:r>
                <a:rPr kumimoji="1" lang="en-US" altLang="ja-JP" dirty="0">
                  <a:solidFill>
                    <a:srgbClr val="0070C0"/>
                  </a:solidFill>
                </a:rPr>
                <a:t>AWG</a:t>
              </a:r>
              <a:r>
                <a:rPr kumimoji="1" lang="ja-JP" altLang="en-US" dirty="0">
                  <a:solidFill>
                    <a:srgbClr val="0070C0"/>
                  </a:solidFill>
                </a:rPr>
                <a:t>－</a:t>
              </a:r>
              <a:r>
                <a:rPr kumimoji="1" lang="en-US" altLang="ja-JP" dirty="0">
                  <a:solidFill>
                    <a:srgbClr val="0070C0"/>
                  </a:solidFill>
                </a:rPr>
                <a:t>10AWG</a:t>
              </a:r>
              <a:endParaRPr lang="en-US" altLang="ja-JP" dirty="0">
                <a:solidFill>
                  <a:srgbClr val="0070C0"/>
                </a:solidFill>
              </a:endParaRPr>
            </a:p>
          </p:txBody>
        </p:sp>
        <p:cxnSp>
          <p:nvCxnSpPr>
            <p:cNvPr id="12" name="コネクタ: カギ線 11">
              <a:extLst>
                <a:ext uri="{FF2B5EF4-FFF2-40B4-BE49-F238E27FC236}">
                  <a16:creationId xmlns:a16="http://schemas.microsoft.com/office/drawing/2014/main" id="{F841B658-7A5E-9A2F-9AF2-287BD0109100}"/>
                </a:ext>
              </a:extLst>
            </p:cNvPr>
            <p:cNvCxnSpPr>
              <a:cxnSpLocks/>
              <a:stCxn id="11" idx="2"/>
            </p:cNvCxnSpPr>
            <p:nvPr/>
          </p:nvCxnSpPr>
          <p:spPr>
            <a:xfrm rot="5400000">
              <a:off x="3852357" y="1321143"/>
              <a:ext cx="296911" cy="2960262"/>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テキスト ボックス 20">
            <a:extLst>
              <a:ext uri="{FF2B5EF4-FFF2-40B4-BE49-F238E27FC236}">
                <a16:creationId xmlns:a16="http://schemas.microsoft.com/office/drawing/2014/main" id="{DE84E067-4BFA-C898-2CD3-76DD4F87BE08}"/>
              </a:ext>
            </a:extLst>
          </p:cNvPr>
          <p:cNvSpPr txBox="1"/>
          <p:nvPr/>
        </p:nvSpPr>
        <p:spPr>
          <a:xfrm>
            <a:off x="361629" y="5213808"/>
            <a:ext cx="3405099"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a:t>
            </a:r>
            <a:r>
              <a:rPr lang="en-US" altLang="ja-JP" sz="2000" dirty="0">
                <a:solidFill>
                  <a:srgbClr val="0070C0"/>
                </a:solidFill>
              </a:rPr>
              <a:t>10</a:t>
            </a:r>
            <a:r>
              <a:rPr kumimoji="1" lang="en-US" altLang="ja-JP" sz="2000" dirty="0">
                <a:solidFill>
                  <a:srgbClr val="0070C0"/>
                </a:solidFill>
              </a:rPr>
              <a:t>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endParaRPr kumimoji="1" lang="en-US" altLang="ja-JP" sz="2000" dirty="0">
              <a:solidFill>
                <a:srgbClr val="0070C0"/>
              </a:solidFill>
            </a:endParaRPr>
          </a:p>
          <a:p>
            <a:r>
              <a:rPr lang="ja-JP" altLang="en-US" sz="2000" dirty="0">
                <a:solidFill>
                  <a:srgbClr val="0070C0"/>
                </a:solidFill>
              </a:rPr>
              <a:t>最大</a:t>
            </a:r>
            <a:r>
              <a:rPr lang="en-US" altLang="ja-JP" sz="2000" dirty="0">
                <a:solidFill>
                  <a:srgbClr val="0070C0"/>
                </a:solidFill>
              </a:rPr>
              <a:t>6</a:t>
            </a:r>
            <a:r>
              <a:rPr lang="ja-JP" altLang="en-US" sz="2000" dirty="0">
                <a:solidFill>
                  <a:srgbClr val="0070C0"/>
                </a:solidFill>
              </a:rPr>
              <a:t>分岐</a:t>
            </a:r>
            <a:r>
              <a:rPr lang="en-US" altLang="ja-JP" sz="2000" dirty="0">
                <a:solidFill>
                  <a:srgbClr val="0070C0"/>
                </a:solidFill>
              </a:rPr>
              <a:t>	SCCR50kA</a:t>
            </a:r>
          </a:p>
          <a:p>
            <a:r>
              <a:rPr kumimoji="1" lang="ja-JP" altLang="en-US" sz="2000" dirty="0">
                <a:solidFill>
                  <a:srgbClr val="0070C0"/>
                </a:solidFill>
              </a:rPr>
              <a:t>最大</a:t>
            </a:r>
            <a:r>
              <a:rPr lang="en-US" altLang="ja-JP" sz="2000" dirty="0">
                <a:solidFill>
                  <a:srgbClr val="0070C0"/>
                </a:solidFill>
              </a:rPr>
              <a:t>12</a:t>
            </a:r>
            <a:r>
              <a:rPr kumimoji="1" lang="ja-JP" altLang="en-US" sz="2000" dirty="0">
                <a:solidFill>
                  <a:srgbClr val="0070C0"/>
                </a:solidFill>
              </a:rPr>
              <a:t>分岐　</a:t>
            </a:r>
            <a:r>
              <a:rPr kumimoji="1" lang="en-US" altLang="ja-JP" sz="2000" dirty="0">
                <a:solidFill>
                  <a:srgbClr val="0070C0"/>
                </a:solidFill>
              </a:rPr>
              <a:t>	SCCR10kA</a:t>
            </a:r>
            <a:endParaRPr kumimoji="1" lang="ja-JP" altLang="en-US" sz="2000" dirty="0">
              <a:solidFill>
                <a:srgbClr val="0070C0"/>
              </a:solidFill>
            </a:endParaRPr>
          </a:p>
        </p:txBody>
      </p:sp>
      <p:cxnSp>
        <p:nvCxnSpPr>
          <p:cNvPr id="24" name="コネクタ: カギ線 23">
            <a:extLst>
              <a:ext uri="{FF2B5EF4-FFF2-40B4-BE49-F238E27FC236}">
                <a16:creationId xmlns:a16="http://schemas.microsoft.com/office/drawing/2014/main" id="{1305C8C0-105E-5995-A99C-012B3D3C7B6A}"/>
              </a:ext>
            </a:extLst>
          </p:cNvPr>
          <p:cNvCxnSpPr>
            <a:cxnSpLocks/>
            <a:stCxn id="21" idx="0"/>
            <a:endCxn id="49" idx="2"/>
          </p:cNvCxnSpPr>
          <p:nvPr/>
        </p:nvCxnSpPr>
        <p:spPr>
          <a:xfrm rot="16200000" flipV="1">
            <a:off x="1847327" y="4996956"/>
            <a:ext cx="398824" cy="34880"/>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540C3045-6CEC-C9EE-9A7A-B91BCB5FB6E4}"/>
              </a:ext>
            </a:extLst>
          </p:cNvPr>
          <p:cNvSpPr/>
          <p:nvPr/>
        </p:nvSpPr>
        <p:spPr>
          <a:xfrm>
            <a:off x="1241946" y="4316583"/>
            <a:ext cx="1574705" cy="498401"/>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スライド番号プレースホルダー 28">
            <a:extLst>
              <a:ext uri="{FF2B5EF4-FFF2-40B4-BE49-F238E27FC236}">
                <a16:creationId xmlns:a16="http://schemas.microsoft.com/office/drawing/2014/main" id="{DB51AAFE-E6EE-719F-1668-30133A7E826C}"/>
              </a:ext>
            </a:extLst>
          </p:cNvPr>
          <p:cNvSpPr>
            <a:spLocks noGrp="1"/>
          </p:cNvSpPr>
          <p:nvPr>
            <p:ph type="sldNum" sz="quarter" idx="12"/>
          </p:nvPr>
        </p:nvSpPr>
        <p:spPr/>
        <p:txBody>
          <a:bodyPr/>
          <a:lstStyle/>
          <a:p>
            <a:fld id="{E7784300-A231-4CE8-BF2A-B73085566916}" type="slidenum">
              <a:rPr kumimoji="1" lang="ja-JP" altLang="en-US" smtClean="0"/>
              <a:t>21</a:t>
            </a:fld>
            <a:r>
              <a:rPr kumimoji="1" lang="ja-JP" altLang="en-US"/>
              <a:t>ページ</a:t>
            </a:r>
            <a:endParaRPr kumimoji="1" lang="ja-JP" altLang="en-US" dirty="0"/>
          </a:p>
        </p:txBody>
      </p:sp>
      <p:sp>
        <p:nvSpPr>
          <p:cNvPr id="28" name="吹き出し: 折線 27">
            <a:extLst>
              <a:ext uri="{FF2B5EF4-FFF2-40B4-BE49-F238E27FC236}">
                <a16:creationId xmlns:a16="http://schemas.microsoft.com/office/drawing/2014/main" id="{5646797E-1063-3B21-8B2F-4D455BEE39DD}"/>
              </a:ext>
            </a:extLst>
          </p:cNvPr>
          <p:cNvSpPr/>
          <p:nvPr/>
        </p:nvSpPr>
        <p:spPr>
          <a:xfrm>
            <a:off x="9830240" y="1326543"/>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30" name="グループ化 29">
            <a:extLst>
              <a:ext uri="{FF2B5EF4-FFF2-40B4-BE49-F238E27FC236}">
                <a16:creationId xmlns:a16="http://schemas.microsoft.com/office/drawing/2014/main" id="{7426B1E5-601E-D225-E64B-799F86CD7A2F}"/>
              </a:ext>
            </a:extLst>
          </p:cNvPr>
          <p:cNvGrpSpPr/>
          <p:nvPr/>
        </p:nvGrpSpPr>
        <p:grpSpPr>
          <a:xfrm>
            <a:off x="8661070" y="1965829"/>
            <a:ext cx="720951" cy="264371"/>
            <a:chOff x="738051" y="2372149"/>
            <a:chExt cx="264371" cy="264371"/>
          </a:xfrm>
        </p:grpSpPr>
        <p:cxnSp>
          <p:nvCxnSpPr>
            <p:cNvPr id="31" name="直線コネクタ 30">
              <a:extLst>
                <a:ext uri="{FF2B5EF4-FFF2-40B4-BE49-F238E27FC236}">
                  <a16:creationId xmlns:a16="http://schemas.microsoft.com/office/drawing/2014/main" id="{E5B599BE-AED6-7B87-49F7-C1C660311229}"/>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34E538B6-5D68-852E-41E3-DB14D763A999}"/>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0" name="直線コネクタ 49">
            <a:extLst>
              <a:ext uri="{FF2B5EF4-FFF2-40B4-BE49-F238E27FC236}">
                <a16:creationId xmlns:a16="http://schemas.microsoft.com/office/drawing/2014/main" id="{600CE08F-52BB-DEF5-AA53-DCCB84F19DE6}"/>
              </a:ext>
            </a:extLst>
          </p:cNvPr>
          <p:cNvCxnSpPr>
            <a:cxnSpLocks/>
          </p:cNvCxnSpPr>
          <p:nvPr/>
        </p:nvCxnSpPr>
        <p:spPr>
          <a:xfrm>
            <a:off x="9160426" y="1629868"/>
            <a:ext cx="129864" cy="7257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003FDBAF-6A5C-6519-06FC-3747CD740D7A}"/>
              </a:ext>
            </a:extLst>
          </p:cNvPr>
          <p:cNvCxnSpPr>
            <a:cxnSpLocks/>
          </p:cNvCxnSpPr>
          <p:nvPr/>
        </p:nvCxnSpPr>
        <p:spPr>
          <a:xfrm>
            <a:off x="9026404" y="2623005"/>
            <a:ext cx="0" cy="5905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2AEE9C00-15B6-068E-0AA5-7BE1D593B213}"/>
              </a:ext>
            </a:extLst>
          </p:cNvPr>
          <p:cNvCxnSpPr>
            <a:cxnSpLocks/>
          </p:cNvCxnSpPr>
          <p:nvPr/>
        </p:nvCxnSpPr>
        <p:spPr>
          <a:xfrm flipH="1">
            <a:off x="9154076" y="2623005"/>
            <a:ext cx="129187" cy="5905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851FAE77-C131-F225-3D8D-E8109232E0F6}"/>
              </a:ext>
            </a:extLst>
          </p:cNvPr>
          <p:cNvCxnSpPr>
            <a:cxnSpLocks/>
          </p:cNvCxnSpPr>
          <p:nvPr/>
        </p:nvCxnSpPr>
        <p:spPr>
          <a:xfrm>
            <a:off x="9022022" y="3870780"/>
            <a:ext cx="0" cy="5449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656049B8-4A6B-5C11-5759-CAA2F620C218}"/>
              </a:ext>
            </a:extLst>
          </p:cNvPr>
          <p:cNvCxnSpPr>
            <a:cxnSpLocks/>
          </p:cNvCxnSpPr>
          <p:nvPr/>
        </p:nvCxnSpPr>
        <p:spPr>
          <a:xfrm>
            <a:off x="9153040" y="3870780"/>
            <a:ext cx="163413" cy="5683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374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5F8471B-4A4D-7D45-4D95-A48064DF7477}"/>
              </a:ext>
            </a:extLst>
          </p:cNvPr>
          <p:cNvPicPr>
            <a:picLocks noChangeAspect="1"/>
          </p:cNvPicPr>
          <p:nvPr/>
        </p:nvPicPr>
        <p:blipFill>
          <a:blip r:embed="rId2"/>
          <a:stretch>
            <a:fillRect/>
          </a:stretch>
        </p:blipFill>
        <p:spPr>
          <a:xfrm>
            <a:off x="838201" y="701288"/>
            <a:ext cx="10515600" cy="4356821"/>
          </a:xfrm>
          <a:prstGeom prst="rect">
            <a:avLst/>
          </a:prstGeom>
          <a:ln>
            <a:solidFill>
              <a:schemeClr val="tx1"/>
            </a:solidFill>
          </a:ln>
        </p:spPr>
      </p:pic>
      <p:sp>
        <p:nvSpPr>
          <p:cNvPr id="2" name="タイトル 1">
            <a:extLst>
              <a:ext uri="{FF2B5EF4-FFF2-40B4-BE49-F238E27FC236}">
                <a16:creationId xmlns:a16="http://schemas.microsoft.com/office/drawing/2014/main" id="{8FA211AC-2F31-0E6E-F0B2-7FCE5FAB837F}"/>
              </a:ext>
            </a:extLst>
          </p:cNvPr>
          <p:cNvSpPr>
            <a:spLocks noGrp="1"/>
          </p:cNvSpPr>
          <p:nvPr>
            <p:ph type="title"/>
          </p:nvPr>
        </p:nvSpPr>
        <p:spPr>
          <a:xfrm>
            <a:off x="838200" y="212317"/>
            <a:ext cx="10515600" cy="578665"/>
          </a:xfrm>
        </p:spPr>
        <p:txBody>
          <a:bodyPr>
            <a:normAutofit/>
          </a:bodyPr>
          <a:lstStyle/>
          <a:p>
            <a:r>
              <a:rPr kumimoji="1" lang="en-US" altLang="ja-JP" sz="2800" dirty="0"/>
              <a:t>OTP-6000N</a:t>
            </a:r>
            <a:r>
              <a:rPr kumimoji="1" lang="ja-JP" altLang="en-US" sz="2800" dirty="0"/>
              <a:t>シリーズとコンビネーション</a:t>
            </a:r>
          </a:p>
        </p:txBody>
      </p:sp>
      <p:sp>
        <p:nvSpPr>
          <p:cNvPr id="8" name="正方形/長方形 7">
            <a:extLst>
              <a:ext uri="{FF2B5EF4-FFF2-40B4-BE49-F238E27FC236}">
                <a16:creationId xmlns:a16="http://schemas.microsoft.com/office/drawing/2014/main" id="{13822422-0DA5-F3B8-81CB-F88A4CC7E05A}"/>
              </a:ext>
            </a:extLst>
          </p:cNvPr>
          <p:cNvSpPr/>
          <p:nvPr/>
        </p:nvSpPr>
        <p:spPr>
          <a:xfrm>
            <a:off x="838199" y="2262188"/>
            <a:ext cx="10515600" cy="2143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10">
            <a:extLst>
              <a:ext uri="{FF2B5EF4-FFF2-40B4-BE49-F238E27FC236}">
                <a16:creationId xmlns:a16="http://schemas.microsoft.com/office/drawing/2014/main" id="{B0AA5F38-6761-0C25-22BE-27780E55B808}"/>
              </a:ext>
            </a:extLst>
          </p:cNvPr>
          <p:cNvSpPr>
            <a:spLocks noGrp="1"/>
          </p:cNvSpPr>
          <p:nvPr>
            <p:ph type="sldNum" sz="quarter" idx="12"/>
          </p:nvPr>
        </p:nvSpPr>
        <p:spPr/>
        <p:txBody>
          <a:bodyPr/>
          <a:lstStyle/>
          <a:p>
            <a:fld id="{E7784300-A231-4CE8-BF2A-B73085566916}" type="slidenum">
              <a:rPr kumimoji="1" lang="ja-JP" altLang="en-US" smtClean="0"/>
              <a:t>22</a:t>
            </a:fld>
            <a:r>
              <a:rPr kumimoji="1" lang="ja-JP" altLang="en-US"/>
              <a:t>ページ</a:t>
            </a:r>
            <a:endParaRPr kumimoji="1" lang="ja-JP" altLang="en-US" dirty="0"/>
          </a:p>
        </p:txBody>
      </p:sp>
      <p:sp>
        <p:nvSpPr>
          <p:cNvPr id="3" name="テキスト ボックス 2">
            <a:extLst>
              <a:ext uri="{FF2B5EF4-FFF2-40B4-BE49-F238E27FC236}">
                <a16:creationId xmlns:a16="http://schemas.microsoft.com/office/drawing/2014/main" id="{E5FEF75D-4660-7F20-52DA-AB982F09E6EC}"/>
              </a:ext>
            </a:extLst>
          </p:cNvPr>
          <p:cNvSpPr txBox="1"/>
          <p:nvPr/>
        </p:nvSpPr>
        <p:spPr>
          <a:xfrm>
            <a:off x="838199" y="5058109"/>
            <a:ext cx="6096000" cy="369332"/>
          </a:xfrm>
          <a:prstGeom prst="rect">
            <a:avLst/>
          </a:prstGeom>
          <a:noFill/>
        </p:spPr>
        <p:txBody>
          <a:bodyPr wrap="square">
            <a:spAutoFit/>
          </a:bodyPr>
          <a:lstStyle/>
          <a:p>
            <a:r>
              <a:rPr lang="en-US" altLang="ja-JP" dirty="0">
                <a:hlinkClick r:id="rId3"/>
              </a:rPr>
              <a:t>OTP-6000N-5 | Product </a:t>
            </a:r>
            <a:r>
              <a:rPr lang="en-US" altLang="ja-JP" dirty="0" err="1">
                <a:hlinkClick r:id="rId3"/>
              </a:rPr>
              <a:t>iQ</a:t>
            </a:r>
            <a:r>
              <a:rPr lang="en-US" altLang="ja-JP" dirty="0">
                <a:hlinkClick r:id="rId3"/>
              </a:rPr>
              <a:t> - Product </a:t>
            </a:r>
            <a:r>
              <a:rPr lang="en-US" altLang="ja-JP" dirty="0" err="1">
                <a:hlinkClick r:id="rId3"/>
              </a:rPr>
              <a:t>iQ</a:t>
            </a:r>
            <a:endParaRPr lang="ja-JP" altLang="en-US" dirty="0"/>
          </a:p>
        </p:txBody>
      </p:sp>
    </p:spTree>
    <p:extLst>
      <p:ext uri="{BB962C8B-B14F-4D97-AF65-F5344CB8AC3E}">
        <p14:creationId xmlns:p14="http://schemas.microsoft.com/office/powerpoint/2010/main" val="2081252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355110" y="235249"/>
            <a:ext cx="11478824" cy="923330"/>
          </a:xfrm>
        </p:spPr>
        <p:txBody>
          <a:bodyPr>
            <a:normAutofit fontScale="90000"/>
          </a:bodyPr>
          <a:lstStyle/>
          <a:p>
            <a:pPr lvl="0">
              <a:spcBef>
                <a:spcPts val="1000"/>
              </a:spcBef>
              <a:defRPr/>
            </a:pPr>
            <a:r>
              <a:rPr kumimoji="1" lang="en-US" altLang="ja-JP" sz="3100" dirty="0">
                <a:latin typeface="+mn-ea"/>
                <a:ea typeface="+mn-ea"/>
              </a:rPr>
              <a:t>2.1.1.3</a:t>
            </a:r>
            <a:r>
              <a:rPr kumimoji="1" lang="ja-JP" altLang="en-US" sz="3100" dirty="0">
                <a:latin typeface="+mn-ea"/>
                <a:ea typeface="+mn-ea"/>
              </a:rPr>
              <a:t>　</a:t>
            </a:r>
            <a:r>
              <a:rPr kumimoji="1" lang="en-US" altLang="ja-JP" sz="3100" dirty="0">
                <a:latin typeface="+mn-ea"/>
                <a:ea typeface="+mn-ea"/>
              </a:rPr>
              <a:t>250AF</a:t>
            </a:r>
            <a:r>
              <a:rPr kumimoji="1" lang="ja-JP" altLang="en-US" sz="3100" dirty="0">
                <a:latin typeface="+mn-ea"/>
                <a:ea typeface="+mn-ea"/>
              </a:rPr>
              <a:t>　</a:t>
            </a:r>
            <a:r>
              <a:rPr kumimoji="1" lang="en-US" altLang="ja-JP" sz="3100" dirty="0">
                <a:latin typeface="+mn-ea"/>
                <a:ea typeface="+mn-ea"/>
              </a:rPr>
              <a:t>BW250JAGU+OTP-9000-M10-</a:t>
            </a:r>
            <a:r>
              <a:rPr lang="en-US" altLang="ja-JP" sz="3100" dirty="0">
                <a:latin typeface="+mn-ea"/>
              </a:rPr>
              <a:t>3P-</a:t>
            </a:r>
            <a:r>
              <a:rPr kumimoji="1" lang="en-US" altLang="ja-JP" sz="3100" dirty="0">
                <a:latin typeface="+mn-ea"/>
                <a:ea typeface="+mn-ea"/>
              </a:rPr>
              <a:t>SCCR</a:t>
            </a:r>
            <a:br>
              <a:rPr kumimoji="1" lang="en-US" altLang="ja-JP" sz="3600" dirty="0">
                <a:latin typeface="+mn-ea"/>
                <a:ea typeface="+mn-ea"/>
              </a:rPr>
            </a:br>
            <a:r>
              <a:rPr kumimoji="1" lang="ja-JP" altLang="en-US" sz="3600" dirty="0">
                <a:latin typeface="+mn-ea"/>
                <a:ea typeface="+mn-ea"/>
              </a:rPr>
              <a:t>　　　 </a:t>
            </a:r>
            <a:r>
              <a:rPr kumimoji="1" lang="ja-JP" altLang="en-US" sz="2200" b="0" i="0" u="none" strike="noStrike" kern="1200" cap="none" spc="0" normalizeH="0" baseline="0" noProof="0" dirty="0">
                <a:ln>
                  <a:noFill/>
                </a:ln>
                <a:solidFill>
                  <a:prstClr val="black"/>
                </a:solidFill>
                <a:effectLst/>
                <a:uLnTx/>
                <a:uFillTx/>
                <a:latin typeface="+mn-ea"/>
                <a:ea typeface="+mn-ea"/>
                <a:cs typeface="+mn-cs"/>
              </a:rPr>
              <a:t>組合せ認定</a:t>
            </a:r>
            <a:r>
              <a:rPr kumimoji="1" lang="en-US" altLang="ja-JP" sz="2200" b="0" i="0" u="none" strike="noStrike" kern="1200" cap="none" spc="0" normalizeH="0" baseline="0" noProof="0" dirty="0">
                <a:ln>
                  <a:noFill/>
                </a:ln>
                <a:solidFill>
                  <a:prstClr val="black"/>
                </a:solidFill>
                <a:effectLst/>
                <a:uLnTx/>
                <a:uFillTx/>
                <a:latin typeface="+mn-ea"/>
                <a:ea typeface="+mn-ea"/>
                <a:cs typeface="+mn-cs"/>
              </a:rPr>
              <a:t>SCCR</a:t>
            </a:r>
            <a:r>
              <a:rPr kumimoji="1" lang="ja-JP" altLang="en-US" sz="22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2200" i="0" u="none" strike="noStrike" kern="1200" cap="none" spc="0" normalizeH="0" baseline="0" noProof="0" dirty="0">
                <a:ln>
                  <a:noFill/>
                </a:ln>
                <a:solidFill>
                  <a:srgbClr val="FF0000"/>
                </a:solidFill>
                <a:effectLst/>
                <a:uLnTx/>
                <a:uFillTx/>
                <a:latin typeface="+mn-ea"/>
                <a:ea typeface="+mn-ea"/>
                <a:cs typeface="+mn-cs"/>
              </a:rPr>
              <a:t>30kA(AC480V</a:t>
            </a:r>
            <a:r>
              <a:rPr kumimoji="1" lang="ja-JP" altLang="en-US" sz="220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200" dirty="0">
              <a:latin typeface="+mn-ea"/>
              <a:ea typeface="+mn-ea"/>
            </a:endParaRPr>
          </a:p>
        </p:txBody>
      </p:sp>
      <p:sp>
        <p:nvSpPr>
          <p:cNvPr id="14" name="テキスト ボックス 13">
            <a:extLst>
              <a:ext uri="{FF2B5EF4-FFF2-40B4-BE49-F238E27FC236}">
                <a16:creationId xmlns:a16="http://schemas.microsoft.com/office/drawing/2014/main" id="{7DA56942-AF42-B96D-F006-74D418554D4E}"/>
              </a:ext>
            </a:extLst>
          </p:cNvPr>
          <p:cNvSpPr txBox="1"/>
          <p:nvPr/>
        </p:nvSpPr>
        <p:spPr>
          <a:xfrm>
            <a:off x="4435981" y="3647627"/>
            <a:ext cx="3650957" cy="1477328"/>
          </a:xfrm>
          <a:prstGeom prst="rect">
            <a:avLst/>
          </a:prstGeom>
          <a:noFill/>
        </p:spPr>
        <p:txBody>
          <a:bodyPr wrap="square" rtlCol="0">
            <a:spAutoFit/>
          </a:bodyPr>
          <a:lstStyle/>
          <a:p>
            <a:r>
              <a:rPr lang="en-US" altLang="ja-JP" dirty="0">
                <a:solidFill>
                  <a:srgbClr val="0070C0"/>
                </a:solidFill>
                <a:hlinkClick r:id="rId2">
                  <a:extLst>
                    <a:ext uri="{A12FA001-AC4F-418D-AE19-62706E023703}">
                      <ahyp:hlinkClr xmlns:ahyp="http://schemas.microsoft.com/office/drawing/2018/hyperlinkcolor" val="tx"/>
                    </a:ext>
                  </a:extLst>
                </a:hlinkClick>
              </a:rPr>
              <a:t>OTP-9000-xP-M10-SCCR</a:t>
            </a:r>
            <a:endParaRPr lang="ja-JP" altLang="en-US" dirty="0">
              <a:solidFill>
                <a:srgbClr val="0070C0"/>
              </a:solidFill>
            </a:endParaRPr>
          </a:p>
          <a:p>
            <a:r>
              <a:rPr kumimoji="1" lang="en-US" altLang="ja-JP" dirty="0"/>
              <a:t>AC600V</a:t>
            </a:r>
            <a:r>
              <a:rPr kumimoji="1" lang="ja-JP" altLang="en-US" dirty="0"/>
              <a:t>　</a:t>
            </a:r>
            <a:r>
              <a:rPr lang="en-US" altLang="ja-JP" dirty="0"/>
              <a:t>250</a:t>
            </a:r>
            <a:r>
              <a:rPr kumimoji="1" lang="en-US" altLang="ja-JP" dirty="0"/>
              <a:t>A</a:t>
            </a:r>
          </a:p>
          <a:p>
            <a:r>
              <a:rPr kumimoji="1" lang="en-US" altLang="ja-JP" dirty="0"/>
              <a:t>IN	</a:t>
            </a:r>
            <a:r>
              <a:rPr kumimoji="1" lang="ja-JP" altLang="en-US" dirty="0"/>
              <a:t>：</a:t>
            </a:r>
            <a:r>
              <a:rPr kumimoji="1" lang="en-US" altLang="ja-JP" dirty="0"/>
              <a:t>M10×</a:t>
            </a:r>
            <a:r>
              <a:rPr kumimoji="1" lang="ja-JP" altLang="en-US" dirty="0"/>
              <a:t>１</a:t>
            </a:r>
            <a:endParaRPr kumimoji="1" lang="en-US" altLang="ja-JP" dirty="0"/>
          </a:p>
          <a:p>
            <a:r>
              <a:rPr lang="en-US" altLang="ja-JP" dirty="0"/>
              <a:t>OUT	</a:t>
            </a:r>
            <a:r>
              <a:rPr lang="ja-JP" altLang="en-US" dirty="0"/>
              <a:t>：</a:t>
            </a:r>
            <a:r>
              <a:rPr lang="en-US" altLang="ja-JP" dirty="0"/>
              <a:t>M6×5</a:t>
            </a:r>
          </a:p>
          <a:p>
            <a:r>
              <a:rPr kumimoji="1" lang="en-US" altLang="ja-JP" dirty="0"/>
              <a:t>SCCR	</a:t>
            </a:r>
            <a:r>
              <a:rPr kumimoji="1" lang="ja-JP" altLang="en-US" dirty="0"/>
              <a:t>：</a:t>
            </a:r>
            <a:r>
              <a:rPr kumimoji="1" lang="en-US" altLang="ja-JP" dirty="0"/>
              <a:t>30kA</a:t>
            </a:r>
            <a:endParaRPr kumimoji="1" lang="ja-JP" altLang="en-US" dirty="0"/>
          </a:p>
        </p:txBody>
      </p:sp>
      <p:sp>
        <p:nvSpPr>
          <p:cNvPr id="20" name="テキスト ボックス 19">
            <a:extLst>
              <a:ext uri="{FF2B5EF4-FFF2-40B4-BE49-F238E27FC236}">
                <a16:creationId xmlns:a16="http://schemas.microsoft.com/office/drawing/2014/main" id="{DA4FBD0C-9F7B-5B31-1B5A-CF13B4A55823}"/>
              </a:ext>
            </a:extLst>
          </p:cNvPr>
          <p:cNvSpPr txBox="1"/>
          <p:nvPr/>
        </p:nvSpPr>
        <p:spPr>
          <a:xfrm>
            <a:off x="3912740" y="1336488"/>
            <a:ext cx="2348720" cy="923330"/>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BW250JAGU-3P</a:t>
            </a:r>
          </a:p>
          <a:p>
            <a:r>
              <a:rPr kumimoji="1" lang="en-US" altLang="ja-JP" dirty="0"/>
              <a:t>SCCR</a:t>
            </a:r>
            <a:r>
              <a:rPr kumimoji="1" lang="ja-JP" altLang="en-US" dirty="0"/>
              <a:t>：</a:t>
            </a:r>
            <a:r>
              <a:rPr lang="en-US" altLang="ja-JP" dirty="0"/>
              <a:t>3</a:t>
            </a:r>
            <a:r>
              <a:rPr kumimoji="1" lang="en-US" altLang="ja-JP" dirty="0"/>
              <a:t>0kA</a:t>
            </a:r>
            <a:endParaRPr kumimoji="1" lang="ja-JP" altLang="en-US" dirty="0"/>
          </a:p>
        </p:txBody>
      </p:sp>
      <p:pic>
        <p:nvPicPr>
          <p:cNvPr id="11" name="図 10">
            <a:extLst>
              <a:ext uri="{FF2B5EF4-FFF2-40B4-BE49-F238E27FC236}">
                <a16:creationId xmlns:a16="http://schemas.microsoft.com/office/drawing/2014/main" id="{F006EC10-AD6E-D540-B127-1DC47FCEC122}"/>
              </a:ext>
            </a:extLst>
          </p:cNvPr>
          <p:cNvPicPr>
            <a:picLocks noChangeAspect="1"/>
          </p:cNvPicPr>
          <p:nvPr/>
        </p:nvPicPr>
        <p:blipFill>
          <a:blip r:embed="rId3"/>
          <a:stretch>
            <a:fillRect/>
          </a:stretch>
        </p:blipFill>
        <p:spPr>
          <a:xfrm>
            <a:off x="1506018" y="1342329"/>
            <a:ext cx="775010" cy="1323975"/>
          </a:xfrm>
          <a:prstGeom prst="rect">
            <a:avLst/>
          </a:prstGeom>
        </p:spPr>
      </p:pic>
      <p:pic>
        <p:nvPicPr>
          <p:cNvPr id="10" name="図 9">
            <a:extLst>
              <a:ext uri="{FF2B5EF4-FFF2-40B4-BE49-F238E27FC236}">
                <a16:creationId xmlns:a16="http://schemas.microsoft.com/office/drawing/2014/main" id="{1AD31A44-9BE7-B7AA-68AC-8DF13B973B61}"/>
              </a:ext>
            </a:extLst>
          </p:cNvPr>
          <p:cNvPicPr>
            <a:picLocks noChangeAspect="1"/>
          </p:cNvPicPr>
          <p:nvPr/>
        </p:nvPicPr>
        <p:blipFill>
          <a:blip r:embed="rId4"/>
          <a:stretch>
            <a:fillRect/>
          </a:stretch>
        </p:blipFill>
        <p:spPr>
          <a:xfrm>
            <a:off x="882427" y="3665640"/>
            <a:ext cx="2022193" cy="1459315"/>
          </a:xfrm>
          <a:prstGeom prst="rect">
            <a:avLst/>
          </a:prstGeom>
        </p:spPr>
      </p:pic>
      <p:cxnSp>
        <p:nvCxnSpPr>
          <p:cNvPr id="24" name="直線コネクタ 23">
            <a:extLst>
              <a:ext uri="{FF2B5EF4-FFF2-40B4-BE49-F238E27FC236}">
                <a16:creationId xmlns:a16="http://schemas.microsoft.com/office/drawing/2014/main" id="{F0AB2BEE-91F4-8F85-43E5-F25D9E4E8482}"/>
              </a:ext>
            </a:extLst>
          </p:cNvPr>
          <p:cNvCxnSpPr>
            <a:cxnSpLocks/>
          </p:cNvCxnSpPr>
          <p:nvPr/>
        </p:nvCxnSpPr>
        <p:spPr>
          <a:xfrm flipH="1">
            <a:off x="1280160" y="2529030"/>
            <a:ext cx="363125" cy="15476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D7F6F29-DBCC-485E-9A03-E70BB8EBD4C3}"/>
              </a:ext>
            </a:extLst>
          </p:cNvPr>
          <p:cNvCxnSpPr>
            <a:cxnSpLocks/>
          </p:cNvCxnSpPr>
          <p:nvPr/>
        </p:nvCxnSpPr>
        <p:spPr>
          <a:xfrm flipH="1">
            <a:off x="1885999" y="2529030"/>
            <a:ext cx="13345" cy="15413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0E01A8FD-5435-5E42-1E4C-80F92D6167F1}"/>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grpSp>
        <p:nvGrpSpPr>
          <p:cNvPr id="21" name="グループ化 20">
            <a:extLst>
              <a:ext uri="{FF2B5EF4-FFF2-40B4-BE49-F238E27FC236}">
                <a16:creationId xmlns:a16="http://schemas.microsoft.com/office/drawing/2014/main" id="{815C9CC7-A84B-810F-DF53-15E58D1EC2A9}"/>
              </a:ext>
            </a:extLst>
          </p:cNvPr>
          <p:cNvGrpSpPr/>
          <p:nvPr/>
        </p:nvGrpSpPr>
        <p:grpSpPr>
          <a:xfrm>
            <a:off x="2407434" y="2688326"/>
            <a:ext cx="4882884" cy="675270"/>
            <a:chOff x="2433027" y="2283487"/>
            <a:chExt cx="4882884" cy="675270"/>
          </a:xfrm>
        </p:grpSpPr>
        <p:sp>
          <p:nvSpPr>
            <p:cNvPr id="22" name="テキスト ボックス 21">
              <a:extLst>
                <a:ext uri="{FF2B5EF4-FFF2-40B4-BE49-F238E27FC236}">
                  <a16:creationId xmlns:a16="http://schemas.microsoft.com/office/drawing/2014/main" id="{E10D1ABA-8CDE-7780-3803-00687A4F57A9}"/>
                </a:ext>
              </a:extLst>
            </p:cNvPr>
            <p:cNvSpPr txBox="1"/>
            <p:nvPr/>
          </p:nvSpPr>
          <p:spPr>
            <a:xfrm>
              <a:off x="3938333" y="2283487"/>
              <a:ext cx="3377578"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kumimoji="1" lang="en-US" altLang="ja-JP" dirty="0">
                  <a:solidFill>
                    <a:srgbClr val="0070C0"/>
                  </a:solidFill>
                </a:rPr>
                <a:t>1AWG</a:t>
              </a:r>
              <a:r>
                <a:rPr kumimoji="1" lang="ja-JP" altLang="en-US" dirty="0">
                  <a:solidFill>
                    <a:srgbClr val="0070C0"/>
                  </a:solidFill>
                </a:rPr>
                <a:t>－</a:t>
              </a:r>
              <a:r>
                <a:rPr kumimoji="1" lang="en-US" altLang="ja-JP" dirty="0">
                  <a:solidFill>
                    <a:srgbClr val="0070C0"/>
                  </a:solidFill>
                </a:rPr>
                <a:t>250KCM</a:t>
              </a:r>
              <a:endParaRPr lang="en-US" altLang="ja-JP" dirty="0">
                <a:solidFill>
                  <a:srgbClr val="0070C0"/>
                </a:solidFill>
              </a:endParaRPr>
            </a:p>
          </p:txBody>
        </p:sp>
        <p:cxnSp>
          <p:nvCxnSpPr>
            <p:cNvPr id="23" name="コネクタ: カギ線 22">
              <a:extLst>
                <a:ext uri="{FF2B5EF4-FFF2-40B4-BE49-F238E27FC236}">
                  <a16:creationId xmlns:a16="http://schemas.microsoft.com/office/drawing/2014/main" id="{DCC8F077-1614-9127-6F7B-E0ADC4CF74A3}"/>
                </a:ext>
              </a:extLst>
            </p:cNvPr>
            <p:cNvCxnSpPr>
              <a:cxnSpLocks/>
              <a:stCxn id="22" idx="2"/>
            </p:cNvCxnSpPr>
            <p:nvPr/>
          </p:nvCxnSpPr>
          <p:spPr>
            <a:xfrm rot="5400000">
              <a:off x="3877105" y="1208740"/>
              <a:ext cx="305939" cy="3194096"/>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27" name="図 26">
            <a:extLst>
              <a:ext uri="{FF2B5EF4-FFF2-40B4-BE49-F238E27FC236}">
                <a16:creationId xmlns:a16="http://schemas.microsoft.com/office/drawing/2014/main" id="{3E5B7CC0-2A29-29B0-D603-0C4EBCEF8D25}"/>
              </a:ext>
            </a:extLst>
          </p:cNvPr>
          <p:cNvPicPr>
            <a:picLocks noChangeAspect="1"/>
          </p:cNvPicPr>
          <p:nvPr/>
        </p:nvPicPr>
        <p:blipFill>
          <a:blip r:embed="rId5"/>
          <a:stretch>
            <a:fillRect/>
          </a:stretch>
        </p:blipFill>
        <p:spPr>
          <a:xfrm>
            <a:off x="8568778" y="2265085"/>
            <a:ext cx="938045" cy="659805"/>
          </a:xfrm>
          <a:prstGeom prst="rect">
            <a:avLst/>
          </a:prstGeom>
        </p:spPr>
      </p:pic>
      <p:pic>
        <p:nvPicPr>
          <p:cNvPr id="28" name="図 27">
            <a:extLst>
              <a:ext uri="{FF2B5EF4-FFF2-40B4-BE49-F238E27FC236}">
                <a16:creationId xmlns:a16="http://schemas.microsoft.com/office/drawing/2014/main" id="{BEBC2A23-3020-46E5-225D-D94495EE809B}"/>
              </a:ext>
            </a:extLst>
          </p:cNvPr>
          <p:cNvPicPr>
            <a:picLocks noChangeAspect="1"/>
          </p:cNvPicPr>
          <p:nvPr/>
        </p:nvPicPr>
        <p:blipFill>
          <a:blip r:embed="rId3"/>
          <a:stretch>
            <a:fillRect/>
          </a:stretch>
        </p:blipFill>
        <p:spPr>
          <a:xfrm>
            <a:off x="8838223" y="1116283"/>
            <a:ext cx="399155" cy="654310"/>
          </a:xfrm>
          <a:prstGeom prst="rect">
            <a:avLst/>
          </a:prstGeom>
        </p:spPr>
      </p:pic>
      <p:cxnSp>
        <p:nvCxnSpPr>
          <p:cNvPr id="31" name="直線コネクタ 30">
            <a:extLst>
              <a:ext uri="{FF2B5EF4-FFF2-40B4-BE49-F238E27FC236}">
                <a16:creationId xmlns:a16="http://schemas.microsoft.com/office/drawing/2014/main" id="{BEC03D25-211B-A48F-62B1-CBFB16BAB95B}"/>
              </a:ext>
            </a:extLst>
          </p:cNvPr>
          <p:cNvCxnSpPr>
            <a:cxnSpLocks/>
          </p:cNvCxnSpPr>
          <p:nvPr/>
        </p:nvCxnSpPr>
        <p:spPr>
          <a:xfrm flipH="1">
            <a:off x="8734298" y="1704603"/>
            <a:ext cx="175904" cy="5865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0C94066C-0B84-94BC-B7ED-4505557FF223}"/>
              </a:ext>
            </a:extLst>
          </p:cNvPr>
          <p:cNvCxnSpPr>
            <a:cxnSpLocks/>
          </p:cNvCxnSpPr>
          <p:nvPr/>
        </p:nvCxnSpPr>
        <p:spPr>
          <a:xfrm>
            <a:off x="9034626" y="1704603"/>
            <a:ext cx="0" cy="5827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コネクタ: カギ線 34">
            <a:extLst>
              <a:ext uri="{FF2B5EF4-FFF2-40B4-BE49-F238E27FC236}">
                <a16:creationId xmlns:a16="http://schemas.microsoft.com/office/drawing/2014/main" id="{6DA4092D-71B4-4625-BD5A-C9585EEE929A}"/>
              </a:ext>
            </a:extLst>
          </p:cNvPr>
          <p:cNvCxnSpPr>
            <a:cxnSpLocks/>
            <a:stCxn id="37" idx="3"/>
            <a:endCxn id="38" idx="3"/>
          </p:cNvCxnSpPr>
          <p:nvPr/>
        </p:nvCxnSpPr>
        <p:spPr>
          <a:xfrm>
            <a:off x="9249890" y="35383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6E565E5B-4F11-C3E5-ACDA-EB831C9D4E5F}"/>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37" name="図 36">
            <a:extLst>
              <a:ext uri="{FF2B5EF4-FFF2-40B4-BE49-F238E27FC236}">
                <a16:creationId xmlns:a16="http://schemas.microsoft.com/office/drawing/2014/main" id="{850318BC-194A-581E-92FD-0F585DC757CC}"/>
              </a:ext>
            </a:extLst>
          </p:cNvPr>
          <p:cNvPicPr>
            <a:picLocks noChangeAspect="1"/>
          </p:cNvPicPr>
          <p:nvPr/>
        </p:nvPicPr>
        <p:blipFill>
          <a:blip r:embed="rId6"/>
          <a:stretch>
            <a:fillRect/>
          </a:stretch>
        </p:blipFill>
        <p:spPr>
          <a:xfrm>
            <a:off x="8825710" y="3163150"/>
            <a:ext cx="424180" cy="750472"/>
          </a:xfrm>
          <a:prstGeom prst="rect">
            <a:avLst/>
          </a:prstGeom>
        </p:spPr>
      </p:pic>
      <p:pic>
        <p:nvPicPr>
          <p:cNvPr id="38" name="図 37">
            <a:extLst>
              <a:ext uri="{FF2B5EF4-FFF2-40B4-BE49-F238E27FC236}">
                <a16:creationId xmlns:a16="http://schemas.microsoft.com/office/drawing/2014/main" id="{141C7D0D-D74E-376C-D114-8285AA523089}"/>
              </a:ext>
            </a:extLst>
          </p:cNvPr>
          <p:cNvPicPr>
            <a:picLocks noChangeAspect="1"/>
          </p:cNvPicPr>
          <p:nvPr/>
        </p:nvPicPr>
        <p:blipFill>
          <a:blip r:embed="rId7"/>
          <a:stretch>
            <a:fillRect/>
          </a:stretch>
        </p:blipFill>
        <p:spPr>
          <a:xfrm>
            <a:off x="8585363" y="4267466"/>
            <a:ext cx="904875" cy="677074"/>
          </a:xfrm>
          <a:prstGeom prst="rect">
            <a:avLst/>
          </a:prstGeom>
        </p:spPr>
      </p:pic>
      <p:cxnSp>
        <p:nvCxnSpPr>
          <p:cNvPr id="39" name="直線コネクタ 38">
            <a:extLst>
              <a:ext uri="{FF2B5EF4-FFF2-40B4-BE49-F238E27FC236}">
                <a16:creationId xmlns:a16="http://schemas.microsoft.com/office/drawing/2014/main" id="{87125069-3AEF-6BFB-B583-306BDCDB67E2}"/>
              </a:ext>
            </a:extLst>
          </p:cNvPr>
          <p:cNvCxnSpPr>
            <a:cxnSpLocks/>
          </p:cNvCxnSpPr>
          <p:nvPr/>
        </p:nvCxnSpPr>
        <p:spPr>
          <a:xfrm flipH="1">
            <a:off x="8745281" y="3872291"/>
            <a:ext cx="160314" cy="5557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4F199F31-78D7-211B-112F-99839C2EFBB9}"/>
              </a:ext>
            </a:extLst>
          </p:cNvPr>
          <p:cNvCxnSpPr>
            <a:cxnSpLocks/>
          </p:cNvCxnSpPr>
          <p:nvPr/>
        </p:nvCxnSpPr>
        <p:spPr>
          <a:xfrm>
            <a:off x="9036867" y="2751516"/>
            <a:ext cx="0" cy="4591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C806147B-ACBC-020D-AD70-5C25E1E77B39}"/>
              </a:ext>
            </a:extLst>
          </p:cNvPr>
          <p:cNvCxnSpPr>
            <a:cxnSpLocks/>
          </p:cNvCxnSpPr>
          <p:nvPr/>
        </p:nvCxnSpPr>
        <p:spPr>
          <a:xfrm>
            <a:off x="8726501" y="2751516"/>
            <a:ext cx="183701" cy="4470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0B70CB5F-F3FC-913C-0468-66079C7CD0C3}"/>
              </a:ext>
            </a:extLst>
          </p:cNvPr>
          <p:cNvSpPr txBox="1"/>
          <p:nvPr/>
        </p:nvSpPr>
        <p:spPr>
          <a:xfrm>
            <a:off x="252880" y="5430348"/>
            <a:ext cx="3924472"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a:t>
            </a:r>
            <a:r>
              <a:rPr lang="en-US" altLang="ja-JP" sz="2000" dirty="0">
                <a:solidFill>
                  <a:srgbClr val="0070C0"/>
                </a:solidFill>
              </a:rPr>
              <a:t>8</a:t>
            </a:r>
            <a:r>
              <a:rPr kumimoji="1" lang="en-US" altLang="ja-JP" sz="2000" dirty="0">
                <a:solidFill>
                  <a:srgbClr val="0070C0"/>
                </a:solidFill>
              </a:rPr>
              <a:t>AWG-1/0AWG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endParaRPr kumimoji="1" lang="en-US" altLang="ja-JP" sz="2000" dirty="0">
              <a:solidFill>
                <a:srgbClr val="0070C0"/>
              </a:solidFill>
            </a:endParaRPr>
          </a:p>
          <a:p>
            <a:r>
              <a:rPr lang="ja-JP" altLang="en-US" sz="2000" dirty="0">
                <a:solidFill>
                  <a:srgbClr val="0070C0"/>
                </a:solidFill>
              </a:rPr>
              <a:t>最大</a:t>
            </a:r>
            <a:r>
              <a:rPr lang="en-US" altLang="ja-JP" sz="2000" dirty="0">
                <a:solidFill>
                  <a:srgbClr val="0070C0"/>
                </a:solidFill>
              </a:rPr>
              <a:t>5</a:t>
            </a:r>
            <a:r>
              <a:rPr lang="ja-JP" altLang="en-US" sz="2000" dirty="0">
                <a:solidFill>
                  <a:srgbClr val="0070C0"/>
                </a:solidFill>
              </a:rPr>
              <a:t>分岐　</a:t>
            </a:r>
            <a:r>
              <a:rPr lang="en-US" altLang="ja-JP" sz="2000" dirty="0">
                <a:solidFill>
                  <a:srgbClr val="0070C0"/>
                </a:solidFill>
              </a:rPr>
              <a:t>SCCR30kA</a:t>
            </a:r>
          </a:p>
          <a:p>
            <a:r>
              <a:rPr kumimoji="1" lang="ja-JP" altLang="en-US" sz="2000" dirty="0">
                <a:solidFill>
                  <a:srgbClr val="0070C0"/>
                </a:solidFill>
              </a:rPr>
              <a:t>最大</a:t>
            </a:r>
            <a:r>
              <a:rPr kumimoji="1" lang="en-US" altLang="ja-JP" sz="2000" dirty="0">
                <a:solidFill>
                  <a:srgbClr val="0070C0"/>
                </a:solidFill>
              </a:rPr>
              <a:t>10</a:t>
            </a:r>
            <a:r>
              <a:rPr kumimoji="1" lang="ja-JP" altLang="en-US" sz="2000" dirty="0">
                <a:solidFill>
                  <a:srgbClr val="0070C0"/>
                </a:solidFill>
              </a:rPr>
              <a:t>分岐　</a:t>
            </a:r>
            <a:r>
              <a:rPr kumimoji="1" lang="en-US" altLang="ja-JP" sz="2000" dirty="0">
                <a:solidFill>
                  <a:srgbClr val="0070C0"/>
                </a:solidFill>
              </a:rPr>
              <a:t>SCCR10kA</a:t>
            </a:r>
            <a:endParaRPr kumimoji="1" lang="ja-JP" altLang="en-US" sz="2000" dirty="0">
              <a:solidFill>
                <a:srgbClr val="0070C0"/>
              </a:solidFill>
            </a:endParaRPr>
          </a:p>
        </p:txBody>
      </p:sp>
      <p:cxnSp>
        <p:nvCxnSpPr>
          <p:cNvPr id="18" name="コネクタ: カギ線 17">
            <a:extLst>
              <a:ext uri="{FF2B5EF4-FFF2-40B4-BE49-F238E27FC236}">
                <a16:creationId xmlns:a16="http://schemas.microsoft.com/office/drawing/2014/main" id="{BA5B62C1-637A-E0E9-1412-B51ADEDE1AD9}"/>
              </a:ext>
            </a:extLst>
          </p:cNvPr>
          <p:cNvCxnSpPr>
            <a:cxnSpLocks/>
            <a:stCxn id="17" idx="0"/>
            <a:endCxn id="19" idx="2"/>
          </p:cNvCxnSpPr>
          <p:nvPr/>
        </p:nvCxnSpPr>
        <p:spPr>
          <a:xfrm rot="16200000" flipV="1">
            <a:off x="1769906" y="4985137"/>
            <a:ext cx="562157" cy="328265"/>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8FB4B81B-0D43-BFC7-A139-D8877E108B57}"/>
              </a:ext>
            </a:extLst>
          </p:cNvPr>
          <p:cNvSpPr/>
          <p:nvPr/>
        </p:nvSpPr>
        <p:spPr>
          <a:xfrm>
            <a:off x="882428" y="4267466"/>
            <a:ext cx="2008846" cy="600725"/>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B35A26A7-95A0-C120-FFA4-1B8245C92D99}"/>
              </a:ext>
            </a:extLst>
          </p:cNvPr>
          <p:cNvSpPr>
            <a:spLocks noGrp="1"/>
          </p:cNvSpPr>
          <p:nvPr>
            <p:ph type="sldNum" sz="quarter" idx="12"/>
          </p:nvPr>
        </p:nvSpPr>
        <p:spPr/>
        <p:txBody>
          <a:bodyPr/>
          <a:lstStyle/>
          <a:p>
            <a:fld id="{E7784300-A231-4CE8-BF2A-B73085566916}" type="slidenum">
              <a:rPr kumimoji="1" lang="ja-JP" altLang="en-US" smtClean="0"/>
              <a:t>23</a:t>
            </a:fld>
            <a:r>
              <a:rPr kumimoji="1" lang="ja-JP" altLang="en-US"/>
              <a:t>ページ</a:t>
            </a:r>
            <a:endParaRPr kumimoji="1" lang="ja-JP" altLang="en-US" dirty="0"/>
          </a:p>
        </p:txBody>
      </p:sp>
      <p:sp>
        <p:nvSpPr>
          <p:cNvPr id="26" name="吹き出し: 折線 25">
            <a:extLst>
              <a:ext uri="{FF2B5EF4-FFF2-40B4-BE49-F238E27FC236}">
                <a16:creationId xmlns:a16="http://schemas.microsoft.com/office/drawing/2014/main" id="{6A4A34F0-D788-8252-2A14-A548F880762B}"/>
              </a:ext>
            </a:extLst>
          </p:cNvPr>
          <p:cNvSpPr/>
          <p:nvPr/>
        </p:nvSpPr>
        <p:spPr>
          <a:xfrm>
            <a:off x="9830240" y="1387506"/>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42" name="グループ化 41">
            <a:extLst>
              <a:ext uri="{FF2B5EF4-FFF2-40B4-BE49-F238E27FC236}">
                <a16:creationId xmlns:a16="http://schemas.microsoft.com/office/drawing/2014/main" id="{EE181C33-53D7-8506-B55A-35EE79937C57}"/>
              </a:ext>
            </a:extLst>
          </p:cNvPr>
          <p:cNvGrpSpPr/>
          <p:nvPr/>
        </p:nvGrpSpPr>
        <p:grpSpPr>
          <a:xfrm>
            <a:off x="8686470" y="2001392"/>
            <a:ext cx="720951" cy="264371"/>
            <a:chOff x="738051" y="2372149"/>
            <a:chExt cx="264371" cy="264371"/>
          </a:xfrm>
        </p:grpSpPr>
        <p:cxnSp>
          <p:nvCxnSpPr>
            <p:cNvPr id="43" name="直線コネクタ 42">
              <a:extLst>
                <a:ext uri="{FF2B5EF4-FFF2-40B4-BE49-F238E27FC236}">
                  <a16:creationId xmlns:a16="http://schemas.microsoft.com/office/drawing/2014/main" id="{22A2FB42-B1EE-1ECF-6312-10A144F08C22}"/>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6B9B9A5-5E91-BBDF-BBF6-5FA7474E3493}"/>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47">
            <a:extLst>
              <a:ext uri="{FF2B5EF4-FFF2-40B4-BE49-F238E27FC236}">
                <a16:creationId xmlns:a16="http://schemas.microsoft.com/office/drawing/2014/main" id="{DEFD7050-05B3-8107-DF4F-6D3E22D9F16B}"/>
              </a:ext>
            </a:extLst>
          </p:cNvPr>
          <p:cNvCxnSpPr>
            <a:cxnSpLocks/>
          </p:cNvCxnSpPr>
          <p:nvPr/>
        </p:nvCxnSpPr>
        <p:spPr>
          <a:xfrm>
            <a:off x="2146945" y="2529030"/>
            <a:ext cx="363125" cy="15476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B7A79402-AAF4-1804-EFDD-AED02C814DED}"/>
              </a:ext>
            </a:extLst>
          </p:cNvPr>
          <p:cNvCxnSpPr>
            <a:cxnSpLocks/>
          </p:cNvCxnSpPr>
          <p:nvPr/>
        </p:nvCxnSpPr>
        <p:spPr>
          <a:xfrm>
            <a:off x="9169273" y="1704603"/>
            <a:ext cx="175904" cy="5865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76741F30-F061-4683-67E6-390E0F7353A0}"/>
              </a:ext>
            </a:extLst>
          </p:cNvPr>
          <p:cNvCxnSpPr>
            <a:cxnSpLocks/>
          </p:cNvCxnSpPr>
          <p:nvPr/>
        </p:nvCxnSpPr>
        <p:spPr>
          <a:xfrm flipH="1">
            <a:off x="9171001" y="2751516"/>
            <a:ext cx="183701" cy="4470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BFC592C7-6798-0628-84D0-C30AAEC31D57}"/>
              </a:ext>
            </a:extLst>
          </p:cNvPr>
          <p:cNvCxnSpPr>
            <a:cxnSpLocks/>
          </p:cNvCxnSpPr>
          <p:nvPr/>
        </p:nvCxnSpPr>
        <p:spPr>
          <a:xfrm>
            <a:off x="9043217" y="3872291"/>
            <a:ext cx="0" cy="5557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C3F2F6DE-FD85-0B6A-B750-986A8FAE9271}"/>
              </a:ext>
            </a:extLst>
          </p:cNvPr>
          <p:cNvCxnSpPr>
            <a:cxnSpLocks/>
          </p:cNvCxnSpPr>
          <p:nvPr/>
        </p:nvCxnSpPr>
        <p:spPr>
          <a:xfrm>
            <a:off x="9170731" y="3872291"/>
            <a:ext cx="160314" cy="5557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736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BFEC9A7-A1C6-A58D-9994-BF3E809535E7}"/>
              </a:ext>
            </a:extLst>
          </p:cNvPr>
          <p:cNvPicPr>
            <a:picLocks noChangeAspect="1"/>
          </p:cNvPicPr>
          <p:nvPr/>
        </p:nvPicPr>
        <p:blipFill>
          <a:blip r:embed="rId2"/>
          <a:stretch>
            <a:fillRect/>
          </a:stretch>
        </p:blipFill>
        <p:spPr>
          <a:xfrm>
            <a:off x="838199" y="621857"/>
            <a:ext cx="10631904" cy="1730364"/>
          </a:xfrm>
          <a:prstGeom prst="rect">
            <a:avLst/>
          </a:prstGeom>
          <a:ln>
            <a:solidFill>
              <a:schemeClr val="tx1"/>
            </a:solidFill>
          </a:ln>
        </p:spPr>
      </p:pic>
      <p:sp>
        <p:nvSpPr>
          <p:cNvPr id="2" name="タイトル 1">
            <a:extLst>
              <a:ext uri="{FF2B5EF4-FFF2-40B4-BE49-F238E27FC236}">
                <a16:creationId xmlns:a16="http://schemas.microsoft.com/office/drawing/2014/main" id="{FDF55C49-BEE6-E96E-771D-759E8AE665C9}"/>
              </a:ext>
            </a:extLst>
          </p:cNvPr>
          <p:cNvSpPr>
            <a:spLocks noGrp="1"/>
          </p:cNvSpPr>
          <p:nvPr>
            <p:ph type="title"/>
          </p:nvPr>
        </p:nvSpPr>
        <p:spPr>
          <a:xfrm>
            <a:off x="838200" y="136525"/>
            <a:ext cx="10515600" cy="513764"/>
          </a:xfrm>
        </p:spPr>
        <p:txBody>
          <a:bodyPr>
            <a:normAutofit/>
          </a:bodyPr>
          <a:lstStyle/>
          <a:p>
            <a:r>
              <a:rPr kumimoji="1" lang="en-US" altLang="ja-JP" sz="2800" dirty="0"/>
              <a:t>OTP-</a:t>
            </a:r>
            <a:r>
              <a:rPr lang="en-US" altLang="ja-JP" sz="2800" dirty="0"/>
              <a:t>9</a:t>
            </a:r>
            <a:r>
              <a:rPr kumimoji="1" lang="en-US" altLang="ja-JP" sz="2800" dirty="0"/>
              <a:t>000</a:t>
            </a:r>
            <a:r>
              <a:rPr kumimoji="1" lang="ja-JP" altLang="en-US" sz="2800" dirty="0"/>
              <a:t>シリーズとコンビネーション</a:t>
            </a:r>
          </a:p>
        </p:txBody>
      </p:sp>
      <p:sp>
        <p:nvSpPr>
          <p:cNvPr id="8" name="正方形/長方形 7">
            <a:extLst>
              <a:ext uri="{FF2B5EF4-FFF2-40B4-BE49-F238E27FC236}">
                <a16:creationId xmlns:a16="http://schemas.microsoft.com/office/drawing/2014/main" id="{674D13A4-AC00-F306-207A-56CC50DCC2DE}"/>
              </a:ext>
            </a:extLst>
          </p:cNvPr>
          <p:cNvSpPr/>
          <p:nvPr/>
        </p:nvSpPr>
        <p:spPr>
          <a:xfrm>
            <a:off x="838198" y="1390668"/>
            <a:ext cx="10631905" cy="2019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D1917600-B523-3A8B-6D8E-C63418510143}"/>
              </a:ext>
            </a:extLst>
          </p:cNvPr>
          <p:cNvSpPr>
            <a:spLocks noGrp="1"/>
          </p:cNvSpPr>
          <p:nvPr>
            <p:ph type="sldNum" sz="quarter" idx="12"/>
          </p:nvPr>
        </p:nvSpPr>
        <p:spPr/>
        <p:txBody>
          <a:bodyPr/>
          <a:lstStyle/>
          <a:p>
            <a:fld id="{E7784300-A231-4CE8-BF2A-B73085566916}" type="slidenum">
              <a:rPr kumimoji="1" lang="ja-JP" altLang="en-US" smtClean="0"/>
              <a:t>24</a:t>
            </a:fld>
            <a:r>
              <a:rPr kumimoji="1" lang="ja-JP" altLang="en-US"/>
              <a:t>ページ</a:t>
            </a:r>
            <a:endParaRPr kumimoji="1" lang="ja-JP" altLang="en-US" dirty="0"/>
          </a:p>
        </p:txBody>
      </p:sp>
      <p:sp>
        <p:nvSpPr>
          <p:cNvPr id="4" name="テキスト ボックス 3">
            <a:extLst>
              <a:ext uri="{FF2B5EF4-FFF2-40B4-BE49-F238E27FC236}">
                <a16:creationId xmlns:a16="http://schemas.microsoft.com/office/drawing/2014/main" id="{8215CD8F-73CC-03EE-D91C-7C8B0692865C}"/>
              </a:ext>
            </a:extLst>
          </p:cNvPr>
          <p:cNvSpPr txBox="1"/>
          <p:nvPr/>
        </p:nvSpPr>
        <p:spPr>
          <a:xfrm>
            <a:off x="838198" y="2352221"/>
            <a:ext cx="6096000" cy="369332"/>
          </a:xfrm>
          <a:prstGeom prst="rect">
            <a:avLst/>
          </a:prstGeom>
          <a:noFill/>
        </p:spPr>
        <p:txBody>
          <a:bodyPr wrap="square">
            <a:spAutoFit/>
          </a:bodyPr>
          <a:lstStyle/>
          <a:p>
            <a:r>
              <a:rPr lang="en-US" altLang="ja-JP" dirty="0">
                <a:hlinkClick r:id="rId3"/>
              </a:rPr>
              <a:t>OTP-9000-M10 | Product </a:t>
            </a:r>
            <a:r>
              <a:rPr lang="en-US" altLang="ja-JP" dirty="0" err="1">
                <a:hlinkClick r:id="rId3"/>
              </a:rPr>
              <a:t>iQ</a:t>
            </a:r>
            <a:r>
              <a:rPr lang="en-US" altLang="ja-JP" dirty="0">
                <a:hlinkClick r:id="rId3"/>
              </a:rPr>
              <a:t> - Product </a:t>
            </a:r>
            <a:r>
              <a:rPr lang="en-US" altLang="ja-JP" dirty="0" err="1">
                <a:hlinkClick r:id="rId3"/>
              </a:rPr>
              <a:t>iQ</a:t>
            </a:r>
            <a:endParaRPr lang="ja-JP" altLang="en-US" dirty="0"/>
          </a:p>
        </p:txBody>
      </p:sp>
    </p:spTree>
    <p:extLst>
      <p:ext uri="{BB962C8B-B14F-4D97-AF65-F5344CB8AC3E}">
        <p14:creationId xmlns:p14="http://schemas.microsoft.com/office/powerpoint/2010/main" val="887009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306435" y="179096"/>
            <a:ext cx="11579130" cy="988898"/>
          </a:xfrm>
        </p:spPr>
        <p:txBody>
          <a:bodyPr>
            <a:normAutofit fontScale="90000"/>
          </a:bodyPr>
          <a:lstStyle/>
          <a:p>
            <a:r>
              <a:rPr kumimoji="1" lang="en-US" altLang="ja-JP" sz="3100" dirty="0">
                <a:latin typeface="+mn-ea"/>
                <a:ea typeface="+mn-ea"/>
              </a:rPr>
              <a:t>2.1.1.4</a:t>
            </a:r>
            <a:r>
              <a:rPr kumimoji="1" lang="ja-JP" altLang="en-US" sz="3100" dirty="0">
                <a:latin typeface="+mn-ea"/>
                <a:ea typeface="+mn-ea"/>
              </a:rPr>
              <a:t>　</a:t>
            </a:r>
            <a:r>
              <a:rPr kumimoji="1" lang="en-US" altLang="ja-JP" sz="3100" dirty="0">
                <a:latin typeface="+mn-ea"/>
                <a:ea typeface="+mn-ea"/>
              </a:rPr>
              <a:t>250AF</a:t>
            </a:r>
            <a:r>
              <a:rPr kumimoji="1" lang="ja-JP" altLang="en-US" sz="3100" dirty="0">
                <a:latin typeface="+mn-ea"/>
                <a:ea typeface="+mn-ea"/>
              </a:rPr>
              <a:t>　</a:t>
            </a:r>
            <a:r>
              <a:rPr kumimoji="1" lang="en-US" altLang="ja-JP" sz="3100" dirty="0">
                <a:latin typeface="+mn-ea"/>
                <a:ea typeface="+mn-ea"/>
              </a:rPr>
              <a:t>BW250RAGU+OTP-2000-3-3P-SCCR</a:t>
            </a:r>
            <a:br>
              <a:rPr kumimoji="1" lang="en-US" altLang="ja-JP" sz="3600" dirty="0">
                <a:latin typeface="+mn-ea"/>
                <a:ea typeface="+mn-ea"/>
              </a:rPr>
            </a:br>
            <a:r>
              <a:rPr kumimoji="1" lang="ja-JP" altLang="en-US" sz="3600" dirty="0">
                <a:latin typeface="+mn-ea"/>
                <a:ea typeface="+mn-ea"/>
              </a:rPr>
              <a:t>　　　</a:t>
            </a:r>
            <a:r>
              <a:rPr kumimoji="1" lang="ja-JP" altLang="en-US" sz="2200" dirty="0">
                <a:latin typeface="+mn-ea"/>
                <a:ea typeface="+mn-ea"/>
              </a:rPr>
              <a:t>組合せ認定</a:t>
            </a:r>
            <a:r>
              <a:rPr kumimoji="1" lang="en-US" altLang="ja-JP" sz="2200" dirty="0">
                <a:latin typeface="+mn-ea"/>
                <a:ea typeface="+mn-ea"/>
              </a:rPr>
              <a:t>SCCR</a:t>
            </a:r>
            <a:r>
              <a:rPr kumimoji="1" lang="ja-JP" altLang="en-US" sz="2200" dirty="0">
                <a:latin typeface="+mn-ea"/>
                <a:ea typeface="+mn-ea"/>
              </a:rPr>
              <a:t>：</a:t>
            </a:r>
            <a:r>
              <a:rPr lang="en-US" altLang="ja-JP" sz="2200" dirty="0">
                <a:solidFill>
                  <a:srgbClr val="FF0000"/>
                </a:solidFill>
                <a:latin typeface="+mn-ea"/>
                <a:ea typeface="+mn-ea"/>
              </a:rPr>
              <a:t>5</a:t>
            </a:r>
            <a:r>
              <a:rPr kumimoji="1" lang="en-US" altLang="ja-JP" sz="2200" dirty="0">
                <a:solidFill>
                  <a:srgbClr val="FF0000"/>
                </a:solidFill>
                <a:latin typeface="+mn-ea"/>
                <a:ea typeface="+mn-ea"/>
              </a:rPr>
              <a:t>0kA(AC480V</a:t>
            </a:r>
            <a:r>
              <a:rPr kumimoji="1" lang="ja-JP" altLang="en-US" sz="2200" dirty="0">
                <a:solidFill>
                  <a:srgbClr val="FF0000"/>
                </a:solidFill>
                <a:latin typeface="+mn-ea"/>
                <a:ea typeface="+mn-ea"/>
              </a:rPr>
              <a:t>以下　</a:t>
            </a:r>
            <a:r>
              <a:rPr kumimoji="1" lang="en-US" altLang="ja-JP" sz="2200" dirty="0">
                <a:solidFill>
                  <a:srgbClr val="FF0000"/>
                </a:solidFill>
                <a:latin typeface="+mn-ea"/>
                <a:ea typeface="+mn-ea"/>
              </a:rPr>
              <a:t>200A</a:t>
            </a:r>
            <a:r>
              <a:rPr kumimoji="1" lang="ja-JP" altLang="en-US" sz="2200" dirty="0">
                <a:solidFill>
                  <a:srgbClr val="FF0000"/>
                </a:solidFill>
                <a:latin typeface="+mn-ea"/>
                <a:ea typeface="+mn-ea"/>
              </a:rPr>
              <a:t>以下）</a:t>
            </a:r>
            <a:endParaRPr kumimoji="1" lang="ja-JP" altLang="en-US" sz="2200" dirty="0">
              <a:latin typeface="+mn-ea"/>
              <a:ea typeface="+mn-ea"/>
            </a:endParaRPr>
          </a:p>
        </p:txBody>
      </p:sp>
      <p:sp>
        <p:nvSpPr>
          <p:cNvPr id="14" name="テキスト ボックス 13">
            <a:extLst>
              <a:ext uri="{FF2B5EF4-FFF2-40B4-BE49-F238E27FC236}">
                <a16:creationId xmlns:a16="http://schemas.microsoft.com/office/drawing/2014/main" id="{7DA56942-AF42-B96D-F006-74D418554D4E}"/>
              </a:ext>
            </a:extLst>
          </p:cNvPr>
          <p:cNvSpPr txBox="1"/>
          <p:nvPr/>
        </p:nvSpPr>
        <p:spPr>
          <a:xfrm>
            <a:off x="4444785" y="3352603"/>
            <a:ext cx="3220768" cy="1200329"/>
          </a:xfrm>
          <a:prstGeom prst="rect">
            <a:avLst/>
          </a:prstGeom>
          <a:noFill/>
        </p:spPr>
        <p:txBody>
          <a:bodyPr wrap="square" rtlCol="0">
            <a:spAutoFit/>
          </a:bodyPr>
          <a:lstStyle/>
          <a:p>
            <a:r>
              <a:rPr lang="en-US" altLang="ja-JP" dirty="0">
                <a:solidFill>
                  <a:srgbClr val="0070C0"/>
                </a:solidFill>
                <a:hlinkClick r:id="rId2">
                  <a:extLst>
                    <a:ext uri="{A12FA001-AC4F-418D-AE19-62706E023703}">
                      <ahyp:hlinkClr xmlns:ahyp="http://schemas.microsoft.com/office/drawing/2018/hyperlinkcolor" val="tx"/>
                    </a:ext>
                  </a:extLst>
                </a:hlinkClick>
              </a:rPr>
              <a:t>OTP-2000-3-3PSCCR</a:t>
            </a:r>
            <a:endParaRPr lang="ja-JP" altLang="en-US" dirty="0">
              <a:solidFill>
                <a:srgbClr val="0070C0"/>
              </a:solidFill>
            </a:endParaRPr>
          </a:p>
          <a:p>
            <a:r>
              <a:rPr kumimoji="1" lang="en-US" altLang="ja-JP" dirty="0"/>
              <a:t>AC600V</a:t>
            </a:r>
            <a:r>
              <a:rPr kumimoji="1" lang="ja-JP" altLang="en-US" dirty="0"/>
              <a:t>　</a:t>
            </a:r>
            <a:r>
              <a:rPr lang="en-US" altLang="ja-JP" dirty="0"/>
              <a:t>200</a:t>
            </a:r>
            <a:r>
              <a:rPr kumimoji="1" lang="en-US" altLang="ja-JP" dirty="0"/>
              <a:t>A</a:t>
            </a:r>
          </a:p>
          <a:p>
            <a:r>
              <a:rPr kumimoji="1" lang="en-US" altLang="ja-JP" dirty="0">
                <a:solidFill>
                  <a:srgbClr val="0070C0"/>
                </a:solidFill>
              </a:rPr>
              <a:t>IN	</a:t>
            </a:r>
            <a:r>
              <a:rPr kumimoji="1" lang="ja-JP" altLang="en-US" dirty="0">
                <a:solidFill>
                  <a:srgbClr val="0070C0"/>
                </a:solidFill>
              </a:rPr>
              <a:t>：</a:t>
            </a:r>
            <a:r>
              <a:rPr kumimoji="1" lang="en-US" altLang="ja-JP" dirty="0">
                <a:solidFill>
                  <a:srgbClr val="0070C0"/>
                </a:solidFill>
              </a:rPr>
              <a:t>M8×</a:t>
            </a:r>
            <a:r>
              <a:rPr kumimoji="1" lang="ja-JP" altLang="en-US" dirty="0">
                <a:solidFill>
                  <a:srgbClr val="0070C0"/>
                </a:solidFill>
              </a:rPr>
              <a:t>１</a:t>
            </a:r>
            <a:endParaRPr kumimoji="1" lang="en-US" altLang="ja-JP" dirty="0">
              <a:solidFill>
                <a:srgbClr val="0070C0"/>
              </a:solidFill>
            </a:endParaRPr>
          </a:p>
          <a:p>
            <a:r>
              <a:rPr lang="en-US" altLang="ja-JP" dirty="0">
                <a:solidFill>
                  <a:srgbClr val="0070C0"/>
                </a:solidFill>
              </a:rPr>
              <a:t>OUT	</a:t>
            </a:r>
            <a:r>
              <a:rPr lang="ja-JP" altLang="en-US" dirty="0">
                <a:solidFill>
                  <a:srgbClr val="0070C0"/>
                </a:solidFill>
              </a:rPr>
              <a:t>：</a:t>
            </a:r>
            <a:r>
              <a:rPr lang="en-US" altLang="ja-JP" dirty="0">
                <a:solidFill>
                  <a:srgbClr val="0070C0"/>
                </a:solidFill>
              </a:rPr>
              <a:t>M5×5</a:t>
            </a:r>
          </a:p>
        </p:txBody>
      </p:sp>
      <p:sp>
        <p:nvSpPr>
          <p:cNvPr id="20" name="テキスト ボックス 19">
            <a:extLst>
              <a:ext uri="{FF2B5EF4-FFF2-40B4-BE49-F238E27FC236}">
                <a16:creationId xmlns:a16="http://schemas.microsoft.com/office/drawing/2014/main" id="{DA4FBD0C-9F7B-5B31-1B5A-CF13B4A55823}"/>
              </a:ext>
            </a:extLst>
          </p:cNvPr>
          <p:cNvSpPr txBox="1"/>
          <p:nvPr/>
        </p:nvSpPr>
        <p:spPr>
          <a:xfrm>
            <a:off x="3938333" y="1128606"/>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BW250RAGU-3P</a:t>
            </a:r>
          </a:p>
        </p:txBody>
      </p:sp>
      <p:pic>
        <p:nvPicPr>
          <p:cNvPr id="27" name="図 26">
            <a:extLst>
              <a:ext uri="{FF2B5EF4-FFF2-40B4-BE49-F238E27FC236}">
                <a16:creationId xmlns:a16="http://schemas.microsoft.com/office/drawing/2014/main" id="{D0D5DAC1-0A81-1915-1A53-B2CC1A4F4492}"/>
              </a:ext>
            </a:extLst>
          </p:cNvPr>
          <p:cNvPicPr>
            <a:picLocks noChangeAspect="1"/>
          </p:cNvPicPr>
          <p:nvPr/>
        </p:nvPicPr>
        <p:blipFill>
          <a:blip r:embed="rId3"/>
          <a:stretch>
            <a:fillRect/>
          </a:stretch>
        </p:blipFill>
        <p:spPr>
          <a:xfrm>
            <a:off x="1142996" y="3185794"/>
            <a:ext cx="1895475" cy="1367138"/>
          </a:xfrm>
          <a:prstGeom prst="rect">
            <a:avLst/>
          </a:prstGeom>
        </p:spPr>
      </p:pic>
      <p:pic>
        <p:nvPicPr>
          <p:cNvPr id="25" name="図 24">
            <a:extLst>
              <a:ext uri="{FF2B5EF4-FFF2-40B4-BE49-F238E27FC236}">
                <a16:creationId xmlns:a16="http://schemas.microsoft.com/office/drawing/2014/main" id="{00FDDEDE-3B6A-C0AF-614D-5D56A1464233}"/>
              </a:ext>
            </a:extLst>
          </p:cNvPr>
          <p:cNvPicPr>
            <a:picLocks noChangeAspect="1"/>
          </p:cNvPicPr>
          <p:nvPr/>
        </p:nvPicPr>
        <p:blipFill>
          <a:blip r:embed="rId4"/>
          <a:stretch>
            <a:fillRect/>
          </a:stretch>
        </p:blipFill>
        <p:spPr>
          <a:xfrm>
            <a:off x="1687315" y="1182733"/>
            <a:ext cx="775010" cy="1323975"/>
          </a:xfrm>
          <a:prstGeom prst="rect">
            <a:avLst/>
          </a:prstGeom>
        </p:spPr>
      </p:pic>
      <p:cxnSp>
        <p:nvCxnSpPr>
          <p:cNvPr id="24" name="直線コネクタ 23">
            <a:extLst>
              <a:ext uri="{FF2B5EF4-FFF2-40B4-BE49-F238E27FC236}">
                <a16:creationId xmlns:a16="http://schemas.microsoft.com/office/drawing/2014/main" id="{F0AB2BEE-91F4-8F85-43E5-F25D9E4E8482}"/>
              </a:ext>
            </a:extLst>
          </p:cNvPr>
          <p:cNvCxnSpPr>
            <a:cxnSpLocks/>
          </p:cNvCxnSpPr>
          <p:nvPr/>
        </p:nvCxnSpPr>
        <p:spPr>
          <a:xfrm flipH="1">
            <a:off x="1485983" y="2379223"/>
            <a:ext cx="341541" cy="1190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D7F6F29-DBCC-485E-9A03-E70BB8EBD4C3}"/>
              </a:ext>
            </a:extLst>
          </p:cNvPr>
          <p:cNvCxnSpPr>
            <a:cxnSpLocks/>
          </p:cNvCxnSpPr>
          <p:nvPr/>
        </p:nvCxnSpPr>
        <p:spPr>
          <a:xfrm>
            <a:off x="2074260" y="2379223"/>
            <a:ext cx="0" cy="1190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DED7CAB-8339-3E65-D38C-A9587DBBD11F}"/>
              </a:ext>
            </a:extLst>
          </p:cNvPr>
          <p:cNvCxnSpPr>
            <a:cxnSpLocks/>
          </p:cNvCxnSpPr>
          <p:nvPr/>
        </p:nvCxnSpPr>
        <p:spPr>
          <a:xfrm>
            <a:off x="2320996" y="2379223"/>
            <a:ext cx="335634" cy="1190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BB4B524D-ED32-A08D-F8B7-E24D76C5639B}"/>
              </a:ext>
            </a:extLst>
          </p:cNvPr>
          <p:cNvSpPr txBox="1"/>
          <p:nvPr/>
        </p:nvSpPr>
        <p:spPr>
          <a:xfrm>
            <a:off x="225549" y="4919890"/>
            <a:ext cx="3745609"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a:t>
            </a:r>
            <a:r>
              <a:rPr lang="en-US" altLang="ja-JP" sz="2000" dirty="0">
                <a:solidFill>
                  <a:srgbClr val="0070C0"/>
                </a:solidFill>
              </a:rPr>
              <a:t>8</a:t>
            </a:r>
            <a:r>
              <a:rPr kumimoji="1" lang="en-US" altLang="ja-JP" sz="2000" dirty="0">
                <a:solidFill>
                  <a:srgbClr val="0070C0"/>
                </a:solidFill>
              </a:rPr>
              <a:t>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endParaRPr kumimoji="1" lang="en-US" altLang="ja-JP" sz="2000" dirty="0">
              <a:solidFill>
                <a:srgbClr val="0070C0"/>
              </a:solidFill>
            </a:endParaRPr>
          </a:p>
          <a:p>
            <a:r>
              <a:rPr lang="ja-JP" altLang="en-US" sz="2000" dirty="0">
                <a:solidFill>
                  <a:srgbClr val="0070C0"/>
                </a:solidFill>
              </a:rPr>
              <a:t>最大</a:t>
            </a:r>
            <a:r>
              <a:rPr lang="en-US" altLang="ja-JP" sz="2000" dirty="0">
                <a:solidFill>
                  <a:srgbClr val="0070C0"/>
                </a:solidFill>
              </a:rPr>
              <a:t>5</a:t>
            </a:r>
            <a:r>
              <a:rPr lang="ja-JP" altLang="en-US" sz="2000" dirty="0">
                <a:solidFill>
                  <a:srgbClr val="0070C0"/>
                </a:solidFill>
              </a:rPr>
              <a:t>分岐　</a:t>
            </a:r>
            <a:r>
              <a:rPr lang="en-US" altLang="ja-JP" sz="2000" dirty="0">
                <a:solidFill>
                  <a:srgbClr val="0070C0"/>
                </a:solidFill>
              </a:rPr>
              <a:t>SCCR50kA</a:t>
            </a:r>
          </a:p>
          <a:p>
            <a:r>
              <a:rPr lang="ja-JP" altLang="en-US" sz="2000" dirty="0">
                <a:solidFill>
                  <a:srgbClr val="0070C0"/>
                </a:solidFill>
              </a:rPr>
              <a:t>最大</a:t>
            </a:r>
            <a:r>
              <a:rPr lang="en-US" altLang="ja-JP" sz="2000" dirty="0">
                <a:solidFill>
                  <a:srgbClr val="0070C0"/>
                </a:solidFill>
              </a:rPr>
              <a:t>10</a:t>
            </a:r>
            <a:r>
              <a:rPr lang="ja-JP" altLang="en-US" sz="2000" dirty="0">
                <a:solidFill>
                  <a:srgbClr val="0070C0"/>
                </a:solidFill>
              </a:rPr>
              <a:t>分岐　</a:t>
            </a:r>
            <a:r>
              <a:rPr lang="en-US" altLang="ja-JP" sz="2000" dirty="0">
                <a:solidFill>
                  <a:srgbClr val="0070C0"/>
                </a:solidFill>
              </a:rPr>
              <a:t>SCCR10kA</a:t>
            </a:r>
          </a:p>
        </p:txBody>
      </p:sp>
      <p:cxnSp>
        <p:nvCxnSpPr>
          <p:cNvPr id="33" name="コネクタ: カギ線 32">
            <a:extLst>
              <a:ext uri="{FF2B5EF4-FFF2-40B4-BE49-F238E27FC236}">
                <a16:creationId xmlns:a16="http://schemas.microsoft.com/office/drawing/2014/main" id="{4462E20E-809F-3B99-7601-F7F59F250472}"/>
              </a:ext>
            </a:extLst>
          </p:cNvPr>
          <p:cNvCxnSpPr>
            <a:cxnSpLocks/>
            <a:stCxn id="32" idx="0"/>
            <a:endCxn id="34" idx="2"/>
          </p:cNvCxnSpPr>
          <p:nvPr/>
        </p:nvCxnSpPr>
        <p:spPr>
          <a:xfrm rot="16200000" flipV="1">
            <a:off x="1843291" y="4664827"/>
            <a:ext cx="502507" cy="7620"/>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D2BC010D-543C-4951-61F1-339495BCBD1F}"/>
              </a:ext>
            </a:extLst>
          </p:cNvPr>
          <p:cNvSpPr/>
          <p:nvPr/>
        </p:nvSpPr>
        <p:spPr>
          <a:xfrm>
            <a:off x="1142996" y="3759315"/>
            <a:ext cx="1895475" cy="658068"/>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D68651A1-3016-D42A-59A9-CACE12B49852}"/>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pic>
        <p:nvPicPr>
          <p:cNvPr id="38" name="図 37">
            <a:extLst>
              <a:ext uri="{FF2B5EF4-FFF2-40B4-BE49-F238E27FC236}">
                <a16:creationId xmlns:a16="http://schemas.microsoft.com/office/drawing/2014/main" id="{5A2EBDC2-E74C-C313-8348-29925D211E75}"/>
              </a:ext>
            </a:extLst>
          </p:cNvPr>
          <p:cNvPicPr>
            <a:picLocks noChangeAspect="1"/>
          </p:cNvPicPr>
          <p:nvPr/>
        </p:nvPicPr>
        <p:blipFill>
          <a:blip r:embed="rId3"/>
          <a:stretch>
            <a:fillRect/>
          </a:stretch>
        </p:blipFill>
        <p:spPr>
          <a:xfrm>
            <a:off x="8440743" y="2081969"/>
            <a:ext cx="1080213" cy="772891"/>
          </a:xfrm>
          <a:prstGeom prst="rect">
            <a:avLst/>
          </a:prstGeom>
        </p:spPr>
      </p:pic>
      <p:pic>
        <p:nvPicPr>
          <p:cNvPr id="39" name="図 38">
            <a:extLst>
              <a:ext uri="{FF2B5EF4-FFF2-40B4-BE49-F238E27FC236}">
                <a16:creationId xmlns:a16="http://schemas.microsoft.com/office/drawing/2014/main" id="{F21374B9-00B3-A925-CCCE-56A308A24B12}"/>
              </a:ext>
            </a:extLst>
          </p:cNvPr>
          <p:cNvPicPr>
            <a:picLocks noChangeAspect="1"/>
          </p:cNvPicPr>
          <p:nvPr/>
        </p:nvPicPr>
        <p:blipFill>
          <a:blip r:embed="rId4"/>
          <a:stretch>
            <a:fillRect/>
          </a:stretch>
        </p:blipFill>
        <p:spPr>
          <a:xfrm>
            <a:off x="8760014" y="949569"/>
            <a:ext cx="441671" cy="748489"/>
          </a:xfrm>
          <a:prstGeom prst="rect">
            <a:avLst/>
          </a:prstGeom>
        </p:spPr>
      </p:pic>
      <p:cxnSp>
        <p:nvCxnSpPr>
          <p:cNvPr id="40" name="直線コネクタ 39">
            <a:extLst>
              <a:ext uri="{FF2B5EF4-FFF2-40B4-BE49-F238E27FC236}">
                <a16:creationId xmlns:a16="http://schemas.microsoft.com/office/drawing/2014/main" id="{2757C3AF-809D-EB54-2BC4-DEC3F59B4723}"/>
              </a:ext>
            </a:extLst>
          </p:cNvPr>
          <p:cNvCxnSpPr>
            <a:cxnSpLocks/>
          </p:cNvCxnSpPr>
          <p:nvPr/>
        </p:nvCxnSpPr>
        <p:spPr>
          <a:xfrm flipH="1">
            <a:off x="8643276" y="1625987"/>
            <a:ext cx="194641" cy="6729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E0210D06-D5FF-6CBC-FFEA-CF78158DE5E2}"/>
              </a:ext>
            </a:extLst>
          </p:cNvPr>
          <p:cNvCxnSpPr>
            <a:cxnSpLocks/>
          </p:cNvCxnSpPr>
          <p:nvPr/>
        </p:nvCxnSpPr>
        <p:spPr>
          <a:xfrm>
            <a:off x="8981211" y="1625987"/>
            <a:ext cx="0" cy="6729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3" name="図 62">
            <a:extLst>
              <a:ext uri="{FF2B5EF4-FFF2-40B4-BE49-F238E27FC236}">
                <a16:creationId xmlns:a16="http://schemas.microsoft.com/office/drawing/2014/main" id="{FE1BE184-CC23-076A-2679-EC9BCEF73C13}"/>
              </a:ext>
            </a:extLst>
          </p:cNvPr>
          <p:cNvPicPr>
            <a:picLocks noChangeAspect="1"/>
          </p:cNvPicPr>
          <p:nvPr/>
        </p:nvPicPr>
        <p:blipFill>
          <a:blip r:embed="rId5"/>
          <a:stretch>
            <a:fillRect/>
          </a:stretch>
        </p:blipFill>
        <p:spPr>
          <a:xfrm>
            <a:off x="8782474" y="3198745"/>
            <a:ext cx="396750" cy="731742"/>
          </a:xfrm>
          <a:prstGeom prst="rect">
            <a:avLst/>
          </a:prstGeom>
        </p:spPr>
      </p:pic>
      <p:cxnSp>
        <p:nvCxnSpPr>
          <p:cNvPr id="15" name="コネクタ: カギ線 14">
            <a:extLst>
              <a:ext uri="{FF2B5EF4-FFF2-40B4-BE49-F238E27FC236}">
                <a16:creationId xmlns:a16="http://schemas.microsoft.com/office/drawing/2014/main" id="{AA72DB74-B697-D835-7220-FF94485B7780}"/>
              </a:ext>
            </a:extLst>
          </p:cNvPr>
          <p:cNvCxnSpPr>
            <a:cxnSpLocks/>
            <a:stCxn id="63" idx="3"/>
            <a:endCxn id="18" idx="3"/>
          </p:cNvCxnSpPr>
          <p:nvPr/>
        </p:nvCxnSpPr>
        <p:spPr>
          <a:xfrm>
            <a:off x="9179224" y="3564616"/>
            <a:ext cx="254063" cy="1041387"/>
          </a:xfrm>
          <a:prstGeom prst="bentConnector3">
            <a:avLst>
              <a:gd name="adj1" fmla="val 189978"/>
            </a:avLst>
          </a:prstGeom>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9A36E046-4F4C-4521-C4C5-3FCC701AA9EF}"/>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18" name="図 17">
            <a:extLst>
              <a:ext uri="{FF2B5EF4-FFF2-40B4-BE49-F238E27FC236}">
                <a16:creationId xmlns:a16="http://schemas.microsoft.com/office/drawing/2014/main" id="{1DDC4979-28F4-14A8-102F-069D6FAD12DB}"/>
              </a:ext>
            </a:extLst>
          </p:cNvPr>
          <p:cNvPicPr>
            <a:picLocks noChangeAspect="1"/>
          </p:cNvPicPr>
          <p:nvPr/>
        </p:nvPicPr>
        <p:blipFill>
          <a:blip r:embed="rId6"/>
          <a:stretch>
            <a:fillRect/>
          </a:stretch>
        </p:blipFill>
        <p:spPr>
          <a:xfrm>
            <a:off x="8528412" y="4267466"/>
            <a:ext cx="904875" cy="677074"/>
          </a:xfrm>
          <a:prstGeom prst="rect">
            <a:avLst/>
          </a:prstGeom>
        </p:spPr>
      </p:pic>
      <p:cxnSp>
        <p:nvCxnSpPr>
          <p:cNvPr id="19" name="直線コネクタ 18">
            <a:extLst>
              <a:ext uri="{FF2B5EF4-FFF2-40B4-BE49-F238E27FC236}">
                <a16:creationId xmlns:a16="http://schemas.microsoft.com/office/drawing/2014/main" id="{EC3F75D2-C8C6-7BDC-2E21-4A38DDEDECB2}"/>
              </a:ext>
            </a:extLst>
          </p:cNvPr>
          <p:cNvCxnSpPr>
            <a:cxnSpLocks/>
          </p:cNvCxnSpPr>
          <p:nvPr/>
        </p:nvCxnSpPr>
        <p:spPr>
          <a:xfrm flipH="1">
            <a:off x="8683625" y="3867923"/>
            <a:ext cx="163817" cy="5919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0898BE8-287E-AC68-19A8-8FF2FA0C2F1F}"/>
              </a:ext>
            </a:extLst>
          </p:cNvPr>
          <p:cNvCxnSpPr>
            <a:cxnSpLocks/>
          </p:cNvCxnSpPr>
          <p:nvPr/>
        </p:nvCxnSpPr>
        <p:spPr>
          <a:xfrm>
            <a:off x="8643276" y="2651512"/>
            <a:ext cx="194641" cy="5808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グループ化 78">
            <a:extLst>
              <a:ext uri="{FF2B5EF4-FFF2-40B4-BE49-F238E27FC236}">
                <a16:creationId xmlns:a16="http://schemas.microsoft.com/office/drawing/2014/main" id="{04B98558-4502-0653-67E8-ECF04B14F5E0}"/>
              </a:ext>
            </a:extLst>
          </p:cNvPr>
          <p:cNvGrpSpPr/>
          <p:nvPr/>
        </p:nvGrpSpPr>
        <p:grpSpPr>
          <a:xfrm>
            <a:off x="2500623" y="2283487"/>
            <a:ext cx="4455408" cy="669257"/>
            <a:chOff x="2500623" y="2283487"/>
            <a:chExt cx="4455408" cy="669257"/>
          </a:xfrm>
        </p:grpSpPr>
        <p:sp>
          <p:nvSpPr>
            <p:cNvPr id="67" name="テキスト ボックス 66">
              <a:extLst>
                <a:ext uri="{FF2B5EF4-FFF2-40B4-BE49-F238E27FC236}">
                  <a16:creationId xmlns:a16="http://schemas.microsoft.com/office/drawing/2014/main" id="{B7190CC3-1580-C59B-B341-A6DDCDE7F3D4}"/>
                </a:ext>
              </a:extLst>
            </p:cNvPr>
            <p:cNvSpPr txBox="1"/>
            <p:nvPr/>
          </p:nvSpPr>
          <p:spPr>
            <a:xfrm>
              <a:off x="3938333" y="2283487"/>
              <a:ext cx="3017698"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kumimoji="1" lang="en-US" altLang="ja-JP" dirty="0">
                  <a:solidFill>
                    <a:srgbClr val="0070C0"/>
                  </a:solidFill>
                </a:rPr>
                <a:t>3AWG-3/0AWG</a:t>
              </a:r>
              <a:endParaRPr lang="en-US" altLang="ja-JP" dirty="0">
                <a:solidFill>
                  <a:srgbClr val="0070C0"/>
                </a:solidFill>
              </a:endParaRPr>
            </a:p>
          </p:txBody>
        </p:sp>
        <p:cxnSp>
          <p:nvCxnSpPr>
            <p:cNvPr id="68" name="コネクタ: カギ線 67">
              <a:extLst>
                <a:ext uri="{FF2B5EF4-FFF2-40B4-BE49-F238E27FC236}">
                  <a16:creationId xmlns:a16="http://schemas.microsoft.com/office/drawing/2014/main" id="{2A5DBD76-5080-E95E-7BF7-85C227218D1C}"/>
                </a:ext>
              </a:extLst>
            </p:cNvPr>
            <p:cNvCxnSpPr>
              <a:cxnSpLocks/>
              <a:stCxn id="67" idx="2"/>
            </p:cNvCxnSpPr>
            <p:nvPr/>
          </p:nvCxnSpPr>
          <p:spPr>
            <a:xfrm rot="5400000">
              <a:off x="3823941" y="1329502"/>
              <a:ext cx="299924" cy="2946559"/>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スライド番号プレースホルダー 7">
            <a:extLst>
              <a:ext uri="{FF2B5EF4-FFF2-40B4-BE49-F238E27FC236}">
                <a16:creationId xmlns:a16="http://schemas.microsoft.com/office/drawing/2014/main" id="{9C17D1DF-33FE-2B8D-7061-9164F620C209}"/>
              </a:ext>
            </a:extLst>
          </p:cNvPr>
          <p:cNvSpPr>
            <a:spLocks noGrp="1"/>
          </p:cNvSpPr>
          <p:nvPr>
            <p:ph type="sldNum" sz="quarter" idx="12"/>
          </p:nvPr>
        </p:nvSpPr>
        <p:spPr/>
        <p:txBody>
          <a:bodyPr/>
          <a:lstStyle/>
          <a:p>
            <a:fld id="{E7784300-A231-4CE8-BF2A-B73085566916}" type="slidenum">
              <a:rPr kumimoji="1" lang="ja-JP" altLang="en-US" smtClean="0"/>
              <a:t>25</a:t>
            </a:fld>
            <a:r>
              <a:rPr kumimoji="1" lang="ja-JP" altLang="en-US"/>
              <a:t>ページ</a:t>
            </a:r>
            <a:endParaRPr kumimoji="1" lang="ja-JP" altLang="en-US" dirty="0"/>
          </a:p>
        </p:txBody>
      </p:sp>
      <p:sp>
        <p:nvSpPr>
          <p:cNvPr id="9" name="吹き出し: 折線 8">
            <a:extLst>
              <a:ext uri="{FF2B5EF4-FFF2-40B4-BE49-F238E27FC236}">
                <a16:creationId xmlns:a16="http://schemas.microsoft.com/office/drawing/2014/main" id="{B7755E7E-4A70-B81D-3D07-F33D96C9CA43}"/>
              </a:ext>
            </a:extLst>
          </p:cNvPr>
          <p:cNvSpPr/>
          <p:nvPr/>
        </p:nvSpPr>
        <p:spPr>
          <a:xfrm>
            <a:off x="9786695" y="1326543"/>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13" name="グループ化 12">
            <a:extLst>
              <a:ext uri="{FF2B5EF4-FFF2-40B4-BE49-F238E27FC236}">
                <a16:creationId xmlns:a16="http://schemas.microsoft.com/office/drawing/2014/main" id="{05EAFE47-21B6-83FF-EAF3-E1ABC9052C2D}"/>
              </a:ext>
            </a:extLst>
          </p:cNvPr>
          <p:cNvGrpSpPr/>
          <p:nvPr/>
        </p:nvGrpSpPr>
        <p:grpSpPr>
          <a:xfrm>
            <a:off x="8627050" y="1945509"/>
            <a:ext cx="720951" cy="264371"/>
            <a:chOff x="738051" y="2372149"/>
            <a:chExt cx="264371" cy="264371"/>
          </a:xfrm>
        </p:grpSpPr>
        <p:cxnSp>
          <p:nvCxnSpPr>
            <p:cNvPr id="17" name="直線コネクタ 16">
              <a:extLst>
                <a:ext uri="{FF2B5EF4-FFF2-40B4-BE49-F238E27FC236}">
                  <a16:creationId xmlns:a16="http://schemas.microsoft.com/office/drawing/2014/main" id="{3CDDBBE9-6A91-03FB-C805-B5CCC9C701E7}"/>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E2B405C-33EB-B758-10D4-F01B6CCE8259}"/>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47">
            <a:extLst>
              <a:ext uri="{FF2B5EF4-FFF2-40B4-BE49-F238E27FC236}">
                <a16:creationId xmlns:a16="http://schemas.microsoft.com/office/drawing/2014/main" id="{9EE8A370-70AC-A16B-3790-32B29A8D3C96}"/>
              </a:ext>
            </a:extLst>
          </p:cNvPr>
          <p:cNvCxnSpPr>
            <a:cxnSpLocks/>
          </p:cNvCxnSpPr>
          <p:nvPr/>
        </p:nvCxnSpPr>
        <p:spPr>
          <a:xfrm>
            <a:off x="9122701" y="1625987"/>
            <a:ext cx="194641" cy="6729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A5B829BF-5FC5-C388-B32F-34CF533F9575}"/>
              </a:ext>
            </a:extLst>
          </p:cNvPr>
          <p:cNvCxnSpPr>
            <a:cxnSpLocks/>
          </p:cNvCxnSpPr>
          <p:nvPr/>
        </p:nvCxnSpPr>
        <p:spPr>
          <a:xfrm>
            <a:off x="8978722" y="2651512"/>
            <a:ext cx="0" cy="5808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EB6C8F5D-C915-61BC-7631-8F0241FD2C16}"/>
              </a:ext>
            </a:extLst>
          </p:cNvPr>
          <p:cNvCxnSpPr>
            <a:cxnSpLocks/>
          </p:cNvCxnSpPr>
          <p:nvPr/>
        </p:nvCxnSpPr>
        <p:spPr>
          <a:xfrm flipH="1">
            <a:off x="9119526" y="2651512"/>
            <a:ext cx="194641" cy="5808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E59910CD-2BF2-CC4C-2940-30F3DF78E8D7}"/>
              </a:ext>
            </a:extLst>
          </p:cNvPr>
          <p:cNvCxnSpPr>
            <a:cxnSpLocks/>
          </p:cNvCxnSpPr>
          <p:nvPr/>
        </p:nvCxnSpPr>
        <p:spPr>
          <a:xfrm>
            <a:off x="8978259" y="3867923"/>
            <a:ext cx="0" cy="5874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8E328A35-33CA-A9AF-4DD9-A0D274A26F83}"/>
              </a:ext>
            </a:extLst>
          </p:cNvPr>
          <p:cNvCxnSpPr>
            <a:cxnSpLocks/>
          </p:cNvCxnSpPr>
          <p:nvPr/>
        </p:nvCxnSpPr>
        <p:spPr>
          <a:xfrm>
            <a:off x="9109075" y="3867923"/>
            <a:ext cx="163817" cy="5919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890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03AA9BC6-BC95-8D23-C615-59EF54FB6E55}"/>
              </a:ext>
            </a:extLst>
          </p:cNvPr>
          <p:cNvPicPr>
            <a:picLocks noChangeAspect="1"/>
          </p:cNvPicPr>
          <p:nvPr/>
        </p:nvPicPr>
        <p:blipFill>
          <a:blip r:embed="rId2"/>
          <a:stretch>
            <a:fillRect/>
          </a:stretch>
        </p:blipFill>
        <p:spPr>
          <a:xfrm>
            <a:off x="838200" y="701324"/>
            <a:ext cx="10515600" cy="2727041"/>
          </a:xfrm>
          <a:prstGeom prst="rect">
            <a:avLst/>
          </a:prstGeom>
          <a:ln>
            <a:solidFill>
              <a:schemeClr val="tx1"/>
            </a:solidFill>
          </a:ln>
        </p:spPr>
      </p:pic>
      <p:sp>
        <p:nvSpPr>
          <p:cNvPr id="2" name="タイトル 1">
            <a:extLst>
              <a:ext uri="{FF2B5EF4-FFF2-40B4-BE49-F238E27FC236}">
                <a16:creationId xmlns:a16="http://schemas.microsoft.com/office/drawing/2014/main" id="{2FD3E42F-F940-D02E-6136-1F64B368DB42}"/>
              </a:ext>
            </a:extLst>
          </p:cNvPr>
          <p:cNvSpPr>
            <a:spLocks noGrp="1"/>
          </p:cNvSpPr>
          <p:nvPr>
            <p:ph type="title"/>
          </p:nvPr>
        </p:nvSpPr>
        <p:spPr>
          <a:xfrm>
            <a:off x="838200" y="136525"/>
            <a:ext cx="10515600" cy="519963"/>
          </a:xfrm>
        </p:spPr>
        <p:txBody>
          <a:bodyPr>
            <a:normAutofit/>
          </a:bodyPr>
          <a:lstStyle/>
          <a:p>
            <a:r>
              <a:rPr kumimoji="1" lang="en-US" altLang="ja-JP" sz="2800" dirty="0"/>
              <a:t>OTP-2000</a:t>
            </a:r>
            <a:r>
              <a:rPr kumimoji="1" lang="ja-JP" altLang="en-US" sz="2800" dirty="0"/>
              <a:t>シリーズとコンビネーション</a:t>
            </a:r>
          </a:p>
        </p:txBody>
      </p:sp>
      <p:sp>
        <p:nvSpPr>
          <p:cNvPr id="8" name="正方形/長方形 7">
            <a:extLst>
              <a:ext uri="{FF2B5EF4-FFF2-40B4-BE49-F238E27FC236}">
                <a16:creationId xmlns:a16="http://schemas.microsoft.com/office/drawing/2014/main" id="{0E69F5A6-25BA-D4C1-6CD5-D1181035EAA8}"/>
              </a:ext>
            </a:extLst>
          </p:cNvPr>
          <p:cNvSpPr/>
          <p:nvPr/>
        </p:nvSpPr>
        <p:spPr>
          <a:xfrm>
            <a:off x="838200" y="1686053"/>
            <a:ext cx="10515600" cy="1840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10">
            <a:extLst>
              <a:ext uri="{FF2B5EF4-FFF2-40B4-BE49-F238E27FC236}">
                <a16:creationId xmlns:a16="http://schemas.microsoft.com/office/drawing/2014/main" id="{FE6BE408-2263-50B5-73FD-67498DFC714A}"/>
              </a:ext>
            </a:extLst>
          </p:cNvPr>
          <p:cNvSpPr>
            <a:spLocks noGrp="1"/>
          </p:cNvSpPr>
          <p:nvPr>
            <p:ph type="sldNum" sz="quarter" idx="12"/>
          </p:nvPr>
        </p:nvSpPr>
        <p:spPr/>
        <p:txBody>
          <a:bodyPr/>
          <a:lstStyle/>
          <a:p>
            <a:fld id="{E7784300-A231-4CE8-BF2A-B73085566916}" type="slidenum">
              <a:rPr kumimoji="1" lang="ja-JP" altLang="en-US" smtClean="0"/>
              <a:t>26</a:t>
            </a:fld>
            <a:r>
              <a:rPr kumimoji="1" lang="ja-JP" altLang="en-US"/>
              <a:t>ページ</a:t>
            </a:r>
            <a:endParaRPr kumimoji="1" lang="ja-JP" altLang="en-US" dirty="0"/>
          </a:p>
        </p:txBody>
      </p:sp>
      <p:sp>
        <p:nvSpPr>
          <p:cNvPr id="4" name="テキスト ボックス 3">
            <a:extLst>
              <a:ext uri="{FF2B5EF4-FFF2-40B4-BE49-F238E27FC236}">
                <a16:creationId xmlns:a16="http://schemas.microsoft.com/office/drawing/2014/main" id="{6F38F2DD-D5C3-8DDB-FBB1-499D53D37B14}"/>
              </a:ext>
            </a:extLst>
          </p:cNvPr>
          <p:cNvSpPr txBox="1"/>
          <p:nvPr/>
        </p:nvSpPr>
        <p:spPr>
          <a:xfrm>
            <a:off x="838200" y="3428365"/>
            <a:ext cx="6096000" cy="369332"/>
          </a:xfrm>
          <a:prstGeom prst="rect">
            <a:avLst/>
          </a:prstGeom>
          <a:noFill/>
        </p:spPr>
        <p:txBody>
          <a:bodyPr wrap="square">
            <a:spAutoFit/>
          </a:bodyPr>
          <a:lstStyle/>
          <a:p>
            <a:r>
              <a:rPr lang="en-US" altLang="ja-JP" dirty="0">
                <a:hlinkClick r:id="rId3"/>
              </a:rPr>
              <a:t>OTP-2000-3 | Product </a:t>
            </a:r>
            <a:r>
              <a:rPr lang="en-US" altLang="ja-JP" dirty="0" err="1">
                <a:hlinkClick r:id="rId3"/>
              </a:rPr>
              <a:t>iQ</a:t>
            </a:r>
            <a:r>
              <a:rPr lang="en-US" altLang="ja-JP" dirty="0">
                <a:hlinkClick r:id="rId3"/>
              </a:rPr>
              <a:t> - Product </a:t>
            </a:r>
            <a:r>
              <a:rPr lang="en-US" altLang="ja-JP" dirty="0" err="1">
                <a:hlinkClick r:id="rId3"/>
              </a:rPr>
              <a:t>iQ</a:t>
            </a:r>
            <a:endParaRPr lang="ja-JP" altLang="en-US" dirty="0"/>
          </a:p>
        </p:txBody>
      </p:sp>
    </p:spTree>
    <p:extLst>
      <p:ext uri="{BB962C8B-B14F-4D97-AF65-F5344CB8AC3E}">
        <p14:creationId xmlns:p14="http://schemas.microsoft.com/office/powerpoint/2010/main" val="2358262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D4480173-C6A8-8761-1D46-A2162A9B7277}"/>
              </a:ext>
            </a:extLst>
          </p:cNvPr>
          <p:cNvPicPr>
            <a:picLocks noChangeAspect="1"/>
          </p:cNvPicPr>
          <p:nvPr/>
        </p:nvPicPr>
        <p:blipFill>
          <a:blip r:embed="rId2"/>
          <a:stretch>
            <a:fillRect/>
          </a:stretch>
        </p:blipFill>
        <p:spPr>
          <a:xfrm>
            <a:off x="8568778" y="2265085"/>
            <a:ext cx="938045" cy="659805"/>
          </a:xfrm>
          <a:prstGeom prst="rect">
            <a:avLst/>
          </a:prstGeom>
        </p:spPr>
      </p:pic>
      <p:pic>
        <p:nvPicPr>
          <p:cNvPr id="38" name="図 37">
            <a:extLst>
              <a:ext uri="{FF2B5EF4-FFF2-40B4-BE49-F238E27FC236}">
                <a16:creationId xmlns:a16="http://schemas.microsoft.com/office/drawing/2014/main" id="{AAA61F77-848C-7A02-2F82-869633A85CFB}"/>
              </a:ext>
            </a:extLst>
          </p:cNvPr>
          <p:cNvPicPr>
            <a:picLocks noChangeAspect="1"/>
          </p:cNvPicPr>
          <p:nvPr/>
        </p:nvPicPr>
        <p:blipFill>
          <a:blip r:embed="rId3"/>
          <a:stretch>
            <a:fillRect/>
          </a:stretch>
        </p:blipFill>
        <p:spPr>
          <a:xfrm>
            <a:off x="8838223" y="1116283"/>
            <a:ext cx="399155" cy="654310"/>
          </a:xfrm>
          <a:prstGeom prst="rect">
            <a:avLst/>
          </a:prstGeom>
        </p:spPr>
      </p:pic>
      <p:cxnSp>
        <p:nvCxnSpPr>
          <p:cNvPr id="39" name="直線コネクタ 38">
            <a:extLst>
              <a:ext uri="{FF2B5EF4-FFF2-40B4-BE49-F238E27FC236}">
                <a16:creationId xmlns:a16="http://schemas.microsoft.com/office/drawing/2014/main" id="{371F9F3F-49E6-B245-AE4D-50CD202A8BEC}"/>
              </a:ext>
            </a:extLst>
          </p:cNvPr>
          <p:cNvCxnSpPr>
            <a:cxnSpLocks/>
          </p:cNvCxnSpPr>
          <p:nvPr/>
        </p:nvCxnSpPr>
        <p:spPr>
          <a:xfrm flipH="1">
            <a:off x="8720523" y="1695761"/>
            <a:ext cx="193139" cy="7878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85EDD46-4471-F73A-9CCE-1B070DEF83A4}"/>
              </a:ext>
            </a:extLst>
          </p:cNvPr>
          <p:cNvCxnSpPr>
            <a:cxnSpLocks/>
          </p:cNvCxnSpPr>
          <p:nvPr/>
        </p:nvCxnSpPr>
        <p:spPr>
          <a:xfrm>
            <a:off x="9036168" y="1695761"/>
            <a:ext cx="0" cy="7878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340928" y="210406"/>
            <a:ext cx="11523210" cy="948627"/>
          </a:xfrm>
        </p:spPr>
        <p:txBody>
          <a:bodyPr>
            <a:normAutofit fontScale="90000"/>
          </a:bodyPr>
          <a:lstStyle/>
          <a:p>
            <a:pPr marR="0" lvl="0" algn="l" defTabSz="914400" rtl="0" eaLnBrk="1" fontAlgn="auto" latinLnBrk="0" hangingPunct="1">
              <a:lnSpc>
                <a:spcPct val="90000"/>
              </a:lnSpc>
              <a:spcBef>
                <a:spcPts val="1000"/>
              </a:spcBef>
              <a:spcAft>
                <a:spcPts val="0"/>
              </a:spcAft>
              <a:buClrTx/>
              <a:buSzTx/>
              <a:tabLst/>
              <a:defRPr/>
            </a:pPr>
            <a:r>
              <a:rPr kumimoji="1" lang="en-US" altLang="ja-JP" sz="3100" dirty="0">
                <a:latin typeface="+mn-ea"/>
                <a:ea typeface="+mn-ea"/>
              </a:rPr>
              <a:t>2.1.1.5</a:t>
            </a:r>
            <a:r>
              <a:rPr kumimoji="1" lang="ja-JP" altLang="en-US" sz="3100" dirty="0">
                <a:latin typeface="+mn-ea"/>
                <a:ea typeface="+mn-ea"/>
              </a:rPr>
              <a:t>　</a:t>
            </a:r>
            <a:r>
              <a:rPr kumimoji="1" lang="en-US" altLang="ja-JP" sz="3100" dirty="0">
                <a:latin typeface="+mn-ea"/>
                <a:ea typeface="+mn-ea"/>
              </a:rPr>
              <a:t>250AF</a:t>
            </a:r>
            <a:r>
              <a:rPr kumimoji="1" lang="ja-JP" altLang="en-US" sz="3100" dirty="0">
                <a:latin typeface="+mn-ea"/>
                <a:ea typeface="+mn-ea"/>
              </a:rPr>
              <a:t>　</a:t>
            </a:r>
            <a:r>
              <a:rPr kumimoji="1" lang="en-US" altLang="ja-JP" sz="3100" dirty="0">
                <a:latin typeface="+mn-ea"/>
                <a:ea typeface="+mn-ea"/>
              </a:rPr>
              <a:t>BW250RAGU+OTP-9000-M10-3P-SCCR</a:t>
            </a:r>
            <a:br>
              <a:rPr kumimoji="1" lang="en-US" altLang="ja-JP" sz="3600" dirty="0">
                <a:latin typeface="+mn-ea"/>
                <a:ea typeface="+mn-ea"/>
              </a:rPr>
            </a:br>
            <a:r>
              <a:rPr kumimoji="1" lang="ja-JP" altLang="en-US" sz="3600" dirty="0">
                <a:latin typeface="+mn-ea"/>
                <a:ea typeface="+mn-ea"/>
              </a:rPr>
              <a:t>　　　 </a:t>
            </a:r>
            <a:r>
              <a:rPr kumimoji="1" lang="ja-JP" altLang="en-US" sz="2200" b="0" i="0" u="none" strike="noStrike" kern="1200" cap="none" spc="0" normalizeH="0" baseline="0" noProof="0" dirty="0">
                <a:ln>
                  <a:noFill/>
                </a:ln>
                <a:solidFill>
                  <a:prstClr val="black"/>
                </a:solidFill>
                <a:effectLst/>
                <a:uLnTx/>
                <a:uFillTx/>
                <a:latin typeface="+mn-ea"/>
                <a:ea typeface="+mn-ea"/>
                <a:cs typeface="+mn-cs"/>
              </a:rPr>
              <a:t>組合せ認定</a:t>
            </a:r>
            <a:r>
              <a:rPr kumimoji="1" lang="en-US" altLang="ja-JP" sz="2200" b="0" i="0" u="none" strike="noStrike" kern="1200" cap="none" spc="0" normalizeH="0" baseline="0" noProof="0" dirty="0">
                <a:ln>
                  <a:noFill/>
                </a:ln>
                <a:solidFill>
                  <a:prstClr val="black"/>
                </a:solidFill>
                <a:effectLst/>
                <a:uLnTx/>
                <a:uFillTx/>
                <a:latin typeface="+mn-ea"/>
                <a:ea typeface="+mn-ea"/>
                <a:cs typeface="+mn-cs"/>
              </a:rPr>
              <a:t>SCCR</a:t>
            </a:r>
            <a:r>
              <a:rPr kumimoji="1" lang="ja-JP" altLang="en-US" sz="22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2200" b="0" i="0" u="none" kern="1200" cap="none" spc="0" normalizeH="0" baseline="0" noProof="0" dirty="0">
                <a:ln>
                  <a:noFill/>
                </a:ln>
                <a:solidFill>
                  <a:srgbClr val="FF0000"/>
                </a:solidFill>
                <a:effectLst/>
                <a:uLnTx/>
                <a:uFillTx/>
                <a:latin typeface="+mn-ea"/>
                <a:ea typeface="+mn-ea"/>
                <a:cs typeface="+mn-cs"/>
              </a:rPr>
              <a:t>30KA</a:t>
            </a:r>
            <a:r>
              <a:rPr kumimoji="1" lang="en-US" altLang="ja-JP" sz="2200" b="0" i="0" u="none" strike="noStrike" kern="1200" cap="none" spc="0" normalizeH="0" baseline="0" noProof="0" dirty="0">
                <a:ln>
                  <a:noFill/>
                </a:ln>
                <a:solidFill>
                  <a:srgbClr val="FF0000"/>
                </a:solidFill>
                <a:effectLst/>
                <a:uLnTx/>
                <a:uFillTx/>
                <a:latin typeface="+mn-ea"/>
                <a:ea typeface="+mn-ea"/>
                <a:cs typeface="+mn-cs"/>
              </a:rPr>
              <a:t>(AC480V</a:t>
            </a:r>
            <a:r>
              <a:rPr kumimoji="1" lang="ja-JP" altLang="en-US" sz="22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200" dirty="0">
              <a:solidFill>
                <a:srgbClr val="FF0000"/>
              </a:solidFill>
              <a:latin typeface="+mn-ea"/>
              <a:ea typeface="+mn-ea"/>
            </a:endParaRPr>
          </a:p>
        </p:txBody>
      </p:sp>
      <p:sp>
        <p:nvSpPr>
          <p:cNvPr id="14" name="テキスト ボックス 13">
            <a:extLst>
              <a:ext uri="{FF2B5EF4-FFF2-40B4-BE49-F238E27FC236}">
                <a16:creationId xmlns:a16="http://schemas.microsoft.com/office/drawing/2014/main" id="{7DA56942-AF42-B96D-F006-74D418554D4E}"/>
              </a:ext>
            </a:extLst>
          </p:cNvPr>
          <p:cNvSpPr txBox="1"/>
          <p:nvPr/>
        </p:nvSpPr>
        <p:spPr>
          <a:xfrm>
            <a:off x="4516241" y="3752541"/>
            <a:ext cx="3291011" cy="1200329"/>
          </a:xfrm>
          <a:prstGeom prst="rect">
            <a:avLst/>
          </a:prstGeom>
          <a:noFill/>
        </p:spPr>
        <p:txBody>
          <a:bodyPr wrap="square" rtlCol="0">
            <a:spAutoFit/>
          </a:bodyPr>
          <a:lstStyle/>
          <a:p>
            <a:r>
              <a:rPr lang="en-US" altLang="ja-JP" dirty="0">
                <a:solidFill>
                  <a:srgbClr val="0070C0"/>
                </a:solidFill>
                <a:hlinkClick r:id="rId4">
                  <a:extLst>
                    <a:ext uri="{A12FA001-AC4F-418D-AE19-62706E023703}">
                      <ahyp:hlinkClr xmlns:ahyp="http://schemas.microsoft.com/office/drawing/2018/hyperlinkcolor" val="tx"/>
                    </a:ext>
                  </a:extLst>
                </a:hlinkClick>
              </a:rPr>
              <a:t>OTP-9000-xP-M10-SCCR</a:t>
            </a:r>
            <a:endParaRPr lang="ja-JP" altLang="en-US" dirty="0">
              <a:solidFill>
                <a:srgbClr val="0070C0"/>
              </a:solidFill>
            </a:endParaRPr>
          </a:p>
          <a:p>
            <a:r>
              <a:rPr kumimoji="1" lang="en-US" altLang="ja-JP" dirty="0"/>
              <a:t>AC600V</a:t>
            </a:r>
            <a:r>
              <a:rPr kumimoji="1" lang="ja-JP" altLang="en-US" dirty="0"/>
              <a:t>　</a:t>
            </a:r>
            <a:r>
              <a:rPr lang="en-US" altLang="ja-JP" dirty="0"/>
              <a:t>250</a:t>
            </a:r>
            <a:r>
              <a:rPr kumimoji="1" lang="en-US" altLang="ja-JP" dirty="0"/>
              <a:t>A</a:t>
            </a:r>
          </a:p>
          <a:p>
            <a:r>
              <a:rPr kumimoji="1" lang="en-US" altLang="ja-JP" dirty="0"/>
              <a:t>IN	</a:t>
            </a:r>
            <a:r>
              <a:rPr kumimoji="1" lang="ja-JP" altLang="en-US" dirty="0"/>
              <a:t>：</a:t>
            </a:r>
            <a:r>
              <a:rPr kumimoji="1" lang="en-US" altLang="ja-JP" dirty="0"/>
              <a:t>M10×</a:t>
            </a:r>
            <a:r>
              <a:rPr kumimoji="1" lang="ja-JP" altLang="en-US" dirty="0"/>
              <a:t>１</a:t>
            </a:r>
            <a:endParaRPr kumimoji="1" lang="en-US" altLang="ja-JP" dirty="0"/>
          </a:p>
          <a:p>
            <a:r>
              <a:rPr lang="en-US" altLang="ja-JP" dirty="0"/>
              <a:t>OUT	</a:t>
            </a:r>
            <a:r>
              <a:rPr lang="ja-JP" altLang="en-US" dirty="0"/>
              <a:t>：</a:t>
            </a:r>
            <a:r>
              <a:rPr lang="en-US" altLang="ja-JP" dirty="0"/>
              <a:t>M6×5</a:t>
            </a:r>
          </a:p>
        </p:txBody>
      </p:sp>
      <p:sp>
        <p:nvSpPr>
          <p:cNvPr id="20" name="テキスト ボックス 19">
            <a:extLst>
              <a:ext uri="{FF2B5EF4-FFF2-40B4-BE49-F238E27FC236}">
                <a16:creationId xmlns:a16="http://schemas.microsoft.com/office/drawing/2014/main" id="{DA4FBD0C-9F7B-5B31-1B5A-CF13B4A55823}"/>
              </a:ext>
            </a:extLst>
          </p:cNvPr>
          <p:cNvSpPr txBox="1"/>
          <p:nvPr/>
        </p:nvSpPr>
        <p:spPr>
          <a:xfrm>
            <a:off x="3867848" y="1291022"/>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BW250RAGU-3P</a:t>
            </a:r>
          </a:p>
        </p:txBody>
      </p:sp>
      <p:pic>
        <p:nvPicPr>
          <p:cNvPr id="18" name="図 17">
            <a:extLst>
              <a:ext uri="{FF2B5EF4-FFF2-40B4-BE49-F238E27FC236}">
                <a16:creationId xmlns:a16="http://schemas.microsoft.com/office/drawing/2014/main" id="{EE501157-14A5-FEA3-DFE0-B4396C007D25}"/>
              </a:ext>
            </a:extLst>
          </p:cNvPr>
          <p:cNvPicPr>
            <a:picLocks noChangeAspect="1"/>
          </p:cNvPicPr>
          <p:nvPr/>
        </p:nvPicPr>
        <p:blipFill>
          <a:blip r:embed="rId2"/>
          <a:stretch>
            <a:fillRect/>
          </a:stretch>
        </p:blipFill>
        <p:spPr>
          <a:xfrm>
            <a:off x="1115681" y="3617776"/>
            <a:ext cx="1821332" cy="1335094"/>
          </a:xfrm>
          <a:prstGeom prst="rect">
            <a:avLst/>
          </a:prstGeom>
        </p:spPr>
      </p:pic>
      <p:pic>
        <p:nvPicPr>
          <p:cNvPr id="16" name="図 15">
            <a:extLst>
              <a:ext uri="{FF2B5EF4-FFF2-40B4-BE49-F238E27FC236}">
                <a16:creationId xmlns:a16="http://schemas.microsoft.com/office/drawing/2014/main" id="{EDBE0064-0963-2115-577F-76D1450944BA}"/>
              </a:ext>
            </a:extLst>
          </p:cNvPr>
          <p:cNvPicPr>
            <a:picLocks noChangeAspect="1"/>
          </p:cNvPicPr>
          <p:nvPr/>
        </p:nvPicPr>
        <p:blipFill>
          <a:blip r:embed="rId3"/>
          <a:stretch>
            <a:fillRect/>
          </a:stretch>
        </p:blipFill>
        <p:spPr>
          <a:xfrm>
            <a:off x="1638842" y="1293211"/>
            <a:ext cx="775010" cy="1323975"/>
          </a:xfrm>
          <a:prstGeom prst="rect">
            <a:avLst/>
          </a:prstGeom>
        </p:spPr>
      </p:pic>
      <p:cxnSp>
        <p:nvCxnSpPr>
          <p:cNvPr id="24" name="直線コネクタ 23">
            <a:extLst>
              <a:ext uri="{FF2B5EF4-FFF2-40B4-BE49-F238E27FC236}">
                <a16:creationId xmlns:a16="http://schemas.microsoft.com/office/drawing/2014/main" id="{F0AB2BEE-91F4-8F85-43E5-F25D9E4E8482}"/>
              </a:ext>
            </a:extLst>
          </p:cNvPr>
          <p:cNvCxnSpPr>
            <a:cxnSpLocks/>
          </p:cNvCxnSpPr>
          <p:nvPr/>
        </p:nvCxnSpPr>
        <p:spPr>
          <a:xfrm flipH="1">
            <a:off x="1428750" y="2483657"/>
            <a:ext cx="349250" cy="15835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D7F6F29-DBCC-485E-9A03-E70BB8EBD4C3}"/>
              </a:ext>
            </a:extLst>
          </p:cNvPr>
          <p:cNvCxnSpPr>
            <a:cxnSpLocks/>
          </p:cNvCxnSpPr>
          <p:nvPr/>
        </p:nvCxnSpPr>
        <p:spPr>
          <a:xfrm>
            <a:off x="2027121" y="2483657"/>
            <a:ext cx="0" cy="15835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E9C6E0C7-5A78-0DA4-2961-FB7513DA4829}"/>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cxnSp>
        <p:nvCxnSpPr>
          <p:cNvPr id="23" name="コネクタ: カギ線 22">
            <a:extLst>
              <a:ext uri="{FF2B5EF4-FFF2-40B4-BE49-F238E27FC236}">
                <a16:creationId xmlns:a16="http://schemas.microsoft.com/office/drawing/2014/main" id="{625237F5-9BC0-CA19-C362-F74973CB8A32}"/>
              </a:ext>
            </a:extLst>
          </p:cNvPr>
          <p:cNvCxnSpPr>
            <a:cxnSpLocks/>
            <a:stCxn id="26" idx="3"/>
            <a:endCxn id="27" idx="3"/>
          </p:cNvCxnSpPr>
          <p:nvPr/>
        </p:nvCxnSpPr>
        <p:spPr>
          <a:xfrm>
            <a:off x="9249890" y="35383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F25C3654-3C97-F083-72C1-9FD0EA87BA9F}"/>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26" name="図 25">
            <a:extLst>
              <a:ext uri="{FF2B5EF4-FFF2-40B4-BE49-F238E27FC236}">
                <a16:creationId xmlns:a16="http://schemas.microsoft.com/office/drawing/2014/main" id="{1E9DDB15-D8B9-39D1-E51B-DE3F57FD116F}"/>
              </a:ext>
            </a:extLst>
          </p:cNvPr>
          <p:cNvPicPr>
            <a:picLocks noChangeAspect="1"/>
          </p:cNvPicPr>
          <p:nvPr/>
        </p:nvPicPr>
        <p:blipFill>
          <a:blip r:embed="rId5"/>
          <a:stretch>
            <a:fillRect/>
          </a:stretch>
        </p:blipFill>
        <p:spPr>
          <a:xfrm>
            <a:off x="8825710" y="3163150"/>
            <a:ext cx="424180" cy="750472"/>
          </a:xfrm>
          <a:prstGeom prst="rect">
            <a:avLst/>
          </a:prstGeom>
        </p:spPr>
      </p:pic>
      <p:pic>
        <p:nvPicPr>
          <p:cNvPr id="27" name="図 26">
            <a:extLst>
              <a:ext uri="{FF2B5EF4-FFF2-40B4-BE49-F238E27FC236}">
                <a16:creationId xmlns:a16="http://schemas.microsoft.com/office/drawing/2014/main" id="{9A55A10E-8D48-0D81-9435-02081647B2EA}"/>
              </a:ext>
            </a:extLst>
          </p:cNvPr>
          <p:cNvPicPr>
            <a:picLocks noChangeAspect="1"/>
          </p:cNvPicPr>
          <p:nvPr/>
        </p:nvPicPr>
        <p:blipFill>
          <a:blip r:embed="rId6"/>
          <a:stretch>
            <a:fillRect/>
          </a:stretch>
        </p:blipFill>
        <p:spPr>
          <a:xfrm>
            <a:off x="8585363" y="4267466"/>
            <a:ext cx="904875" cy="677074"/>
          </a:xfrm>
          <a:prstGeom prst="rect">
            <a:avLst/>
          </a:prstGeom>
        </p:spPr>
      </p:pic>
      <p:cxnSp>
        <p:nvCxnSpPr>
          <p:cNvPr id="28" name="直線コネクタ 27">
            <a:extLst>
              <a:ext uri="{FF2B5EF4-FFF2-40B4-BE49-F238E27FC236}">
                <a16:creationId xmlns:a16="http://schemas.microsoft.com/office/drawing/2014/main" id="{E8F1EF14-58C2-FD41-344C-1986C7BF500C}"/>
              </a:ext>
            </a:extLst>
          </p:cNvPr>
          <p:cNvCxnSpPr>
            <a:cxnSpLocks/>
          </p:cNvCxnSpPr>
          <p:nvPr/>
        </p:nvCxnSpPr>
        <p:spPr>
          <a:xfrm flipH="1">
            <a:off x="8741969" y="3855753"/>
            <a:ext cx="171693" cy="5809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D86B39C1-619B-7591-A017-045592725B11}"/>
              </a:ext>
            </a:extLst>
          </p:cNvPr>
          <p:cNvCxnSpPr>
            <a:cxnSpLocks/>
          </p:cNvCxnSpPr>
          <p:nvPr/>
        </p:nvCxnSpPr>
        <p:spPr>
          <a:xfrm>
            <a:off x="9035778" y="3855753"/>
            <a:ext cx="0" cy="5599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16B4DFD-1CE2-0F17-C6BF-5CEAF63817F3}"/>
              </a:ext>
            </a:extLst>
          </p:cNvPr>
          <p:cNvCxnSpPr>
            <a:cxnSpLocks/>
          </p:cNvCxnSpPr>
          <p:nvPr/>
        </p:nvCxnSpPr>
        <p:spPr>
          <a:xfrm>
            <a:off x="8720523" y="2760360"/>
            <a:ext cx="185614" cy="4502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グループ化 47">
            <a:extLst>
              <a:ext uri="{FF2B5EF4-FFF2-40B4-BE49-F238E27FC236}">
                <a16:creationId xmlns:a16="http://schemas.microsoft.com/office/drawing/2014/main" id="{B0B9B1A2-79F5-F0EE-D7E2-FD091BC5D3B5}"/>
              </a:ext>
            </a:extLst>
          </p:cNvPr>
          <p:cNvGrpSpPr/>
          <p:nvPr/>
        </p:nvGrpSpPr>
        <p:grpSpPr>
          <a:xfrm>
            <a:off x="2648736" y="2688326"/>
            <a:ext cx="4714931" cy="675270"/>
            <a:chOff x="2433029" y="2283487"/>
            <a:chExt cx="4714931" cy="675270"/>
          </a:xfrm>
        </p:grpSpPr>
        <p:sp>
          <p:nvSpPr>
            <p:cNvPr id="49" name="テキスト ボックス 48">
              <a:extLst>
                <a:ext uri="{FF2B5EF4-FFF2-40B4-BE49-F238E27FC236}">
                  <a16:creationId xmlns:a16="http://schemas.microsoft.com/office/drawing/2014/main" id="{4EC8BC55-9B62-20F3-5966-CC03F7453537}"/>
                </a:ext>
              </a:extLst>
            </p:cNvPr>
            <p:cNvSpPr txBox="1"/>
            <p:nvPr/>
          </p:nvSpPr>
          <p:spPr>
            <a:xfrm>
              <a:off x="3938333" y="2283487"/>
              <a:ext cx="3209627"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lang="en-US" altLang="ja-JP" dirty="0">
                  <a:solidFill>
                    <a:srgbClr val="0070C0"/>
                  </a:solidFill>
                </a:rPr>
                <a:t>1</a:t>
              </a:r>
              <a:r>
                <a:rPr kumimoji="1" lang="en-US" altLang="ja-JP" dirty="0">
                  <a:solidFill>
                    <a:srgbClr val="0070C0"/>
                  </a:solidFill>
                </a:rPr>
                <a:t>AWG-250KCM</a:t>
              </a:r>
              <a:endParaRPr lang="en-US" altLang="ja-JP" dirty="0">
                <a:solidFill>
                  <a:srgbClr val="0070C0"/>
                </a:solidFill>
              </a:endParaRPr>
            </a:p>
          </p:txBody>
        </p:sp>
        <p:cxnSp>
          <p:nvCxnSpPr>
            <p:cNvPr id="50" name="コネクタ: カギ線 49">
              <a:extLst>
                <a:ext uri="{FF2B5EF4-FFF2-40B4-BE49-F238E27FC236}">
                  <a16:creationId xmlns:a16="http://schemas.microsoft.com/office/drawing/2014/main" id="{10B64590-6627-1627-1F40-7084D6D2244D}"/>
                </a:ext>
              </a:extLst>
            </p:cNvPr>
            <p:cNvCxnSpPr>
              <a:cxnSpLocks/>
              <a:stCxn id="49" idx="2"/>
            </p:cNvCxnSpPr>
            <p:nvPr/>
          </p:nvCxnSpPr>
          <p:spPr>
            <a:xfrm rot="5400000">
              <a:off x="3835119" y="1250729"/>
              <a:ext cx="305938" cy="3110118"/>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テキスト ボックス 10">
            <a:extLst>
              <a:ext uri="{FF2B5EF4-FFF2-40B4-BE49-F238E27FC236}">
                <a16:creationId xmlns:a16="http://schemas.microsoft.com/office/drawing/2014/main" id="{1AB4548F-EE43-4F1D-3A0B-4EFC75D0E6CA}"/>
              </a:ext>
            </a:extLst>
          </p:cNvPr>
          <p:cNvSpPr txBox="1"/>
          <p:nvPr/>
        </p:nvSpPr>
        <p:spPr>
          <a:xfrm>
            <a:off x="69362" y="5311169"/>
            <a:ext cx="3924472"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a:t>
            </a:r>
            <a:r>
              <a:rPr lang="en-US" altLang="ja-JP" sz="2000" dirty="0">
                <a:solidFill>
                  <a:srgbClr val="0070C0"/>
                </a:solidFill>
              </a:rPr>
              <a:t>8</a:t>
            </a:r>
            <a:r>
              <a:rPr kumimoji="1" lang="en-US" altLang="ja-JP" sz="2000" dirty="0">
                <a:solidFill>
                  <a:srgbClr val="0070C0"/>
                </a:solidFill>
              </a:rPr>
              <a:t>AWG-1/0AWG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枚重不可）</a:t>
            </a:r>
            <a:endParaRPr kumimoji="1" lang="en-US" altLang="ja-JP" sz="2000" dirty="0">
              <a:solidFill>
                <a:srgbClr val="0070C0"/>
              </a:solidFill>
            </a:endParaRPr>
          </a:p>
          <a:p>
            <a:r>
              <a:rPr kumimoji="1" lang="ja-JP" altLang="en-US" sz="2000" dirty="0">
                <a:solidFill>
                  <a:srgbClr val="0070C0"/>
                </a:solidFill>
              </a:rPr>
              <a:t>最大</a:t>
            </a:r>
            <a:r>
              <a:rPr kumimoji="1" lang="en-US" altLang="ja-JP" sz="2000" dirty="0">
                <a:solidFill>
                  <a:srgbClr val="0070C0"/>
                </a:solidFill>
              </a:rPr>
              <a:t>5</a:t>
            </a:r>
            <a:r>
              <a:rPr kumimoji="1" lang="ja-JP" altLang="en-US" sz="2000" dirty="0">
                <a:solidFill>
                  <a:srgbClr val="0070C0"/>
                </a:solidFill>
              </a:rPr>
              <a:t>分岐　</a:t>
            </a:r>
            <a:r>
              <a:rPr kumimoji="1" lang="en-US" altLang="ja-JP" sz="2000" dirty="0">
                <a:solidFill>
                  <a:srgbClr val="0070C0"/>
                </a:solidFill>
              </a:rPr>
              <a:t>SCCR30kA</a:t>
            </a:r>
          </a:p>
          <a:p>
            <a:r>
              <a:rPr kumimoji="1" lang="ja-JP" altLang="en-US" sz="2000" dirty="0">
                <a:solidFill>
                  <a:srgbClr val="0070C0"/>
                </a:solidFill>
              </a:rPr>
              <a:t>最大</a:t>
            </a:r>
            <a:r>
              <a:rPr kumimoji="1" lang="en-US" altLang="ja-JP" sz="2000" dirty="0">
                <a:solidFill>
                  <a:srgbClr val="0070C0"/>
                </a:solidFill>
              </a:rPr>
              <a:t>10</a:t>
            </a:r>
            <a:r>
              <a:rPr kumimoji="1" lang="ja-JP" altLang="en-US" sz="2000" dirty="0">
                <a:solidFill>
                  <a:srgbClr val="0070C0"/>
                </a:solidFill>
              </a:rPr>
              <a:t>分岐　</a:t>
            </a:r>
            <a:r>
              <a:rPr kumimoji="1" lang="en-US" altLang="ja-JP" sz="2000" dirty="0">
                <a:solidFill>
                  <a:srgbClr val="0070C0"/>
                </a:solidFill>
              </a:rPr>
              <a:t>SCCR10kA</a:t>
            </a:r>
          </a:p>
        </p:txBody>
      </p:sp>
      <p:cxnSp>
        <p:nvCxnSpPr>
          <p:cNvPr id="13" name="コネクタ: カギ線 12">
            <a:extLst>
              <a:ext uri="{FF2B5EF4-FFF2-40B4-BE49-F238E27FC236}">
                <a16:creationId xmlns:a16="http://schemas.microsoft.com/office/drawing/2014/main" id="{036E8491-70CB-D45F-0938-21FAD5605CEA}"/>
              </a:ext>
            </a:extLst>
          </p:cNvPr>
          <p:cNvCxnSpPr>
            <a:cxnSpLocks/>
            <a:stCxn id="11" idx="0"/>
            <a:endCxn id="15" idx="2"/>
          </p:cNvCxnSpPr>
          <p:nvPr/>
        </p:nvCxnSpPr>
        <p:spPr>
          <a:xfrm rot="16200000" flipV="1">
            <a:off x="1745348" y="5024918"/>
            <a:ext cx="567250" cy="525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F5410A3A-1592-D56C-F0C0-92AA3B6BB457}"/>
              </a:ext>
            </a:extLst>
          </p:cNvPr>
          <p:cNvSpPr/>
          <p:nvPr/>
        </p:nvSpPr>
        <p:spPr>
          <a:xfrm>
            <a:off x="1115681" y="4267467"/>
            <a:ext cx="1821332" cy="476452"/>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BF316F1B-2BA7-65C1-EED3-278309FE9599}"/>
              </a:ext>
            </a:extLst>
          </p:cNvPr>
          <p:cNvSpPr>
            <a:spLocks noGrp="1"/>
          </p:cNvSpPr>
          <p:nvPr>
            <p:ph type="sldNum" sz="quarter" idx="12"/>
          </p:nvPr>
        </p:nvSpPr>
        <p:spPr/>
        <p:txBody>
          <a:bodyPr/>
          <a:lstStyle/>
          <a:p>
            <a:fld id="{E7784300-A231-4CE8-BF2A-B73085566916}" type="slidenum">
              <a:rPr kumimoji="1" lang="ja-JP" altLang="en-US" smtClean="0"/>
              <a:t>27</a:t>
            </a:fld>
            <a:r>
              <a:rPr kumimoji="1" lang="ja-JP" altLang="en-US"/>
              <a:t>ページ</a:t>
            </a:r>
            <a:endParaRPr kumimoji="1" lang="ja-JP" altLang="en-US" dirty="0"/>
          </a:p>
        </p:txBody>
      </p:sp>
      <p:sp>
        <p:nvSpPr>
          <p:cNvPr id="12" name="吹き出し: 折線 11">
            <a:extLst>
              <a:ext uri="{FF2B5EF4-FFF2-40B4-BE49-F238E27FC236}">
                <a16:creationId xmlns:a16="http://schemas.microsoft.com/office/drawing/2014/main" id="{C95D48E3-FD17-A4F4-343E-E688EA6E4783}"/>
              </a:ext>
            </a:extLst>
          </p:cNvPr>
          <p:cNvSpPr/>
          <p:nvPr/>
        </p:nvSpPr>
        <p:spPr>
          <a:xfrm>
            <a:off x="9812822" y="1343961"/>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17" name="グループ化 16">
            <a:extLst>
              <a:ext uri="{FF2B5EF4-FFF2-40B4-BE49-F238E27FC236}">
                <a16:creationId xmlns:a16="http://schemas.microsoft.com/office/drawing/2014/main" id="{CBC1A5EF-EC1B-E642-2AEC-C9C0F8FE9F82}"/>
              </a:ext>
            </a:extLst>
          </p:cNvPr>
          <p:cNvGrpSpPr/>
          <p:nvPr/>
        </p:nvGrpSpPr>
        <p:grpSpPr>
          <a:xfrm>
            <a:off x="8681752" y="2002289"/>
            <a:ext cx="720951" cy="264371"/>
            <a:chOff x="738051" y="2372149"/>
            <a:chExt cx="264371" cy="264371"/>
          </a:xfrm>
        </p:grpSpPr>
        <p:cxnSp>
          <p:nvCxnSpPr>
            <p:cNvPr id="34" name="直線コネクタ 33">
              <a:extLst>
                <a:ext uri="{FF2B5EF4-FFF2-40B4-BE49-F238E27FC236}">
                  <a16:creationId xmlns:a16="http://schemas.microsoft.com/office/drawing/2014/main" id="{B9CE13F8-2821-446A-635B-49E3F4C9793F}"/>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97E2AD30-AB8F-9847-FD50-54C348BEA86A}"/>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 name="直線コネクタ 8">
            <a:extLst>
              <a:ext uri="{FF2B5EF4-FFF2-40B4-BE49-F238E27FC236}">
                <a16:creationId xmlns:a16="http://schemas.microsoft.com/office/drawing/2014/main" id="{BDC6B686-6774-B92C-A96B-41907CC27E80}"/>
              </a:ext>
            </a:extLst>
          </p:cNvPr>
          <p:cNvCxnSpPr>
            <a:cxnSpLocks/>
          </p:cNvCxnSpPr>
          <p:nvPr/>
        </p:nvCxnSpPr>
        <p:spPr>
          <a:xfrm>
            <a:off x="2279650" y="2483657"/>
            <a:ext cx="349250" cy="15835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2193FDE6-07F5-E58A-4A9B-0F64D7A7989A}"/>
              </a:ext>
            </a:extLst>
          </p:cNvPr>
          <p:cNvCxnSpPr>
            <a:cxnSpLocks/>
          </p:cNvCxnSpPr>
          <p:nvPr/>
        </p:nvCxnSpPr>
        <p:spPr>
          <a:xfrm>
            <a:off x="9158673" y="1695761"/>
            <a:ext cx="193139" cy="7878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9451522E-4631-5AF2-0ABC-7AD530257D8B}"/>
              </a:ext>
            </a:extLst>
          </p:cNvPr>
          <p:cNvCxnSpPr>
            <a:cxnSpLocks/>
          </p:cNvCxnSpPr>
          <p:nvPr/>
        </p:nvCxnSpPr>
        <p:spPr>
          <a:xfrm>
            <a:off x="9036168" y="2760360"/>
            <a:ext cx="0" cy="4421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6C25FEAB-DA9D-3BC4-1125-85DED6CBB2A9}"/>
              </a:ext>
            </a:extLst>
          </p:cNvPr>
          <p:cNvCxnSpPr>
            <a:cxnSpLocks/>
          </p:cNvCxnSpPr>
          <p:nvPr/>
        </p:nvCxnSpPr>
        <p:spPr>
          <a:xfrm flipH="1">
            <a:off x="9171373" y="2760360"/>
            <a:ext cx="180439" cy="4502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9206FECA-00BC-CF7D-FCC8-327A9492F2D1}"/>
              </a:ext>
            </a:extLst>
          </p:cNvPr>
          <p:cNvCxnSpPr>
            <a:cxnSpLocks/>
          </p:cNvCxnSpPr>
          <p:nvPr/>
        </p:nvCxnSpPr>
        <p:spPr>
          <a:xfrm>
            <a:off x="9157894" y="3855753"/>
            <a:ext cx="171693" cy="5809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245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22CB61-F4D8-2623-92D7-C069D86DBAF1}"/>
              </a:ext>
            </a:extLst>
          </p:cNvPr>
          <p:cNvSpPr>
            <a:spLocks noGrp="1"/>
          </p:cNvSpPr>
          <p:nvPr>
            <p:ph type="title"/>
          </p:nvPr>
        </p:nvSpPr>
        <p:spPr>
          <a:xfrm>
            <a:off x="838200" y="136525"/>
            <a:ext cx="10515600" cy="520701"/>
          </a:xfrm>
        </p:spPr>
        <p:txBody>
          <a:bodyPr>
            <a:normAutofit/>
          </a:bodyPr>
          <a:lstStyle/>
          <a:p>
            <a:r>
              <a:rPr kumimoji="1" lang="en-US" altLang="ja-JP" sz="2800" dirty="0"/>
              <a:t>OTP-</a:t>
            </a:r>
            <a:r>
              <a:rPr lang="en-US" altLang="ja-JP" sz="2800" dirty="0"/>
              <a:t>9</a:t>
            </a:r>
            <a:r>
              <a:rPr kumimoji="1" lang="en-US" altLang="ja-JP" sz="2800" dirty="0"/>
              <a:t>000</a:t>
            </a:r>
            <a:r>
              <a:rPr kumimoji="1" lang="ja-JP" altLang="en-US" sz="2800" dirty="0"/>
              <a:t>シリーズとコンビネーション</a:t>
            </a:r>
          </a:p>
        </p:txBody>
      </p:sp>
      <p:sp>
        <p:nvSpPr>
          <p:cNvPr id="10" name="スライド番号プレースホルダー 9">
            <a:extLst>
              <a:ext uri="{FF2B5EF4-FFF2-40B4-BE49-F238E27FC236}">
                <a16:creationId xmlns:a16="http://schemas.microsoft.com/office/drawing/2014/main" id="{78D62AD9-41D5-0205-7B4E-94425F28E4C8}"/>
              </a:ext>
            </a:extLst>
          </p:cNvPr>
          <p:cNvSpPr>
            <a:spLocks noGrp="1"/>
          </p:cNvSpPr>
          <p:nvPr>
            <p:ph type="sldNum" sz="quarter" idx="12"/>
          </p:nvPr>
        </p:nvSpPr>
        <p:spPr/>
        <p:txBody>
          <a:bodyPr/>
          <a:lstStyle/>
          <a:p>
            <a:fld id="{E7784300-A231-4CE8-BF2A-B73085566916}" type="slidenum">
              <a:rPr kumimoji="1" lang="ja-JP" altLang="en-US" smtClean="0"/>
              <a:t>28</a:t>
            </a:fld>
            <a:r>
              <a:rPr kumimoji="1" lang="ja-JP" altLang="en-US"/>
              <a:t>ページ</a:t>
            </a:r>
            <a:endParaRPr kumimoji="1" lang="ja-JP" altLang="en-US" dirty="0"/>
          </a:p>
        </p:txBody>
      </p:sp>
      <p:sp>
        <p:nvSpPr>
          <p:cNvPr id="4" name="テキスト ボックス 3">
            <a:extLst>
              <a:ext uri="{FF2B5EF4-FFF2-40B4-BE49-F238E27FC236}">
                <a16:creationId xmlns:a16="http://schemas.microsoft.com/office/drawing/2014/main" id="{255306E9-3C00-56FF-9AFE-9417040F501A}"/>
              </a:ext>
            </a:extLst>
          </p:cNvPr>
          <p:cNvSpPr txBox="1"/>
          <p:nvPr/>
        </p:nvSpPr>
        <p:spPr>
          <a:xfrm>
            <a:off x="838198" y="2449388"/>
            <a:ext cx="6096000" cy="369332"/>
          </a:xfrm>
          <a:prstGeom prst="rect">
            <a:avLst/>
          </a:prstGeom>
          <a:noFill/>
        </p:spPr>
        <p:txBody>
          <a:bodyPr wrap="square">
            <a:spAutoFit/>
          </a:bodyPr>
          <a:lstStyle/>
          <a:p>
            <a:r>
              <a:rPr lang="en-US" altLang="ja-JP" dirty="0">
                <a:hlinkClick r:id="rId2"/>
              </a:rPr>
              <a:t>OTP-9000-M10 | Product </a:t>
            </a:r>
            <a:r>
              <a:rPr lang="en-US" altLang="ja-JP" dirty="0" err="1">
                <a:hlinkClick r:id="rId2"/>
              </a:rPr>
              <a:t>iQ</a:t>
            </a:r>
            <a:r>
              <a:rPr lang="en-US" altLang="ja-JP" dirty="0">
                <a:hlinkClick r:id="rId2"/>
              </a:rPr>
              <a:t> - Product </a:t>
            </a:r>
            <a:r>
              <a:rPr lang="en-US" altLang="ja-JP" dirty="0" err="1">
                <a:hlinkClick r:id="rId2"/>
              </a:rPr>
              <a:t>iQ</a:t>
            </a:r>
            <a:endParaRPr lang="ja-JP" altLang="en-US" dirty="0"/>
          </a:p>
        </p:txBody>
      </p:sp>
      <p:pic>
        <p:nvPicPr>
          <p:cNvPr id="9" name="図 8">
            <a:extLst>
              <a:ext uri="{FF2B5EF4-FFF2-40B4-BE49-F238E27FC236}">
                <a16:creationId xmlns:a16="http://schemas.microsoft.com/office/drawing/2014/main" id="{CF5DB38F-C6CF-480D-7849-F3F5DC4D8A1B}"/>
              </a:ext>
            </a:extLst>
          </p:cNvPr>
          <p:cNvPicPr>
            <a:picLocks noChangeAspect="1"/>
          </p:cNvPicPr>
          <p:nvPr/>
        </p:nvPicPr>
        <p:blipFill>
          <a:blip r:embed="rId3"/>
          <a:stretch>
            <a:fillRect/>
          </a:stretch>
        </p:blipFill>
        <p:spPr>
          <a:xfrm>
            <a:off x="838199" y="657226"/>
            <a:ext cx="10515601" cy="1792162"/>
          </a:xfrm>
          <a:prstGeom prst="rect">
            <a:avLst/>
          </a:prstGeom>
          <a:ln>
            <a:solidFill>
              <a:schemeClr val="tx1"/>
            </a:solidFill>
          </a:ln>
        </p:spPr>
      </p:pic>
      <p:sp>
        <p:nvSpPr>
          <p:cNvPr id="8" name="正方形/長方形 7">
            <a:extLst>
              <a:ext uri="{FF2B5EF4-FFF2-40B4-BE49-F238E27FC236}">
                <a16:creationId xmlns:a16="http://schemas.microsoft.com/office/drawing/2014/main" id="{3A9E1408-5D4B-7CE8-7DCF-394B66238244}"/>
              </a:ext>
            </a:extLst>
          </p:cNvPr>
          <p:cNvSpPr/>
          <p:nvPr/>
        </p:nvSpPr>
        <p:spPr>
          <a:xfrm>
            <a:off x="838198" y="1817793"/>
            <a:ext cx="10515602" cy="2015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14722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D58D23C-9BFB-F78D-19E2-04A638C269C1}"/>
              </a:ext>
            </a:extLst>
          </p:cNvPr>
          <p:cNvPicPr>
            <a:picLocks noChangeAspect="1"/>
          </p:cNvPicPr>
          <p:nvPr/>
        </p:nvPicPr>
        <p:blipFill>
          <a:blip r:embed="rId2"/>
          <a:stretch>
            <a:fillRect/>
          </a:stretch>
        </p:blipFill>
        <p:spPr>
          <a:xfrm>
            <a:off x="8766689" y="536084"/>
            <a:ext cx="509737" cy="1223998"/>
          </a:xfrm>
          <a:prstGeom prst="rect">
            <a:avLst/>
          </a:prstGeom>
        </p:spPr>
      </p:pic>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388163" y="126321"/>
            <a:ext cx="11415673" cy="911886"/>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r>
              <a:rPr kumimoji="1" lang="en-US" altLang="ja-JP" sz="2800" dirty="0">
                <a:latin typeface="+mn-ea"/>
                <a:ea typeface="+mn-ea"/>
              </a:rPr>
              <a:t>2.1.1.6</a:t>
            </a:r>
            <a:r>
              <a:rPr kumimoji="1" lang="ja-JP" altLang="en-US" sz="2800" dirty="0">
                <a:latin typeface="+mn-ea"/>
                <a:ea typeface="+mn-ea"/>
              </a:rPr>
              <a:t>　</a:t>
            </a:r>
            <a:r>
              <a:rPr kumimoji="1" lang="en-US" altLang="ja-JP" sz="2800" dirty="0">
                <a:latin typeface="+mn-ea"/>
                <a:ea typeface="+mn-ea"/>
              </a:rPr>
              <a:t>400AF</a:t>
            </a:r>
            <a:r>
              <a:rPr kumimoji="1" lang="ja-JP" altLang="en-US" sz="2800" dirty="0">
                <a:latin typeface="+mn-ea"/>
                <a:ea typeface="+mn-ea"/>
              </a:rPr>
              <a:t>　</a:t>
            </a:r>
            <a:r>
              <a:rPr kumimoji="1" lang="en-US" altLang="ja-JP" sz="2800" dirty="0">
                <a:latin typeface="+mn-ea"/>
                <a:ea typeface="+mn-ea"/>
              </a:rPr>
              <a:t>BW400RAGU+OTP-7000-3P-SCCR</a:t>
            </a:r>
            <a:br>
              <a:rPr kumimoji="1" lang="en-US" altLang="ja-JP" sz="4000" dirty="0">
                <a:latin typeface="+mn-ea"/>
                <a:ea typeface="+mn-ea"/>
              </a:rPr>
            </a:br>
            <a:r>
              <a:rPr kumimoji="1" lang="en-US" altLang="ja-JP" sz="2800" dirty="0">
                <a:latin typeface="+mn-ea"/>
                <a:ea typeface="+mn-ea"/>
              </a:rPr>
              <a:t>               </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組合せ認定</a:t>
            </a:r>
            <a:r>
              <a:rPr kumimoji="1" lang="en-US" altLang="ja-JP" sz="2000" b="0" i="0" u="none" strike="noStrike" kern="1200" cap="none" spc="0" normalizeH="0" baseline="0" noProof="0" dirty="0">
                <a:ln>
                  <a:noFill/>
                </a:ln>
                <a:solidFill>
                  <a:prstClr val="black"/>
                </a:solidFill>
                <a:effectLst/>
                <a:uLnTx/>
                <a:uFillTx/>
                <a:latin typeface="+mn-ea"/>
                <a:ea typeface="+mn-ea"/>
                <a:cs typeface="+mn-cs"/>
              </a:rPr>
              <a:t>SCCR</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2000" b="0" i="0" u="none" strike="noStrike" kern="1200" cap="none" spc="0" normalizeH="0" baseline="0" noProof="0" dirty="0">
                <a:ln>
                  <a:noFill/>
                </a:ln>
                <a:solidFill>
                  <a:srgbClr val="FF0000"/>
                </a:solidFill>
                <a:effectLst/>
                <a:uLnTx/>
                <a:uFillTx/>
                <a:latin typeface="+mn-ea"/>
                <a:ea typeface="+mn-ea"/>
                <a:cs typeface="+mn-cs"/>
              </a:rPr>
              <a:t>50kA(AC480V</a:t>
            </a:r>
            <a:r>
              <a:rPr kumimoji="1" lang="ja-JP" altLang="en-US" sz="20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000" dirty="0">
              <a:latin typeface="+mn-ea"/>
              <a:ea typeface="+mn-ea"/>
            </a:endParaRPr>
          </a:p>
        </p:txBody>
      </p:sp>
      <p:sp>
        <p:nvSpPr>
          <p:cNvPr id="20" name="テキスト ボックス 19">
            <a:extLst>
              <a:ext uri="{FF2B5EF4-FFF2-40B4-BE49-F238E27FC236}">
                <a16:creationId xmlns:a16="http://schemas.microsoft.com/office/drawing/2014/main" id="{DA4FBD0C-9F7B-5B31-1B5A-CF13B4A55823}"/>
              </a:ext>
            </a:extLst>
          </p:cNvPr>
          <p:cNvSpPr txBox="1"/>
          <p:nvPr/>
        </p:nvSpPr>
        <p:spPr>
          <a:xfrm>
            <a:off x="3083193" y="1140025"/>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BW400RAGU-3P</a:t>
            </a:r>
          </a:p>
        </p:txBody>
      </p:sp>
      <p:grpSp>
        <p:nvGrpSpPr>
          <p:cNvPr id="9" name="グループ化 8">
            <a:extLst>
              <a:ext uri="{FF2B5EF4-FFF2-40B4-BE49-F238E27FC236}">
                <a16:creationId xmlns:a16="http://schemas.microsoft.com/office/drawing/2014/main" id="{9B4B8C25-C9A2-898C-4B8C-713B77080B33}"/>
              </a:ext>
            </a:extLst>
          </p:cNvPr>
          <p:cNvGrpSpPr/>
          <p:nvPr/>
        </p:nvGrpSpPr>
        <p:grpSpPr>
          <a:xfrm>
            <a:off x="4606929" y="3987081"/>
            <a:ext cx="3219152" cy="1285075"/>
            <a:chOff x="3881119" y="4163046"/>
            <a:chExt cx="3254211" cy="1285075"/>
          </a:xfrm>
        </p:grpSpPr>
        <p:sp>
          <p:nvSpPr>
            <p:cNvPr id="14" name="テキスト ボックス 13">
              <a:extLst>
                <a:ext uri="{FF2B5EF4-FFF2-40B4-BE49-F238E27FC236}">
                  <a16:creationId xmlns:a16="http://schemas.microsoft.com/office/drawing/2014/main" id="{7DA56942-AF42-B96D-F006-74D418554D4E}"/>
                </a:ext>
              </a:extLst>
            </p:cNvPr>
            <p:cNvSpPr txBox="1"/>
            <p:nvPr/>
          </p:nvSpPr>
          <p:spPr>
            <a:xfrm>
              <a:off x="3881120" y="4524791"/>
              <a:ext cx="2743200" cy="923330"/>
            </a:xfrm>
            <a:prstGeom prst="rect">
              <a:avLst/>
            </a:prstGeom>
            <a:noFill/>
          </p:spPr>
          <p:txBody>
            <a:bodyPr wrap="square" rtlCol="0">
              <a:spAutoFit/>
            </a:bodyPr>
            <a:lstStyle/>
            <a:p>
              <a:r>
                <a:rPr kumimoji="1" lang="en-US" altLang="ja-JP" dirty="0"/>
                <a:t>AC600V</a:t>
              </a:r>
              <a:r>
                <a:rPr kumimoji="1" lang="ja-JP" altLang="en-US" dirty="0"/>
                <a:t>　</a:t>
              </a:r>
              <a:r>
                <a:rPr kumimoji="1" lang="en-US" altLang="ja-JP" dirty="0"/>
                <a:t>4</a:t>
              </a:r>
              <a:r>
                <a:rPr lang="en-US" altLang="ja-JP" dirty="0"/>
                <a:t>00</a:t>
              </a:r>
              <a:r>
                <a:rPr kumimoji="1" lang="en-US" altLang="ja-JP" dirty="0"/>
                <a:t>A</a:t>
              </a:r>
            </a:p>
            <a:p>
              <a:r>
                <a:rPr kumimoji="1" lang="en-US" altLang="ja-JP" dirty="0"/>
                <a:t>IN	</a:t>
              </a:r>
              <a:r>
                <a:rPr kumimoji="1" lang="ja-JP" altLang="en-US" dirty="0"/>
                <a:t>：</a:t>
              </a:r>
              <a:r>
                <a:rPr kumimoji="1" lang="en-US" altLang="ja-JP" dirty="0"/>
                <a:t>M10×2</a:t>
              </a:r>
            </a:p>
            <a:p>
              <a:r>
                <a:rPr lang="en-US" altLang="ja-JP" dirty="0"/>
                <a:t>OUT	</a:t>
              </a:r>
              <a:r>
                <a:rPr lang="ja-JP" altLang="en-US" dirty="0"/>
                <a:t>：</a:t>
              </a:r>
              <a:r>
                <a:rPr lang="en-US" altLang="ja-JP" dirty="0"/>
                <a:t>M6×5</a:t>
              </a:r>
            </a:p>
          </p:txBody>
        </p:sp>
        <p:sp>
          <p:nvSpPr>
            <p:cNvPr id="7" name="テキスト ボックス 6">
              <a:extLst>
                <a:ext uri="{FF2B5EF4-FFF2-40B4-BE49-F238E27FC236}">
                  <a16:creationId xmlns:a16="http://schemas.microsoft.com/office/drawing/2014/main" id="{C8A71F3B-1BE0-A58F-DD66-A4B469FBBA4D}"/>
                </a:ext>
              </a:extLst>
            </p:cNvPr>
            <p:cNvSpPr txBox="1"/>
            <p:nvPr/>
          </p:nvSpPr>
          <p:spPr>
            <a:xfrm>
              <a:off x="3881119" y="4163046"/>
              <a:ext cx="3254211" cy="369332"/>
            </a:xfrm>
            <a:prstGeom prst="rect">
              <a:avLst/>
            </a:prstGeom>
            <a:noFill/>
          </p:spPr>
          <p:txBody>
            <a:bodyPr wrap="square">
              <a:spAutoFit/>
            </a:bodyPr>
            <a:lstStyle/>
            <a:p>
              <a:r>
                <a:rPr lang="ja-JP" altLang="en-US" dirty="0">
                  <a:solidFill>
                    <a:srgbClr val="0070C0"/>
                  </a:solidFill>
                  <a:hlinkClick r:id="rId3">
                    <a:extLst>
                      <a:ext uri="{A12FA001-AC4F-418D-AE19-62706E023703}">
                        <ahyp:hlinkClr xmlns:ahyp="http://schemas.microsoft.com/office/drawing/2018/hyperlinkcolor" val="tx"/>
                      </a:ext>
                    </a:extLst>
                  </a:hlinkClick>
                </a:rPr>
                <a:t>端子台</a:t>
              </a:r>
              <a:r>
                <a:rPr lang="en-US" altLang="ja-JP" dirty="0">
                  <a:solidFill>
                    <a:srgbClr val="0070C0"/>
                  </a:solidFill>
                  <a:hlinkClick r:id="rId3">
                    <a:extLst>
                      <a:ext uri="{A12FA001-AC4F-418D-AE19-62706E023703}">
                        <ahyp:hlinkClr xmlns:ahyp="http://schemas.microsoft.com/office/drawing/2018/hyperlinkcolor" val="tx"/>
                      </a:ext>
                    </a:extLst>
                  </a:hlinkClick>
                </a:rPr>
                <a:t>OTP-7000-3P-SCCR</a:t>
              </a:r>
              <a:endParaRPr lang="ja-JP" altLang="en-US" dirty="0">
                <a:solidFill>
                  <a:srgbClr val="0070C0"/>
                </a:solidFill>
              </a:endParaRPr>
            </a:p>
          </p:txBody>
        </p:sp>
      </p:grpSp>
      <p:sp>
        <p:nvSpPr>
          <p:cNvPr id="50" name="テキスト ボックス 49">
            <a:extLst>
              <a:ext uri="{FF2B5EF4-FFF2-40B4-BE49-F238E27FC236}">
                <a16:creationId xmlns:a16="http://schemas.microsoft.com/office/drawing/2014/main" id="{58EC6F08-0057-1CFA-93A2-C4D47D89C340}"/>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pic>
        <p:nvPicPr>
          <p:cNvPr id="60" name="図 59">
            <a:extLst>
              <a:ext uri="{FF2B5EF4-FFF2-40B4-BE49-F238E27FC236}">
                <a16:creationId xmlns:a16="http://schemas.microsoft.com/office/drawing/2014/main" id="{B7A78F70-A3F7-B0B6-713D-AE3E5D341E15}"/>
              </a:ext>
            </a:extLst>
          </p:cNvPr>
          <p:cNvPicPr>
            <a:picLocks noChangeAspect="1"/>
          </p:cNvPicPr>
          <p:nvPr/>
        </p:nvPicPr>
        <p:blipFill>
          <a:blip r:embed="rId4"/>
          <a:stretch>
            <a:fillRect/>
          </a:stretch>
        </p:blipFill>
        <p:spPr>
          <a:xfrm>
            <a:off x="8367592" y="1970784"/>
            <a:ext cx="1307930" cy="771168"/>
          </a:xfrm>
          <a:prstGeom prst="rect">
            <a:avLst/>
          </a:prstGeom>
        </p:spPr>
      </p:pic>
      <p:grpSp>
        <p:nvGrpSpPr>
          <p:cNvPr id="62" name="グループ化 61">
            <a:extLst>
              <a:ext uri="{FF2B5EF4-FFF2-40B4-BE49-F238E27FC236}">
                <a16:creationId xmlns:a16="http://schemas.microsoft.com/office/drawing/2014/main" id="{A24F0280-B2F4-36CB-9221-474E95447064}"/>
              </a:ext>
            </a:extLst>
          </p:cNvPr>
          <p:cNvGrpSpPr/>
          <p:nvPr/>
        </p:nvGrpSpPr>
        <p:grpSpPr>
          <a:xfrm>
            <a:off x="8502702" y="1702932"/>
            <a:ext cx="319032" cy="526833"/>
            <a:chOff x="8502702" y="1704894"/>
            <a:chExt cx="319032" cy="526833"/>
          </a:xfrm>
        </p:grpSpPr>
        <p:cxnSp>
          <p:nvCxnSpPr>
            <p:cNvPr id="37" name="直線コネクタ 36">
              <a:extLst>
                <a:ext uri="{FF2B5EF4-FFF2-40B4-BE49-F238E27FC236}">
                  <a16:creationId xmlns:a16="http://schemas.microsoft.com/office/drawing/2014/main" id="{E21AF458-5AFF-8C2D-A4AB-713C9F51373C}"/>
                </a:ext>
              </a:extLst>
            </p:cNvPr>
            <p:cNvCxnSpPr>
              <a:cxnSpLocks/>
            </p:cNvCxnSpPr>
            <p:nvPr/>
          </p:nvCxnSpPr>
          <p:spPr>
            <a:xfrm flipH="1">
              <a:off x="8502702" y="1704894"/>
              <a:ext cx="319032" cy="526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8C9B0D28-A1A1-3075-C2E7-9864194BA208}"/>
                </a:ext>
              </a:extLst>
            </p:cNvPr>
            <p:cNvCxnSpPr>
              <a:cxnSpLocks/>
            </p:cNvCxnSpPr>
            <p:nvPr/>
          </p:nvCxnSpPr>
          <p:spPr>
            <a:xfrm flipH="1">
              <a:off x="8699771" y="1704894"/>
              <a:ext cx="121963" cy="518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1" name="コネクタ: カギ線 100">
            <a:extLst>
              <a:ext uri="{FF2B5EF4-FFF2-40B4-BE49-F238E27FC236}">
                <a16:creationId xmlns:a16="http://schemas.microsoft.com/office/drawing/2014/main" id="{7EDCEF2C-C176-33DF-49BF-1919D0B9DF63}"/>
              </a:ext>
            </a:extLst>
          </p:cNvPr>
          <p:cNvCxnSpPr>
            <a:cxnSpLocks/>
            <a:stCxn id="104" idx="3"/>
            <a:endCxn id="105" idx="3"/>
          </p:cNvCxnSpPr>
          <p:nvPr/>
        </p:nvCxnSpPr>
        <p:spPr>
          <a:xfrm>
            <a:off x="9233647" y="35383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8FFE1A1A-B051-064F-E46A-8B67778B8301}"/>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104" name="図 103">
            <a:extLst>
              <a:ext uri="{FF2B5EF4-FFF2-40B4-BE49-F238E27FC236}">
                <a16:creationId xmlns:a16="http://schemas.microsoft.com/office/drawing/2014/main" id="{99BB92BD-30DF-B1FC-30FA-FCEB042405E8}"/>
              </a:ext>
            </a:extLst>
          </p:cNvPr>
          <p:cNvPicPr>
            <a:picLocks noChangeAspect="1"/>
          </p:cNvPicPr>
          <p:nvPr/>
        </p:nvPicPr>
        <p:blipFill>
          <a:blip r:embed="rId5"/>
          <a:stretch>
            <a:fillRect/>
          </a:stretch>
        </p:blipFill>
        <p:spPr>
          <a:xfrm>
            <a:off x="8809467" y="3163150"/>
            <a:ext cx="424180" cy="750472"/>
          </a:xfrm>
          <a:prstGeom prst="rect">
            <a:avLst/>
          </a:prstGeom>
        </p:spPr>
      </p:pic>
      <p:pic>
        <p:nvPicPr>
          <p:cNvPr id="105" name="図 104">
            <a:extLst>
              <a:ext uri="{FF2B5EF4-FFF2-40B4-BE49-F238E27FC236}">
                <a16:creationId xmlns:a16="http://schemas.microsoft.com/office/drawing/2014/main" id="{820B1610-EA46-5BC4-2853-772092C13E1B}"/>
              </a:ext>
            </a:extLst>
          </p:cNvPr>
          <p:cNvPicPr>
            <a:picLocks noChangeAspect="1"/>
          </p:cNvPicPr>
          <p:nvPr/>
        </p:nvPicPr>
        <p:blipFill>
          <a:blip r:embed="rId6"/>
          <a:stretch>
            <a:fillRect/>
          </a:stretch>
        </p:blipFill>
        <p:spPr>
          <a:xfrm>
            <a:off x="8569120" y="4267466"/>
            <a:ext cx="904875" cy="677074"/>
          </a:xfrm>
          <a:prstGeom prst="rect">
            <a:avLst/>
          </a:prstGeom>
        </p:spPr>
      </p:pic>
      <p:cxnSp>
        <p:nvCxnSpPr>
          <p:cNvPr id="106" name="直線コネクタ 105">
            <a:extLst>
              <a:ext uri="{FF2B5EF4-FFF2-40B4-BE49-F238E27FC236}">
                <a16:creationId xmlns:a16="http://schemas.microsoft.com/office/drawing/2014/main" id="{E24F3E4E-84F6-70BF-6B0D-C87C15DB6885}"/>
              </a:ext>
            </a:extLst>
          </p:cNvPr>
          <p:cNvCxnSpPr>
            <a:cxnSpLocks/>
          </p:cNvCxnSpPr>
          <p:nvPr/>
        </p:nvCxnSpPr>
        <p:spPr>
          <a:xfrm flipH="1">
            <a:off x="8729356" y="3859814"/>
            <a:ext cx="163577" cy="6000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4B59B52F-60B0-13D8-C7E5-E6CF6BAACA32}"/>
              </a:ext>
            </a:extLst>
          </p:cNvPr>
          <p:cNvCxnSpPr>
            <a:cxnSpLocks/>
          </p:cNvCxnSpPr>
          <p:nvPr/>
        </p:nvCxnSpPr>
        <p:spPr>
          <a:xfrm>
            <a:off x="9020433" y="3859814"/>
            <a:ext cx="3697"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EF09B76F-284D-7967-F929-C1D8CF871642}"/>
              </a:ext>
            </a:extLst>
          </p:cNvPr>
          <p:cNvCxnSpPr>
            <a:cxnSpLocks/>
          </p:cNvCxnSpPr>
          <p:nvPr/>
        </p:nvCxnSpPr>
        <p:spPr>
          <a:xfrm>
            <a:off x="8587559" y="2569923"/>
            <a:ext cx="297815" cy="6463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67E3853D-9F5F-137E-6559-FC5C89DEEBAE}"/>
              </a:ext>
            </a:extLst>
          </p:cNvPr>
          <p:cNvCxnSpPr>
            <a:cxnSpLocks/>
          </p:cNvCxnSpPr>
          <p:nvPr/>
        </p:nvCxnSpPr>
        <p:spPr>
          <a:xfrm flipV="1">
            <a:off x="9020629" y="2569923"/>
            <a:ext cx="0" cy="656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27495A65-6AC4-DCA9-656C-6D9376B07C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8534" y="1839099"/>
            <a:ext cx="1114496" cy="835872"/>
          </a:xfrm>
          <a:prstGeom prst="rect">
            <a:avLst/>
          </a:prstGeom>
        </p:spPr>
      </p:pic>
      <p:sp>
        <p:nvSpPr>
          <p:cNvPr id="8" name="テキスト ボックス 7">
            <a:extLst>
              <a:ext uri="{FF2B5EF4-FFF2-40B4-BE49-F238E27FC236}">
                <a16:creationId xmlns:a16="http://schemas.microsoft.com/office/drawing/2014/main" id="{E93D8CCA-9871-3A95-DCFA-E0B81A6E7BE8}"/>
              </a:ext>
            </a:extLst>
          </p:cNvPr>
          <p:cNvSpPr txBox="1"/>
          <p:nvPr/>
        </p:nvSpPr>
        <p:spPr>
          <a:xfrm>
            <a:off x="163140" y="5422825"/>
            <a:ext cx="3924472"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a:t>
            </a:r>
            <a:r>
              <a:rPr lang="en-US" altLang="ja-JP" sz="2000" dirty="0">
                <a:solidFill>
                  <a:srgbClr val="0070C0"/>
                </a:solidFill>
              </a:rPr>
              <a:t>6AWG</a:t>
            </a:r>
            <a:r>
              <a:rPr kumimoji="1" lang="en-US" altLang="ja-JP" sz="2000" dirty="0">
                <a:solidFill>
                  <a:srgbClr val="0070C0"/>
                </a:solidFill>
              </a:rPr>
              <a:t>-1/0AWG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endParaRPr kumimoji="1" lang="en-US" altLang="ja-JP" sz="2000" dirty="0">
              <a:solidFill>
                <a:srgbClr val="0070C0"/>
              </a:solidFill>
            </a:endParaRPr>
          </a:p>
          <a:p>
            <a:r>
              <a:rPr kumimoji="1" lang="ja-JP" altLang="en-US" sz="2000" dirty="0">
                <a:solidFill>
                  <a:srgbClr val="0070C0"/>
                </a:solidFill>
              </a:rPr>
              <a:t>最大</a:t>
            </a:r>
            <a:r>
              <a:rPr kumimoji="1" lang="en-US" altLang="ja-JP" sz="2000" dirty="0">
                <a:solidFill>
                  <a:srgbClr val="0070C0"/>
                </a:solidFill>
              </a:rPr>
              <a:t>5</a:t>
            </a:r>
            <a:r>
              <a:rPr kumimoji="1" lang="ja-JP" altLang="en-US" sz="2000" dirty="0">
                <a:solidFill>
                  <a:srgbClr val="0070C0"/>
                </a:solidFill>
              </a:rPr>
              <a:t>分岐　</a:t>
            </a:r>
            <a:r>
              <a:rPr kumimoji="1" lang="en-US" altLang="ja-JP" sz="2000" dirty="0">
                <a:solidFill>
                  <a:srgbClr val="0070C0"/>
                </a:solidFill>
              </a:rPr>
              <a:t>SCCR50kA</a:t>
            </a:r>
          </a:p>
          <a:p>
            <a:r>
              <a:rPr kumimoji="1" lang="ja-JP" altLang="en-US" sz="2000" dirty="0">
                <a:solidFill>
                  <a:srgbClr val="0070C0"/>
                </a:solidFill>
              </a:rPr>
              <a:t>最大</a:t>
            </a:r>
            <a:r>
              <a:rPr kumimoji="1" lang="en-US" altLang="ja-JP" sz="2000" dirty="0">
                <a:solidFill>
                  <a:srgbClr val="0070C0"/>
                </a:solidFill>
              </a:rPr>
              <a:t>10</a:t>
            </a:r>
            <a:r>
              <a:rPr kumimoji="1" lang="ja-JP" altLang="en-US" sz="2000" dirty="0">
                <a:solidFill>
                  <a:srgbClr val="0070C0"/>
                </a:solidFill>
              </a:rPr>
              <a:t>分岐　</a:t>
            </a:r>
            <a:r>
              <a:rPr kumimoji="1" lang="en-US" altLang="ja-JP" sz="2000" dirty="0">
                <a:solidFill>
                  <a:srgbClr val="0070C0"/>
                </a:solidFill>
              </a:rPr>
              <a:t>SCCR10kA</a:t>
            </a:r>
          </a:p>
        </p:txBody>
      </p:sp>
      <p:cxnSp>
        <p:nvCxnSpPr>
          <p:cNvPr id="21" name="コネクタ: カギ線 20">
            <a:extLst>
              <a:ext uri="{FF2B5EF4-FFF2-40B4-BE49-F238E27FC236}">
                <a16:creationId xmlns:a16="http://schemas.microsoft.com/office/drawing/2014/main" id="{5E2BEADF-0631-8A14-79CF-23F33B6EC35D}"/>
              </a:ext>
            </a:extLst>
          </p:cNvPr>
          <p:cNvCxnSpPr>
            <a:cxnSpLocks/>
            <a:stCxn id="8" idx="0"/>
            <a:endCxn id="55" idx="2"/>
          </p:cNvCxnSpPr>
          <p:nvPr/>
        </p:nvCxnSpPr>
        <p:spPr>
          <a:xfrm rot="5400000" flipH="1" flipV="1">
            <a:off x="1969240" y="5266689"/>
            <a:ext cx="312273"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スライド番号プレースホルダー 15">
            <a:extLst>
              <a:ext uri="{FF2B5EF4-FFF2-40B4-BE49-F238E27FC236}">
                <a16:creationId xmlns:a16="http://schemas.microsoft.com/office/drawing/2014/main" id="{07D2D000-B582-C2BC-56B2-28F202A79C81}"/>
              </a:ext>
            </a:extLst>
          </p:cNvPr>
          <p:cNvSpPr>
            <a:spLocks noGrp="1"/>
          </p:cNvSpPr>
          <p:nvPr>
            <p:ph type="sldNum" sz="quarter" idx="12"/>
          </p:nvPr>
        </p:nvSpPr>
        <p:spPr/>
        <p:txBody>
          <a:bodyPr/>
          <a:lstStyle/>
          <a:p>
            <a:fld id="{E7784300-A231-4CE8-BF2A-B73085566916}" type="slidenum">
              <a:rPr kumimoji="1" lang="ja-JP" altLang="en-US" smtClean="0"/>
              <a:t>29</a:t>
            </a:fld>
            <a:r>
              <a:rPr kumimoji="1" lang="ja-JP" altLang="en-US"/>
              <a:t>ページ</a:t>
            </a:r>
            <a:endParaRPr kumimoji="1" lang="ja-JP" altLang="en-US" dirty="0"/>
          </a:p>
        </p:txBody>
      </p:sp>
      <p:sp>
        <p:nvSpPr>
          <p:cNvPr id="18" name="吹き出し: 折線 17">
            <a:extLst>
              <a:ext uri="{FF2B5EF4-FFF2-40B4-BE49-F238E27FC236}">
                <a16:creationId xmlns:a16="http://schemas.microsoft.com/office/drawing/2014/main" id="{7537258B-0293-C74F-95FD-CC15A842CB06}"/>
              </a:ext>
            </a:extLst>
          </p:cNvPr>
          <p:cNvSpPr/>
          <p:nvPr/>
        </p:nvSpPr>
        <p:spPr>
          <a:xfrm>
            <a:off x="9847658" y="1239453"/>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28" name="グループ化 27">
            <a:extLst>
              <a:ext uri="{FF2B5EF4-FFF2-40B4-BE49-F238E27FC236}">
                <a16:creationId xmlns:a16="http://schemas.microsoft.com/office/drawing/2014/main" id="{F22CE789-5657-7C57-DA81-88BE503EAB48}"/>
              </a:ext>
            </a:extLst>
          </p:cNvPr>
          <p:cNvGrpSpPr/>
          <p:nvPr/>
        </p:nvGrpSpPr>
        <p:grpSpPr>
          <a:xfrm>
            <a:off x="8668963" y="888139"/>
            <a:ext cx="720951" cy="264371"/>
            <a:chOff x="738051" y="2372149"/>
            <a:chExt cx="264371" cy="264371"/>
          </a:xfrm>
        </p:grpSpPr>
        <p:cxnSp>
          <p:nvCxnSpPr>
            <p:cNvPr id="31" name="直線コネクタ 30">
              <a:extLst>
                <a:ext uri="{FF2B5EF4-FFF2-40B4-BE49-F238E27FC236}">
                  <a16:creationId xmlns:a16="http://schemas.microsoft.com/office/drawing/2014/main" id="{ED080D13-C4AF-3B50-171C-2D0E8E6CE6AF}"/>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7504EA9D-D096-2769-F7DE-A073C27E9162}"/>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 name="図 3">
            <a:extLst>
              <a:ext uri="{FF2B5EF4-FFF2-40B4-BE49-F238E27FC236}">
                <a16:creationId xmlns:a16="http://schemas.microsoft.com/office/drawing/2014/main" id="{0790EEC7-CDB5-2F02-C570-79FDAD4FEBDB}"/>
              </a:ext>
            </a:extLst>
          </p:cNvPr>
          <p:cNvPicPr>
            <a:picLocks noChangeAspect="1"/>
          </p:cNvPicPr>
          <p:nvPr/>
        </p:nvPicPr>
        <p:blipFill>
          <a:blip r:embed="rId2"/>
          <a:stretch>
            <a:fillRect/>
          </a:stretch>
        </p:blipFill>
        <p:spPr>
          <a:xfrm>
            <a:off x="1670305" y="1081353"/>
            <a:ext cx="910145" cy="2185472"/>
          </a:xfrm>
          <a:prstGeom prst="rect">
            <a:avLst/>
          </a:prstGeom>
        </p:spPr>
      </p:pic>
      <p:pic>
        <p:nvPicPr>
          <p:cNvPr id="61" name="図 60">
            <a:extLst>
              <a:ext uri="{FF2B5EF4-FFF2-40B4-BE49-F238E27FC236}">
                <a16:creationId xmlns:a16="http://schemas.microsoft.com/office/drawing/2014/main" id="{D51EA4D4-F540-9862-FF3D-A1E5C92A754A}"/>
              </a:ext>
            </a:extLst>
          </p:cNvPr>
          <p:cNvPicPr>
            <a:picLocks noChangeAspect="1"/>
          </p:cNvPicPr>
          <p:nvPr/>
        </p:nvPicPr>
        <p:blipFill>
          <a:blip r:embed="rId4"/>
          <a:stretch>
            <a:fillRect/>
          </a:stretch>
        </p:blipFill>
        <p:spPr>
          <a:xfrm>
            <a:off x="804221" y="3671401"/>
            <a:ext cx="2642312" cy="1600755"/>
          </a:xfrm>
          <a:prstGeom prst="rect">
            <a:avLst/>
          </a:prstGeom>
        </p:spPr>
      </p:pic>
      <p:grpSp>
        <p:nvGrpSpPr>
          <p:cNvPr id="15" name="グループ化 14">
            <a:extLst>
              <a:ext uri="{FF2B5EF4-FFF2-40B4-BE49-F238E27FC236}">
                <a16:creationId xmlns:a16="http://schemas.microsoft.com/office/drawing/2014/main" id="{EB67102C-E2F3-4570-9180-F45F5787B349}"/>
              </a:ext>
            </a:extLst>
          </p:cNvPr>
          <p:cNvGrpSpPr/>
          <p:nvPr/>
        </p:nvGrpSpPr>
        <p:grpSpPr>
          <a:xfrm>
            <a:off x="1055293" y="3128233"/>
            <a:ext cx="721334" cy="1089924"/>
            <a:chOff x="830580" y="3128233"/>
            <a:chExt cx="721334" cy="1089924"/>
          </a:xfrm>
        </p:grpSpPr>
        <p:cxnSp>
          <p:nvCxnSpPr>
            <p:cNvPr id="24" name="直線コネクタ 23">
              <a:extLst>
                <a:ext uri="{FF2B5EF4-FFF2-40B4-BE49-F238E27FC236}">
                  <a16:creationId xmlns:a16="http://schemas.microsoft.com/office/drawing/2014/main" id="{F0AB2BEE-91F4-8F85-43E5-F25D9E4E8482}"/>
                </a:ext>
              </a:extLst>
            </p:cNvPr>
            <p:cNvCxnSpPr>
              <a:cxnSpLocks/>
            </p:cNvCxnSpPr>
            <p:nvPr/>
          </p:nvCxnSpPr>
          <p:spPr>
            <a:xfrm flipH="1">
              <a:off x="830580" y="3128233"/>
              <a:ext cx="721334" cy="10899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2363AC61-1DD6-CA87-7BA7-2B3A10706A68}"/>
                </a:ext>
              </a:extLst>
            </p:cNvPr>
            <p:cNvCxnSpPr>
              <a:cxnSpLocks/>
            </p:cNvCxnSpPr>
            <p:nvPr/>
          </p:nvCxnSpPr>
          <p:spPr>
            <a:xfrm flipH="1">
              <a:off x="1219200" y="3128233"/>
              <a:ext cx="332714" cy="10899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正方形/長方形 54">
            <a:extLst>
              <a:ext uri="{FF2B5EF4-FFF2-40B4-BE49-F238E27FC236}">
                <a16:creationId xmlns:a16="http://schemas.microsoft.com/office/drawing/2014/main" id="{4E5C9427-403A-525A-4875-650A985AD3BF}"/>
              </a:ext>
            </a:extLst>
          </p:cNvPr>
          <p:cNvSpPr/>
          <p:nvPr/>
        </p:nvSpPr>
        <p:spPr>
          <a:xfrm>
            <a:off x="804220" y="4428071"/>
            <a:ext cx="2642313" cy="682481"/>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グループ化 42">
            <a:extLst>
              <a:ext uri="{FF2B5EF4-FFF2-40B4-BE49-F238E27FC236}">
                <a16:creationId xmlns:a16="http://schemas.microsoft.com/office/drawing/2014/main" id="{17D26A9E-0175-78B8-A2FE-A4D09766D435}"/>
              </a:ext>
            </a:extLst>
          </p:cNvPr>
          <p:cNvGrpSpPr/>
          <p:nvPr/>
        </p:nvGrpSpPr>
        <p:grpSpPr>
          <a:xfrm>
            <a:off x="1931593" y="3128233"/>
            <a:ext cx="390198" cy="1089924"/>
            <a:chOff x="1706880" y="3128233"/>
            <a:chExt cx="390198" cy="1089924"/>
          </a:xfrm>
        </p:grpSpPr>
        <p:cxnSp>
          <p:nvCxnSpPr>
            <p:cNvPr id="29" name="直線コネクタ 28">
              <a:extLst>
                <a:ext uri="{FF2B5EF4-FFF2-40B4-BE49-F238E27FC236}">
                  <a16:creationId xmlns:a16="http://schemas.microsoft.com/office/drawing/2014/main" id="{ED7F6F29-DBCC-485E-9A03-E70BB8EBD4C3}"/>
                </a:ext>
              </a:extLst>
            </p:cNvPr>
            <p:cNvCxnSpPr>
              <a:cxnSpLocks/>
            </p:cNvCxnSpPr>
            <p:nvPr/>
          </p:nvCxnSpPr>
          <p:spPr>
            <a:xfrm flipH="1">
              <a:off x="1706880" y="3128233"/>
              <a:ext cx="192078" cy="10899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5F8B306B-1F5F-D18E-8CCE-CF286A637EDD}"/>
                </a:ext>
              </a:extLst>
            </p:cNvPr>
            <p:cNvCxnSpPr>
              <a:cxnSpLocks/>
            </p:cNvCxnSpPr>
            <p:nvPr/>
          </p:nvCxnSpPr>
          <p:spPr>
            <a:xfrm>
              <a:off x="1905000" y="3128233"/>
              <a:ext cx="192078" cy="10899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D15781CE-D012-1954-DD8D-4F35442380E2}"/>
              </a:ext>
            </a:extLst>
          </p:cNvPr>
          <p:cNvGrpSpPr/>
          <p:nvPr/>
        </p:nvGrpSpPr>
        <p:grpSpPr>
          <a:xfrm flipH="1">
            <a:off x="2480233" y="3128233"/>
            <a:ext cx="721334" cy="1089924"/>
            <a:chOff x="830580" y="3128233"/>
            <a:chExt cx="721334" cy="1089924"/>
          </a:xfrm>
        </p:grpSpPr>
        <p:cxnSp>
          <p:nvCxnSpPr>
            <p:cNvPr id="45" name="直線コネクタ 44">
              <a:extLst>
                <a:ext uri="{FF2B5EF4-FFF2-40B4-BE49-F238E27FC236}">
                  <a16:creationId xmlns:a16="http://schemas.microsoft.com/office/drawing/2014/main" id="{6A02DE34-E967-2663-690E-7A84A0C717F8}"/>
                </a:ext>
              </a:extLst>
            </p:cNvPr>
            <p:cNvCxnSpPr>
              <a:cxnSpLocks/>
            </p:cNvCxnSpPr>
            <p:nvPr/>
          </p:nvCxnSpPr>
          <p:spPr>
            <a:xfrm flipH="1">
              <a:off x="830580" y="3128233"/>
              <a:ext cx="721334" cy="10899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D26B02AF-ABCE-7AA7-1DEA-A54BD98D1901}"/>
                </a:ext>
              </a:extLst>
            </p:cNvPr>
            <p:cNvCxnSpPr>
              <a:cxnSpLocks/>
            </p:cNvCxnSpPr>
            <p:nvPr/>
          </p:nvCxnSpPr>
          <p:spPr>
            <a:xfrm flipH="1">
              <a:off x="1219200" y="3128233"/>
              <a:ext cx="332714" cy="10899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グループ化 26">
            <a:extLst>
              <a:ext uri="{FF2B5EF4-FFF2-40B4-BE49-F238E27FC236}">
                <a16:creationId xmlns:a16="http://schemas.microsoft.com/office/drawing/2014/main" id="{19D7BDDC-A455-585F-6CC9-23D4A415926D}"/>
              </a:ext>
            </a:extLst>
          </p:cNvPr>
          <p:cNvGrpSpPr/>
          <p:nvPr/>
        </p:nvGrpSpPr>
        <p:grpSpPr>
          <a:xfrm>
            <a:off x="2875437" y="1795370"/>
            <a:ext cx="4753662" cy="1367780"/>
            <a:chOff x="2820846" y="1795370"/>
            <a:chExt cx="4753662" cy="1367780"/>
          </a:xfrm>
        </p:grpSpPr>
        <p:sp>
          <p:nvSpPr>
            <p:cNvPr id="10" name="テキスト ボックス 9">
              <a:extLst>
                <a:ext uri="{FF2B5EF4-FFF2-40B4-BE49-F238E27FC236}">
                  <a16:creationId xmlns:a16="http://schemas.microsoft.com/office/drawing/2014/main" id="{F1F169B0-7D6E-3DD9-D82F-8CB6DE96FBD9}"/>
                </a:ext>
              </a:extLst>
            </p:cNvPr>
            <p:cNvSpPr txBox="1"/>
            <p:nvPr/>
          </p:nvSpPr>
          <p:spPr>
            <a:xfrm>
              <a:off x="3181861" y="1795370"/>
              <a:ext cx="4392647" cy="923330"/>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kumimoji="1" lang="en-US" altLang="ja-JP" dirty="0">
                  <a:solidFill>
                    <a:srgbClr val="0070C0"/>
                  </a:solidFill>
                </a:rPr>
                <a:t>3/0AWG×2</a:t>
              </a:r>
              <a:r>
                <a:rPr kumimoji="1" lang="ja-JP" altLang="en-US" dirty="0">
                  <a:solidFill>
                    <a:srgbClr val="0070C0"/>
                  </a:solidFill>
                </a:rPr>
                <a:t>本</a:t>
              </a:r>
              <a:endParaRPr kumimoji="1" lang="en-US" altLang="ja-JP" dirty="0">
                <a:solidFill>
                  <a:srgbClr val="0070C0"/>
                </a:solidFill>
              </a:endParaRPr>
            </a:p>
            <a:p>
              <a:r>
                <a:rPr lang="ja-JP" altLang="en-US" dirty="0">
                  <a:solidFill>
                    <a:srgbClr val="0070C0"/>
                  </a:solidFill>
                </a:rPr>
                <a:t>　　　（ブレーカ指定）</a:t>
              </a:r>
              <a:endParaRPr lang="en-US" altLang="ja-JP" dirty="0">
                <a:solidFill>
                  <a:srgbClr val="0070C0"/>
                </a:solidFill>
              </a:endParaRPr>
            </a:p>
            <a:p>
              <a:endParaRPr kumimoji="1" lang="ja-JP" altLang="en-US" dirty="0">
                <a:solidFill>
                  <a:srgbClr val="0070C0"/>
                </a:solidFill>
              </a:endParaRPr>
            </a:p>
          </p:txBody>
        </p:sp>
        <p:cxnSp>
          <p:nvCxnSpPr>
            <p:cNvPr id="13" name="コネクタ: カギ線 12">
              <a:extLst>
                <a:ext uri="{FF2B5EF4-FFF2-40B4-BE49-F238E27FC236}">
                  <a16:creationId xmlns:a16="http://schemas.microsoft.com/office/drawing/2014/main" id="{945ED3D8-09CA-7072-87B0-6E7790D44E4D}"/>
                </a:ext>
              </a:extLst>
            </p:cNvPr>
            <p:cNvCxnSpPr>
              <a:cxnSpLocks/>
              <a:stCxn id="10" idx="2"/>
            </p:cNvCxnSpPr>
            <p:nvPr/>
          </p:nvCxnSpPr>
          <p:spPr>
            <a:xfrm rot="5400000">
              <a:off x="3877290" y="1662255"/>
              <a:ext cx="444451" cy="2557340"/>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グループ化 68">
            <a:extLst>
              <a:ext uri="{FF2B5EF4-FFF2-40B4-BE49-F238E27FC236}">
                <a16:creationId xmlns:a16="http://schemas.microsoft.com/office/drawing/2014/main" id="{6D87523E-E7EF-8E2E-EBA1-1F82BF5376F6}"/>
              </a:ext>
            </a:extLst>
          </p:cNvPr>
          <p:cNvGrpSpPr/>
          <p:nvPr/>
        </p:nvGrpSpPr>
        <p:grpSpPr>
          <a:xfrm>
            <a:off x="8919460" y="1702932"/>
            <a:ext cx="197348" cy="521890"/>
            <a:chOff x="8919460" y="1702932"/>
            <a:chExt cx="197348" cy="521890"/>
          </a:xfrm>
        </p:grpSpPr>
        <p:cxnSp>
          <p:nvCxnSpPr>
            <p:cNvPr id="38" name="直線コネクタ 37">
              <a:extLst>
                <a:ext uri="{FF2B5EF4-FFF2-40B4-BE49-F238E27FC236}">
                  <a16:creationId xmlns:a16="http://schemas.microsoft.com/office/drawing/2014/main" id="{2B258083-8F05-FF02-DD2C-D8174B3EFC4A}"/>
                </a:ext>
              </a:extLst>
            </p:cNvPr>
            <p:cNvCxnSpPr>
              <a:cxnSpLocks/>
            </p:cNvCxnSpPr>
            <p:nvPr/>
          </p:nvCxnSpPr>
          <p:spPr>
            <a:xfrm flipH="1">
              <a:off x="8919460" y="1702932"/>
              <a:ext cx="102098" cy="5218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768FCA4A-3345-6980-611B-01DB54D73751}"/>
                </a:ext>
              </a:extLst>
            </p:cNvPr>
            <p:cNvCxnSpPr>
              <a:cxnSpLocks/>
            </p:cNvCxnSpPr>
            <p:nvPr/>
          </p:nvCxnSpPr>
          <p:spPr>
            <a:xfrm>
              <a:off x="9014710" y="1702932"/>
              <a:ext cx="102098" cy="5218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グループ化 65">
            <a:extLst>
              <a:ext uri="{FF2B5EF4-FFF2-40B4-BE49-F238E27FC236}">
                <a16:creationId xmlns:a16="http://schemas.microsoft.com/office/drawing/2014/main" id="{F10F1DC5-CC0E-38BB-A69E-6972D47EBA7E}"/>
              </a:ext>
            </a:extLst>
          </p:cNvPr>
          <p:cNvGrpSpPr/>
          <p:nvPr/>
        </p:nvGrpSpPr>
        <p:grpSpPr>
          <a:xfrm flipH="1">
            <a:off x="9226602" y="1702932"/>
            <a:ext cx="319032" cy="526833"/>
            <a:chOff x="8502702" y="1704894"/>
            <a:chExt cx="319032" cy="526833"/>
          </a:xfrm>
        </p:grpSpPr>
        <p:cxnSp>
          <p:nvCxnSpPr>
            <p:cNvPr id="67" name="直線コネクタ 66">
              <a:extLst>
                <a:ext uri="{FF2B5EF4-FFF2-40B4-BE49-F238E27FC236}">
                  <a16:creationId xmlns:a16="http://schemas.microsoft.com/office/drawing/2014/main" id="{04FC0E5F-6225-94B0-C1FF-0B41B3EC31C0}"/>
                </a:ext>
              </a:extLst>
            </p:cNvPr>
            <p:cNvCxnSpPr>
              <a:cxnSpLocks/>
            </p:cNvCxnSpPr>
            <p:nvPr/>
          </p:nvCxnSpPr>
          <p:spPr>
            <a:xfrm flipH="1">
              <a:off x="8502702" y="1704894"/>
              <a:ext cx="319032" cy="526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05DA3D1C-E5E4-2386-77DC-B6E9ECEF2F1C}"/>
                </a:ext>
              </a:extLst>
            </p:cNvPr>
            <p:cNvCxnSpPr>
              <a:cxnSpLocks/>
            </p:cNvCxnSpPr>
            <p:nvPr/>
          </p:nvCxnSpPr>
          <p:spPr>
            <a:xfrm flipH="1">
              <a:off x="8699771" y="1704894"/>
              <a:ext cx="121963" cy="518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7" name="直線コネクタ 76">
            <a:extLst>
              <a:ext uri="{FF2B5EF4-FFF2-40B4-BE49-F238E27FC236}">
                <a16:creationId xmlns:a16="http://schemas.microsoft.com/office/drawing/2014/main" id="{B4658AD5-C943-2C1D-3097-506173CF8834}"/>
              </a:ext>
            </a:extLst>
          </p:cNvPr>
          <p:cNvCxnSpPr>
            <a:cxnSpLocks/>
          </p:cNvCxnSpPr>
          <p:nvPr/>
        </p:nvCxnSpPr>
        <p:spPr>
          <a:xfrm flipH="1">
            <a:off x="9155884" y="2569923"/>
            <a:ext cx="297815" cy="6463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DE577691-EFD4-51F1-8AEF-FF10F3386181}"/>
              </a:ext>
            </a:extLst>
          </p:cNvPr>
          <p:cNvCxnSpPr>
            <a:cxnSpLocks/>
          </p:cNvCxnSpPr>
          <p:nvPr/>
        </p:nvCxnSpPr>
        <p:spPr>
          <a:xfrm>
            <a:off x="9151631" y="3859814"/>
            <a:ext cx="163577" cy="6000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656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506EC7-E7CD-209B-6566-BEF3D79E347B}"/>
              </a:ext>
            </a:extLst>
          </p:cNvPr>
          <p:cNvSpPr>
            <a:spLocks noGrp="1"/>
          </p:cNvSpPr>
          <p:nvPr>
            <p:ph type="title"/>
          </p:nvPr>
        </p:nvSpPr>
        <p:spPr>
          <a:xfrm>
            <a:off x="702905" y="152085"/>
            <a:ext cx="10804850" cy="475634"/>
          </a:xfrm>
        </p:spPr>
        <p:txBody>
          <a:bodyPr>
            <a:normAutofit fontScale="90000"/>
          </a:bodyPr>
          <a:lstStyle/>
          <a:p>
            <a:r>
              <a:rPr kumimoji="1" lang="ja-JP" altLang="en-US" sz="2800" dirty="0"/>
              <a:t>目次</a:t>
            </a:r>
          </a:p>
        </p:txBody>
      </p:sp>
      <p:sp>
        <p:nvSpPr>
          <p:cNvPr id="3" name="コンテンツ プレースホルダー 2">
            <a:extLst>
              <a:ext uri="{FF2B5EF4-FFF2-40B4-BE49-F238E27FC236}">
                <a16:creationId xmlns:a16="http://schemas.microsoft.com/office/drawing/2014/main" id="{727DD5D8-B6E9-4B6A-3F7C-40D0761856EE}"/>
              </a:ext>
            </a:extLst>
          </p:cNvPr>
          <p:cNvSpPr>
            <a:spLocks noGrp="1"/>
          </p:cNvSpPr>
          <p:nvPr>
            <p:ph idx="1"/>
          </p:nvPr>
        </p:nvSpPr>
        <p:spPr>
          <a:xfrm>
            <a:off x="838199" y="625840"/>
            <a:ext cx="10515600" cy="5679346"/>
          </a:xfrm>
        </p:spPr>
        <p:txBody>
          <a:bodyPr>
            <a:noAutofit/>
          </a:bodyPr>
          <a:lstStyle/>
          <a:p>
            <a:pPr marL="514350" indent="-514350">
              <a:buFont typeface="+mj-lt"/>
              <a:buAutoNum type="arabicPeriod"/>
            </a:pPr>
            <a:r>
              <a:rPr kumimoji="1" lang="ja-JP" altLang="en-US" sz="1600" dirty="0"/>
              <a:t>配線分岐の方法</a:t>
            </a:r>
            <a:br>
              <a:rPr kumimoji="1" lang="en-US" altLang="ja-JP" sz="1600" dirty="0"/>
            </a:br>
            <a:r>
              <a:rPr kumimoji="1" lang="ja-JP" altLang="en-US" sz="1600" dirty="0"/>
              <a:t>（参考資料</a:t>
            </a:r>
            <a:r>
              <a:rPr kumimoji="1" lang="en-US" altLang="ja-JP" sz="1600" dirty="0"/>
              <a:t>1-8</a:t>
            </a:r>
            <a:r>
              <a:rPr kumimoji="1" lang="ja-JP" altLang="en-US" sz="1600" dirty="0"/>
              <a:t>）</a:t>
            </a:r>
            <a:r>
              <a:rPr kumimoji="1" lang="en-US" altLang="ja-JP" sz="1600" dirty="0"/>
              <a:t>……………………………………………………………………………… 	4-12</a:t>
            </a:r>
            <a:r>
              <a:rPr kumimoji="1" lang="ja-JP" altLang="en-US" sz="1600" dirty="0"/>
              <a:t>ページ</a:t>
            </a:r>
            <a:br>
              <a:rPr kumimoji="1" lang="ja-JP" altLang="en-US" sz="1600" dirty="0"/>
            </a:br>
            <a:endParaRPr kumimoji="1" lang="en-US" altLang="ja-JP" sz="1600" dirty="0"/>
          </a:p>
          <a:p>
            <a:pPr marL="514350" indent="-514350">
              <a:buFont typeface="+mj-lt"/>
              <a:buAutoNum type="arabicPeriod"/>
            </a:pPr>
            <a:r>
              <a:rPr lang="ja-JP" altLang="en-US" sz="1600" dirty="0"/>
              <a:t>オサダ製分岐端子台について　</a:t>
            </a:r>
            <a:br>
              <a:rPr lang="en-US" altLang="ja-JP" sz="1600" dirty="0"/>
            </a:br>
            <a:r>
              <a:rPr lang="en-US" altLang="ja-JP" sz="1600" dirty="0"/>
              <a:t>2.0</a:t>
            </a:r>
            <a:r>
              <a:rPr lang="ja-JP" altLang="en-US" sz="1600" dirty="0"/>
              <a:t>　　分岐端子台の配線方法　</a:t>
            </a:r>
            <a:r>
              <a:rPr kumimoji="1" lang="en-US" altLang="ja-JP" sz="1600" dirty="0"/>
              <a:t>…………………………………………………………… 	</a:t>
            </a:r>
            <a:r>
              <a:rPr lang="en-US" altLang="ja-JP" sz="1600" dirty="0"/>
              <a:t>13</a:t>
            </a:r>
            <a:r>
              <a:rPr lang="ja-JP" altLang="en-US" sz="1600" dirty="0"/>
              <a:t>ページ</a:t>
            </a:r>
            <a:br>
              <a:rPr lang="en-US" altLang="ja-JP" sz="1600" dirty="0"/>
            </a:br>
            <a:r>
              <a:rPr lang="en-US" altLang="ja-JP" sz="1600" dirty="0"/>
              <a:t>	2.0.1</a:t>
            </a:r>
            <a:r>
              <a:rPr lang="ja-JP" altLang="en-US" sz="1600" dirty="0"/>
              <a:t>　修正箇所について（</a:t>
            </a:r>
            <a:r>
              <a:rPr lang="en-US" altLang="ja-JP" sz="1600" dirty="0"/>
              <a:t>2023.6.2</a:t>
            </a:r>
            <a:r>
              <a:rPr lang="ja-JP" altLang="en-US" sz="1600" dirty="0"/>
              <a:t>提示仕様からの修正箇所） </a:t>
            </a:r>
            <a:r>
              <a:rPr kumimoji="1" lang="en-US" altLang="ja-JP" sz="1600" dirty="0"/>
              <a:t>…………………	</a:t>
            </a:r>
            <a:r>
              <a:rPr lang="en-US" altLang="ja-JP" sz="1600" dirty="0"/>
              <a:t>14-15</a:t>
            </a:r>
            <a:r>
              <a:rPr lang="ja-JP" altLang="en-US" sz="1600" dirty="0"/>
              <a:t>ページ</a:t>
            </a:r>
            <a:br>
              <a:rPr lang="en-US" altLang="ja-JP" sz="1600" dirty="0"/>
            </a:br>
            <a:r>
              <a:rPr lang="en-US" altLang="ja-JP" sz="1600" dirty="0"/>
              <a:t>	2.0.2</a:t>
            </a:r>
            <a:r>
              <a:rPr lang="ja-JP" altLang="en-US" sz="1600" dirty="0"/>
              <a:t>　分岐端子台の配線方法　 </a:t>
            </a:r>
            <a:r>
              <a:rPr kumimoji="1" lang="en-US" altLang="ja-JP" sz="1600" dirty="0"/>
              <a:t>………………………………………………………	</a:t>
            </a:r>
            <a:r>
              <a:rPr lang="en-US" altLang="ja-JP" sz="1600" dirty="0"/>
              <a:t>16-17</a:t>
            </a:r>
            <a:r>
              <a:rPr lang="ja-JP" altLang="en-US" sz="1600" dirty="0"/>
              <a:t>ページ</a:t>
            </a:r>
            <a:br>
              <a:rPr lang="en-US" altLang="ja-JP" sz="1600" dirty="0"/>
            </a:br>
            <a:br>
              <a:rPr lang="en-US" altLang="ja-JP" sz="1600" dirty="0"/>
            </a:br>
            <a:r>
              <a:rPr lang="en-US" altLang="ja-JP" sz="1600" dirty="0"/>
              <a:t>2.1</a:t>
            </a:r>
            <a:r>
              <a:rPr lang="ja-JP" altLang="en-US" sz="1600" dirty="0"/>
              <a:t>　　富士電機製ブレーカとの組合せ　 </a:t>
            </a:r>
            <a:r>
              <a:rPr kumimoji="1" lang="en-US" altLang="ja-JP" sz="1600" dirty="0"/>
              <a:t>…………………………………………………</a:t>
            </a:r>
            <a:r>
              <a:rPr lang="ja-JP" altLang="en-US" sz="1600" dirty="0"/>
              <a:t> </a:t>
            </a:r>
            <a:r>
              <a:rPr lang="en-US" altLang="ja-JP" sz="1600" dirty="0"/>
              <a:t>	18</a:t>
            </a:r>
            <a:r>
              <a:rPr lang="ja-JP" altLang="en-US" sz="1600" dirty="0"/>
              <a:t>ページ</a:t>
            </a:r>
            <a:br>
              <a:rPr lang="en-US" altLang="ja-JP" sz="1600" dirty="0"/>
            </a:br>
            <a:r>
              <a:rPr lang="en-US" altLang="ja-JP" sz="1600" dirty="0"/>
              <a:t>	2.1.1</a:t>
            </a:r>
            <a:r>
              <a:rPr lang="ja-JP" altLang="en-US" sz="1600" dirty="0"/>
              <a:t>　オサダ製分岐端子台と富士電機製ブレーカの組合せ（</a:t>
            </a:r>
            <a:r>
              <a:rPr lang="en-US" altLang="ja-JP" sz="1600" dirty="0"/>
              <a:t>AC480V</a:t>
            </a:r>
            <a:r>
              <a:rPr lang="ja-JP" altLang="en-US" sz="1600" dirty="0"/>
              <a:t>系）</a:t>
            </a:r>
            <a:r>
              <a:rPr lang="en-US" altLang="ja-JP" sz="1600" dirty="0"/>
              <a:t>……… 19-34</a:t>
            </a:r>
            <a:r>
              <a:rPr lang="ja-JP" altLang="en-US" sz="1600" dirty="0"/>
              <a:t>ページ</a:t>
            </a:r>
            <a:br>
              <a:rPr lang="en-US" altLang="ja-JP" sz="1600" dirty="0"/>
            </a:br>
            <a:r>
              <a:rPr lang="en-US" altLang="ja-JP" sz="1600" dirty="0"/>
              <a:t>	2.1.2</a:t>
            </a:r>
            <a:r>
              <a:rPr lang="ja-JP" altLang="en-US" sz="1600" dirty="0"/>
              <a:t>　オサダ製分岐端子台と富士電機製ブレーカの組合せ（</a:t>
            </a:r>
            <a:r>
              <a:rPr lang="en-US" altLang="ja-JP" sz="1600" dirty="0"/>
              <a:t>AC240V</a:t>
            </a:r>
            <a:r>
              <a:rPr lang="ja-JP" altLang="en-US" sz="1600" dirty="0"/>
              <a:t>系）</a:t>
            </a:r>
            <a:r>
              <a:rPr lang="en-US" altLang="ja-JP" sz="1600" dirty="0"/>
              <a:t>……… 35-47</a:t>
            </a:r>
            <a:r>
              <a:rPr lang="ja-JP" altLang="en-US" sz="1600" dirty="0"/>
              <a:t>ページ</a:t>
            </a:r>
            <a:br>
              <a:rPr lang="en-US" altLang="ja-JP" sz="1600" dirty="0"/>
            </a:br>
            <a:br>
              <a:rPr lang="en-US" altLang="ja-JP" sz="1600" dirty="0"/>
            </a:br>
            <a:r>
              <a:rPr lang="en-US" altLang="ja-JP" sz="1600" dirty="0"/>
              <a:t>2.2</a:t>
            </a:r>
            <a:r>
              <a:rPr lang="ja-JP" altLang="en-US" sz="1600" dirty="0"/>
              <a:t>　　三菱電機製ブレーカとの組合せ  </a:t>
            </a:r>
            <a:r>
              <a:rPr kumimoji="1" lang="en-US" altLang="ja-JP" sz="1600" dirty="0"/>
              <a:t>……………………………………………………</a:t>
            </a:r>
            <a:r>
              <a:rPr lang="ja-JP" altLang="en-US" sz="1600" dirty="0"/>
              <a:t> </a:t>
            </a:r>
            <a:r>
              <a:rPr lang="en-US" altLang="ja-JP" sz="1600" dirty="0"/>
              <a:t>48</a:t>
            </a:r>
            <a:r>
              <a:rPr lang="ja-JP" altLang="en-US" sz="1600" dirty="0"/>
              <a:t>ページ</a:t>
            </a:r>
            <a:br>
              <a:rPr lang="en-US" altLang="ja-JP" sz="1600" dirty="0"/>
            </a:br>
            <a:r>
              <a:rPr lang="en-US" altLang="ja-JP" sz="1600" dirty="0"/>
              <a:t>	2.2.1</a:t>
            </a:r>
            <a:r>
              <a:rPr lang="ja-JP" altLang="en-US" sz="1600" dirty="0"/>
              <a:t>　オサダ製分岐端子台と三菱電機製ブレーカの組合せ（</a:t>
            </a:r>
            <a:r>
              <a:rPr lang="en-US" altLang="ja-JP" sz="1600" dirty="0"/>
              <a:t>AC480V</a:t>
            </a:r>
            <a:r>
              <a:rPr lang="ja-JP" altLang="en-US" sz="1600" dirty="0"/>
              <a:t>系） </a:t>
            </a:r>
            <a:r>
              <a:rPr lang="en-US" altLang="ja-JP" sz="1600" dirty="0"/>
              <a:t>……… 49-56</a:t>
            </a:r>
            <a:r>
              <a:rPr lang="ja-JP" altLang="en-US" sz="1600" dirty="0"/>
              <a:t>ページ</a:t>
            </a:r>
            <a:br>
              <a:rPr lang="en-US" altLang="ja-JP" sz="1600" dirty="0"/>
            </a:br>
            <a:r>
              <a:rPr lang="en-US" altLang="ja-JP" sz="1600" dirty="0"/>
              <a:t>	2.2.2</a:t>
            </a:r>
            <a:r>
              <a:rPr lang="ja-JP" altLang="en-US" sz="1600" dirty="0"/>
              <a:t>　オサダ製分岐端子台と三菱電機製ブレーカの組合せ（</a:t>
            </a:r>
            <a:r>
              <a:rPr lang="en-US" altLang="ja-JP" sz="1600" dirty="0"/>
              <a:t>AC240V</a:t>
            </a:r>
            <a:r>
              <a:rPr lang="ja-JP" altLang="en-US" sz="1600" dirty="0"/>
              <a:t>系） </a:t>
            </a:r>
            <a:r>
              <a:rPr lang="en-US" altLang="ja-JP" sz="1600" dirty="0"/>
              <a:t>……… 57-65</a:t>
            </a:r>
            <a:r>
              <a:rPr lang="ja-JP" altLang="en-US" sz="1600" dirty="0"/>
              <a:t>ページ</a:t>
            </a:r>
            <a:br>
              <a:rPr lang="en-US" altLang="ja-JP" sz="1600" dirty="0"/>
            </a:br>
            <a:r>
              <a:rPr lang="ja-JP" altLang="en-US" sz="1600" dirty="0"/>
              <a:t>　</a:t>
            </a:r>
            <a:br>
              <a:rPr lang="en-US" altLang="ja-JP" sz="1600" dirty="0"/>
            </a:br>
            <a:r>
              <a:rPr lang="en-US" altLang="ja-JP" sz="1600" dirty="0"/>
              <a:t>2.3</a:t>
            </a:r>
            <a:r>
              <a:rPr lang="ja-JP" altLang="en-US" sz="1600" dirty="0"/>
              <a:t>　　オサダ端子台の</a:t>
            </a:r>
            <a:r>
              <a:rPr lang="en-US" altLang="ja-JP" sz="1600" dirty="0"/>
              <a:t>UL</a:t>
            </a:r>
            <a:r>
              <a:rPr lang="ja-JP" altLang="en-US" sz="1600" dirty="0"/>
              <a:t>ファイル </a:t>
            </a:r>
            <a:r>
              <a:rPr lang="en-US" altLang="ja-JP" sz="1600" dirty="0"/>
              <a:t>……</a:t>
            </a:r>
            <a:r>
              <a:rPr kumimoji="1" lang="en-US" altLang="ja-JP" sz="1600" dirty="0"/>
              <a:t>……………………………………………………</a:t>
            </a:r>
            <a:r>
              <a:rPr lang="ja-JP" altLang="en-US" sz="1600" dirty="0"/>
              <a:t> </a:t>
            </a:r>
            <a:r>
              <a:rPr lang="en-US" altLang="ja-JP" sz="1600" dirty="0"/>
              <a:t>66</a:t>
            </a:r>
            <a:r>
              <a:rPr lang="ja-JP" altLang="en-US" sz="1600" dirty="0"/>
              <a:t>ページ</a:t>
            </a:r>
            <a:br>
              <a:rPr kumimoji="1" lang="en-US" altLang="ja-JP" sz="1600" dirty="0"/>
            </a:br>
            <a:r>
              <a:rPr kumimoji="1" lang="en-US" altLang="ja-JP" sz="1600" dirty="0"/>
              <a:t>2.4</a:t>
            </a:r>
            <a:r>
              <a:rPr kumimoji="1" lang="ja-JP" altLang="en-US" sz="1600" dirty="0"/>
              <a:t>　　オサダ端子台の参考図面  　</a:t>
            </a:r>
            <a:r>
              <a:rPr kumimoji="1" lang="en-US" altLang="ja-JP" sz="1600" dirty="0"/>
              <a:t>…………………………………………………………</a:t>
            </a:r>
            <a:r>
              <a:rPr lang="ja-JP" altLang="en-US" sz="1600" dirty="0"/>
              <a:t> </a:t>
            </a:r>
            <a:r>
              <a:rPr kumimoji="1" lang="en-US" altLang="ja-JP" sz="1600" dirty="0"/>
              <a:t>67</a:t>
            </a:r>
            <a:r>
              <a:rPr kumimoji="1" lang="ja-JP" altLang="en-US" sz="1600" dirty="0"/>
              <a:t>ページ</a:t>
            </a:r>
            <a:br>
              <a:rPr kumimoji="1" lang="en-US" altLang="ja-JP" sz="1600" dirty="0"/>
            </a:br>
            <a:endParaRPr kumimoji="1" lang="en-US" altLang="ja-JP" sz="1600" dirty="0"/>
          </a:p>
          <a:p>
            <a:pPr marL="514350" indent="-514350">
              <a:buFont typeface="+mj-lt"/>
              <a:buAutoNum type="arabicPeriod"/>
            </a:pPr>
            <a:r>
              <a:rPr lang="ja-JP" altLang="en-US" sz="1600" dirty="0"/>
              <a:t>制御盤製作事例について　</a:t>
            </a:r>
            <a:br>
              <a:rPr kumimoji="1" lang="en-US" altLang="ja-JP" sz="1600" dirty="0"/>
            </a:br>
            <a:r>
              <a:rPr kumimoji="1" lang="en-US" altLang="ja-JP" sz="1600" dirty="0"/>
              <a:t>3.1</a:t>
            </a:r>
            <a:r>
              <a:rPr kumimoji="1" lang="ja-JP" altLang="en-US" sz="1600" dirty="0"/>
              <a:t>　製作事例      </a:t>
            </a:r>
            <a:r>
              <a:rPr kumimoji="1" lang="en-US" altLang="ja-JP" sz="1600" dirty="0"/>
              <a:t>………………………………………………………………………………</a:t>
            </a:r>
            <a:r>
              <a:rPr kumimoji="1" lang="ja-JP" altLang="en-US" sz="1600" dirty="0"/>
              <a:t> </a:t>
            </a:r>
            <a:r>
              <a:rPr kumimoji="1" lang="en-US" altLang="ja-JP" sz="1600" dirty="0"/>
              <a:t>68</a:t>
            </a:r>
            <a:r>
              <a:rPr kumimoji="1" lang="ja-JP" altLang="en-US" sz="1600" dirty="0"/>
              <a:t>ページ</a:t>
            </a:r>
            <a:br>
              <a:rPr kumimoji="1" lang="en-US" altLang="ja-JP" sz="1600" dirty="0"/>
            </a:br>
            <a:r>
              <a:rPr kumimoji="1" lang="en-US" altLang="ja-JP" sz="1600" dirty="0"/>
              <a:t>3.2</a:t>
            </a:r>
            <a:r>
              <a:rPr kumimoji="1" lang="ja-JP" altLang="en-US" sz="1600" dirty="0"/>
              <a:t>　</a:t>
            </a:r>
            <a:r>
              <a:rPr kumimoji="1" lang="en-US" altLang="ja-JP" sz="1600" dirty="0"/>
              <a:t>CB-TB</a:t>
            </a:r>
            <a:r>
              <a:rPr kumimoji="1" lang="ja-JP" altLang="en-US" sz="1600" dirty="0"/>
              <a:t>配線比較  </a:t>
            </a:r>
            <a:r>
              <a:rPr kumimoji="1" lang="en-US" altLang="ja-JP" sz="1600" dirty="0"/>
              <a:t>………………………………………………………………………… 69</a:t>
            </a:r>
            <a:r>
              <a:rPr kumimoji="1" lang="ja-JP" altLang="en-US" sz="1600" dirty="0"/>
              <a:t>ページ</a:t>
            </a:r>
            <a:br>
              <a:rPr kumimoji="1" lang="en-US" altLang="ja-JP" sz="1600" dirty="0"/>
            </a:br>
            <a:endParaRPr kumimoji="1" lang="en-US" altLang="ja-JP" sz="1600" dirty="0"/>
          </a:p>
          <a:p>
            <a:pPr marL="514350" indent="-514350">
              <a:buFont typeface="+mj-lt"/>
              <a:buAutoNum type="arabicPeriod"/>
            </a:pPr>
            <a:r>
              <a:rPr lang="ja-JP" altLang="en-US" sz="1600" dirty="0"/>
              <a:t>問合せ窓口    </a:t>
            </a:r>
            <a:r>
              <a:rPr kumimoji="1" lang="en-US" altLang="ja-JP" sz="1600" dirty="0"/>
              <a:t>…………………………………………………………………………………… 70</a:t>
            </a:r>
            <a:r>
              <a:rPr lang="ja-JP" altLang="en-US" sz="1600" dirty="0"/>
              <a:t>ページ</a:t>
            </a:r>
            <a:endParaRPr kumimoji="1" lang="ja-JP" altLang="en-US" sz="1600" dirty="0"/>
          </a:p>
        </p:txBody>
      </p:sp>
      <p:sp>
        <p:nvSpPr>
          <p:cNvPr id="9" name="スライド番号プレースホルダー 8">
            <a:extLst>
              <a:ext uri="{FF2B5EF4-FFF2-40B4-BE49-F238E27FC236}">
                <a16:creationId xmlns:a16="http://schemas.microsoft.com/office/drawing/2014/main" id="{DEC486F3-60B5-1899-D692-D89ADCBA245E}"/>
              </a:ext>
            </a:extLst>
          </p:cNvPr>
          <p:cNvSpPr>
            <a:spLocks noGrp="1"/>
          </p:cNvSpPr>
          <p:nvPr>
            <p:ph type="sldNum" sz="quarter" idx="12"/>
          </p:nvPr>
        </p:nvSpPr>
        <p:spPr/>
        <p:txBody>
          <a:bodyPr/>
          <a:lstStyle/>
          <a:p>
            <a:fld id="{EE6B4B11-9538-48C2-A03B-57C923024A3C}" type="slidenum">
              <a:rPr kumimoji="1" lang="ja-JP" altLang="en-US" smtClean="0"/>
              <a:t>3</a:t>
            </a:fld>
            <a:r>
              <a:rPr kumimoji="1" lang="ja-JP" altLang="en-US"/>
              <a:t>ページ</a:t>
            </a:r>
            <a:endParaRPr kumimoji="1" lang="ja-JP" altLang="en-US" dirty="0"/>
          </a:p>
        </p:txBody>
      </p:sp>
    </p:spTree>
    <p:extLst>
      <p:ext uri="{BB962C8B-B14F-4D97-AF65-F5344CB8AC3E}">
        <p14:creationId xmlns:p14="http://schemas.microsoft.com/office/powerpoint/2010/main" val="2124506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5F4220-721D-CEA6-647C-1FBE1F97516B}"/>
              </a:ext>
            </a:extLst>
          </p:cNvPr>
          <p:cNvSpPr>
            <a:spLocks noGrp="1"/>
          </p:cNvSpPr>
          <p:nvPr>
            <p:ph type="title"/>
          </p:nvPr>
        </p:nvSpPr>
        <p:spPr>
          <a:xfrm>
            <a:off x="838200" y="136526"/>
            <a:ext cx="10515600" cy="519282"/>
          </a:xfrm>
        </p:spPr>
        <p:txBody>
          <a:bodyPr>
            <a:normAutofit/>
          </a:bodyPr>
          <a:lstStyle/>
          <a:p>
            <a:r>
              <a:rPr kumimoji="1" lang="en-US" altLang="ja-JP" sz="2800" dirty="0"/>
              <a:t>OTP-</a:t>
            </a:r>
            <a:r>
              <a:rPr lang="en-US" altLang="ja-JP" sz="2800" dirty="0"/>
              <a:t>7</a:t>
            </a:r>
            <a:r>
              <a:rPr kumimoji="1" lang="en-US" altLang="ja-JP" sz="2800" dirty="0"/>
              <a:t>000</a:t>
            </a:r>
            <a:r>
              <a:rPr kumimoji="1" lang="ja-JP" altLang="en-US" sz="2800" dirty="0"/>
              <a:t>シリーズとコンビネーション</a:t>
            </a:r>
          </a:p>
        </p:txBody>
      </p:sp>
      <p:sp>
        <p:nvSpPr>
          <p:cNvPr id="10" name="スライド番号プレースホルダー 9">
            <a:extLst>
              <a:ext uri="{FF2B5EF4-FFF2-40B4-BE49-F238E27FC236}">
                <a16:creationId xmlns:a16="http://schemas.microsoft.com/office/drawing/2014/main" id="{2E203405-3621-5609-F624-726DE6A314CC}"/>
              </a:ext>
            </a:extLst>
          </p:cNvPr>
          <p:cNvSpPr>
            <a:spLocks noGrp="1"/>
          </p:cNvSpPr>
          <p:nvPr>
            <p:ph type="sldNum" sz="quarter" idx="12"/>
          </p:nvPr>
        </p:nvSpPr>
        <p:spPr/>
        <p:txBody>
          <a:bodyPr/>
          <a:lstStyle/>
          <a:p>
            <a:fld id="{E7784300-A231-4CE8-BF2A-B73085566916}" type="slidenum">
              <a:rPr kumimoji="1" lang="ja-JP" altLang="en-US" smtClean="0"/>
              <a:t>30</a:t>
            </a:fld>
            <a:r>
              <a:rPr kumimoji="1" lang="ja-JP" altLang="en-US"/>
              <a:t>ページ</a:t>
            </a:r>
            <a:endParaRPr kumimoji="1" lang="ja-JP" altLang="en-US" dirty="0"/>
          </a:p>
        </p:txBody>
      </p:sp>
      <p:sp>
        <p:nvSpPr>
          <p:cNvPr id="4" name="テキスト ボックス 3">
            <a:extLst>
              <a:ext uri="{FF2B5EF4-FFF2-40B4-BE49-F238E27FC236}">
                <a16:creationId xmlns:a16="http://schemas.microsoft.com/office/drawing/2014/main" id="{ABC9FAC4-A96B-5743-C1B6-E5145661A3F7}"/>
              </a:ext>
            </a:extLst>
          </p:cNvPr>
          <p:cNvSpPr txBox="1"/>
          <p:nvPr/>
        </p:nvSpPr>
        <p:spPr>
          <a:xfrm>
            <a:off x="838200" y="2218432"/>
            <a:ext cx="6096000" cy="369332"/>
          </a:xfrm>
          <a:prstGeom prst="rect">
            <a:avLst/>
          </a:prstGeom>
          <a:noFill/>
        </p:spPr>
        <p:txBody>
          <a:bodyPr wrap="square">
            <a:spAutoFit/>
          </a:bodyPr>
          <a:lstStyle/>
          <a:p>
            <a:r>
              <a:rPr lang="en-US" altLang="ja-JP" dirty="0">
                <a:hlinkClick r:id="rId2"/>
              </a:rPr>
              <a:t>OTP-7000 | Product </a:t>
            </a:r>
            <a:r>
              <a:rPr lang="en-US" altLang="ja-JP" dirty="0" err="1">
                <a:hlinkClick r:id="rId2"/>
              </a:rPr>
              <a:t>iQ</a:t>
            </a:r>
            <a:r>
              <a:rPr lang="en-US" altLang="ja-JP" dirty="0">
                <a:hlinkClick r:id="rId2"/>
              </a:rPr>
              <a:t> - Product </a:t>
            </a:r>
            <a:r>
              <a:rPr lang="en-US" altLang="ja-JP" dirty="0" err="1">
                <a:hlinkClick r:id="rId2"/>
              </a:rPr>
              <a:t>iQ</a:t>
            </a:r>
            <a:endParaRPr lang="ja-JP" altLang="en-US" dirty="0"/>
          </a:p>
        </p:txBody>
      </p:sp>
      <p:pic>
        <p:nvPicPr>
          <p:cNvPr id="12" name="図 11">
            <a:extLst>
              <a:ext uri="{FF2B5EF4-FFF2-40B4-BE49-F238E27FC236}">
                <a16:creationId xmlns:a16="http://schemas.microsoft.com/office/drawing/2014/main" id="{4AA0960A-59AD-B514-9E2A-3130CEBDC006}"/>
              </a:ext>
            </a:extLst>
          </p:cNvPr>
          <p:cNvPicPr>
            <a:picLocks noChangeAspect="1"/>
          </p:cNvPicPr>
          <p:nvPr/>
        </p:nvPicPr>
        <p:blipFill>
          <a:blip r:embed="rId3"/>
          <a:stretch>
            <a:fillRect/>
          </a:stretch>
        </p:blipFill>
        <p:spPr>
          <a:xfrm>
            <a:off x="838200" y="655808"/>
            <a:ext cx="10515600" cy="1562624"/>
          </a:xfrm>
          <a:prstGeom prst="rect">
            <a:avLst/>
          </a:prstGeom>
          <a:ln>
            <a:solidFill>
              <a:schemeClr val="tx1"/>
            </a:solidFill>
          </a:ln>
        </p:spPr>
      </p:pic>
      <p:sp>
        <p:nvSpPr>
          <p:cNvPr id="8" name="正方形/長方形 7">
            <a:extLst>
              <a:ext uri="{FF2B5EF4-FFF2-40B4-BE49-F238E27FC236}">
                <a16:creationId xmlns:a16="http://schemas.microsoft.com/office/drawing/2014/main" id="{A34E3D25-6E78-7920-C9E3-1F40D0984037}"/>
              </a:ext>
            </a:extLst>
          </p:cNvPr>
          <p:cNvSpPr/>
          <p:nvPr/>
        </p:nvSpPr>
        <p:spPr>
          <a:xfrm>
            <a:off x="838200" y="1422599"/>
            <a:ext cx="10515600" cy="1928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04205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 name="図 55">
            <a:extLst>
              <a:ext uri="{FF2B5EF4-FFF2-40B4-BE49-F238E27FC236}">
                <a16:creationId xmlns:a16="http://schemas.microsoft.com/office/drawing/2014/main" id="{0EAE1784-D61A-FD88-EDCB-232C2A7F6986}"/>
              </a:ext>
            </a:extLst>
          </p:cNvPr>
          <p:cNvPicPr>
            <a:picLocks noChangeAspect="1"/>
          </p:cNvPicPr>
          <p:nvPr/>
        </p:nvPicPr>
        <p:blipFill>
          <a:blip r:embed="rId2"/>
          <a:stretch>
            <a:fillRect/>
          </a:stretch>
        </p:blipFill>
        <p:spPr>
          <a:xfrm>
            <a:off x="1833051" y="1403646"/>
            <a:ext cx="910145" cy="2185472"/>
          </a:xfrm>
          <a:prstGeom prst="rect">
            <a:avLst/>
          </a:prstGeom>
        </p:spPr>
      </p:pic>
      <p:pic>
        <p:nvPicPr>
          <p:cNvPr id="52" name="図 51">
            <a:extLst>
              <a:ext uri="{FF2B5EF4-FFF2-40B4-BE49-F238E27FC236}">
                <a16:creationId xmlns:a16="http://schemas.microsoft.com/office/drawing/2014/main" id="{DF311E50-3BDF-95D9-E441-DC8B645BDB60}"/>
              </a:ext>
            </a:extLst>
          </p:cNvPr>
          <p:cNvPicPr>
            <a:picLocks noChangeAspect="1"/>
          </p:cNvPicPr>
          <p:nvPr/>
        </p:nvPicPr>
        <p:blipFill>
          <a:blip r:embed="rId2"/>
          <a:stretch>
            <a:fillRect/>
          </a:stretch>
        </p:blipFill>
        <p:spPr>
          <a:xfrm>
            <a:off x="8724711" y="1133469"/>
            <a:ext cx="514322" cy="1235007"/>
          </a:xfrm>
          <a:prstGeom prst="rect">
            <a:avLst/>
          </a:prstGeom>
        </p:spPr>
      </p:pic>
      <p:sp>
        <p:nvSpPr>
          <p:cNvPr id="20" name="テキスト ボックス 19">
            <a:extLst>
              <a:ext uri="{FF2B5EF4-FFF2-40B4-BE49-F238E27FC236}">
                <a16:creationId xmlns:a16="http://schemas.microsoft.com/office/drawing/2014/main" id="{DA4FBD0C-9F7B-5B31-1B5A-CF13B4A55823}"/>
              </a:ext>
            </a:extLst>
          </p:cNvPr>
          <p:cNvSpPr txBox="1"/>
          <p:nvPr/>
        </p:nvSpPr>
        <p:spPr>
          <a:xfrm>
            <a:off x="4644086" y="1285047"/>
            <a:ext cx="2409999" cy="646331"/>
          </a:xfrm>
          <a:prstGeom prst="rect">
            <a:avLst/>
          </a:prstGeom>
          <a:noFill/>
        </p:spPr>
        <p:txBody>
          <a:bodyPr wrap="square" rtlCol="0">
            <a:spAutoFit/>
          </a:bodyPr>
          <a:lstStyle/>
          <a:p>
            <a:r>
              <a:rPr kumimoji="1" lang="ja-JP" altLang="en-US"/>
              <a:t>組合せ認定ブレーカ</a:t>
            </a:r>
            <a:endParaRPr kumimoji="1" lang="en-US" altLang="ja-JP"/>
          </a:p>
          <a:p>
            <a:r>
              <a:rPr kumimoji="1" lang="en-US" altLang="ja-JP"/>
              <a:t>BW400RAGU-3P400</a:t>
            </a:r>
          </a:p>
        </p:txBody>
      </p:sp>
      <p:pic>
        <p:nvPicPr>
          <p:cNvPr id="6" name="図 5">
            <a:extLst>
              <a:ext uri="{FF2B5EF4-FFF2-40B4-BE49-F238E27FC236}">
                <a16:creationId xmlns:a16="http://schemas.microsoft.com/office/drawing/2014/main" id="{86E1CEC7-D159-E1A6-4A47-ADAFC7DD6D1A}"/>
              </a:ext>
            </a:extLst>
          </p:cNvPr>
          <p:cNvPicPr>
            <a:picLocks noChangeAspect="1"/>
          </p:cNvPicPr>
          <p:nvPr/>
        </p:nvPicPr>
        <p:blipFill>
          <a:blip r:embed="rId3"/>
          <a:stretch>
            <a:fillRect/>
          </a:stretch>
        </p:blipFill>
        <p:spPr>
          <a:xfrm>
            <a:off x="956032" y="4318142"/>
            <a:ext cx="2664183" cy="914479"/>
          </a:xfrm>
          <a:prstGeom prst="rect">
            <a:avLst/>
          </a:prstGeom>
        </p:spPr>
      </p:pic>
      <p:grpSp>
        <p:nvGrpSpPr>
          <p:cNvPr id="13" name="グループ化 12">
            <a:extLst>
              <a:ext uri="{FF2B5EF4-FFF2-40B4-BE49-F238E27FC236}">
                <a16:creationId xmlns:a16="http://schemas.microsoft.com/office/drawing/2014/main" id="{B1994967-3568-48B9-8417-21FC730FF3C6}"/>
              </a:ext>
            </a:extLst>
          </p:cNvPr>
          <p:cNvGrpSpPr/>
          <p:nvPr/>
        </p:nvGrpSpPr>
        <p:grpSpPr>
          <a:xfrm>
            <a:off x="1247775" y="3474810"/>
            <a:ext cx="695325" cy="1111803"/>
            <a:chOff x="1247775" y="3477212"/>
            <a:chExt cx="695325" cy="1111803"/>
          </a:xfrm>
        </p:grpSpPr>
        <p:cxnSp>
          <p:nvCxnSpPr>
            <p:cNvPr id="24" name="直線コネクタ 23">
              <a:extLst>
                <a:ext uri="{FF2B5EF4-FFF2-40B4-BE49-F238E27FC236}">
                  <a16:creationId xmlns:a16="http://schemas.microsoft.com/office/drawing/2014/main" id="{F0AB2BEE-91F4-8F85-43E5-F25D9E4E8482}"/>
                </a:ext>
              </a:extLst>
            </p:cNvPr>
            <p:cNvCxnSpPr>
              <a:cxnSpLocks/>
            </p:cNvCxnSpPr>
            <p:nvPr/>
          </p:nvCxnSpPr>
          <p:spPr>
            <a:xfrm flipH="1">
              <a:off x="1247775" y="3477212"/>
              <a:ext cx="695325" cy="11118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0C738340-3D46-F310-9178-019365859393}"/>
                </a:ext>
              </a:extLst>
            </p:cNvPr>
            <p:cNvCxnSpPr>
              <a:cxnSpLocks/>
            </p:cNvCxnSpPr>
            <p:nvPr/>
          </p:nvCxnSpPr>
          <p:spPr>
            <a:xfrm flipH="1">
              <a:off x="1571625" y="3477212"/>
              <a:ext cx="371475" cy="11118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テキスト ボックス 8">
            <a:extLst>
              <a:ext uri="{FF2B5EF4-FFF2-40B4-BE49-F238E27FC236}">
                <a16:creationId xmlns:a16="http://schemas.microsoft.com/office/drawing/2014/main" id="{4DDAF6A0-CBF7-0034-DE06-FFF3E8B2953C}"/>
              </a:ext>
            </a:extLst>
          </p:cNvPr>
          <p:cNvSpPr txBox="1"/>
          <p:nvPr/>
        </p:nvSpPr>
        <p:spPr>
          <a:xfrm>
            <a:off x="553796" y="5486900"/>
            <a:ext cx="3475631" cy="1015663"/>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a:t>
            </a:r>
            <a:r>
              <a:rPr lang="en-US" altLang="ja-JP" sz="2000" dirty="0">
                <a:solidFill>
                  <a:srgbClr val="0070C0"/>
                </a:solidFill>
              </a:rPr>
              <a:t>10</a:t>
            </a:r>
            <a:r>
              <a:rPr kumimoji="1" lang="en-US" altLang="ja-JP" sz="2000" dirty="0">
                <a:solidFill>
                  <a:srgbClr val="0070C0"/>
                </a:solidFill>
              </a:rPr>
              <a:t>-2/0AWG</a:t>
            </a:r>
          </a:p>
          <a:p>
            <a:r>
              <a:rPr kumimoji="1" lang="ja-JP" altLang="en-US" sz="2000" dirty="0">
                <a:solidFill>
                  <a:srgbClr val="0070C0"/>
                </a:solidFill>
              </a:rPr>
              <a:t>最大</a:t>
            </a:r>
            <a:r>
              <a:rPr kumimoji="1" lang="en-US" altLang="ja-JP" sz="2000" dirty="0">
                <a:solidFill>
                  <a:srgbClr val="0070C0"/>
                </a:solidFill>
              </a:rPr>
              <a:t>8</a:t>
            </a:r>
            <a:r>
              <a:rPr kumimoji="1" lang="ja-JP" altLang="en-US" sz="2000" dirty="0">
                <a:solidFill>
                  <a:srgbClr val="0070C0"/>
                </a:solidFill>
              </a:rPr>
              <a:t>分岐</a:t>
            </a:r>
            <a:endParaRPr kumimoji="1" lang="en-US" altLang="ja-JP" sz="2000" dirty="0">
              <a:solidFill>
                <a:srgbClr val="0070C0"/>
              </a:solidFill>
            </a:endParaRPr>
          </a:p>
          <a:p>
            <a:r>
              <a:rPr kumimoji="1" lang="ja-JP" altLang="en-US" sz="2000" dirty="0">
                <a:solidFill>
                  <a:srgbClr val="0070C0"/>
                </a:solidFill>
              </a:rPr>
              <a:t>　（圧着端子の</a:t>
            </a:r>
            <a:r>
              <a:rPr kumimoji="1" lang="en-US" altLang="ja-JP" sz="2000" dirty="0">
                <a:solidFill>
                  <a:srgbClr val="0070C0"/>
                </a:solidFill>
              </a:rPr>
              <a:t>2</a:t>
            </a:r>
            <a:r>
              <a:rPr kumimoji="1" lang="ja-JP" altLang="en-US" sz="2000" dirty="0">
                <a:solidFill>
                  <a:srgbClr val="0070C0"/>
                </a:solidFill>
              </a:rPr>
              <a:t>枚重ね可）</a:t>
            </a:r>
          </a:p>
        </p:txBody>
      </p:sp>
      <p:cxnSp>
        <p:nvCxnSpPr>
          <p:cNvPr id="10" name="コネクタ: カギ線 9">
            <a:extLst>
              <a:ext uri="{FF2B5EF4-FFF2-40B4-BE49-F238E27FC236}">
                <a16:creationId xmlns:a16="http://schemas.microsoft.com/office/drawing/2014/main" id="{F3A8AA67-F4BA-4F4F-5136-F9CDE8739CF0}"/>
              </a:ext>
            </a:extLst>
          </p:cNvPr>
          <p:cNvCxnSpPr>
            <a:cxnSpLocks/>
            <a:stCxn id="9" idx="0"/>
            <a:endCxn id="11" idx="2"/>
          </p:cNvCxnSpPr>
          <p:nvPr/>
        </p:nvCxnSpPr>
        <p:spPr>
          <a:xfrm rot="16200000" flipV="1">
            <a:off x="2137050" y="5332338"/>
            <a:ext cx="301505" cy="7620"/>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7EC69E17-A0DE-FBED-C06F-EB10476BFD7E}"/>
              </a:ext>
            </a:extLst>
          </p:cNvPr>
          <p:cNvSpPr/>
          <p:nvPr/>
        </p:nvSpPr>
        <p:spPr>
          <a:xfrm>
            <a:off x="951900" y="4829560"/>
            <a:ext cx="2664183" cy="355835"/>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a:extLst>
              <a:ext uri="{FF2B5EF4-FFF2-40B4-BE49-F238E27FC236}">
                <a16:creationId xmlns:a16="http://schemas.microsoft.com/office/drawing/2014/main" id="{B67DCB43-5596-E877-531C-8CCFF6869282}"/>
              </a:ext>
            </a:extLst>
          </p:cNvPr>
          <p:cNvGrpSpPr/>
          <p:nvPr/>
        </p:nvGrpSpPr>
        <p:grpSpPr>
          <a:xfrm>
            <a:off x="2872722" y="2230923"/>
            <a:ext cx="4436742" cy="1246289"/>
            <a:chOff x="2373904" y="1844013"/>
            <a:chExt cx="4436742" cy="1246289"/>
          </a:xfrm>
        </p:grpSpPr>
        <p:sp>
          <p:nvSpPr>
            <p:cNvPr id="78" name="テキスト ボックス 77">
              <a:extLst>
                <a:ext uri="{FF2B5EF4-FFF2-40B4-BE49-F238E27FC236}">
                  <a16:creationId xmlns:a16="http://schemas.microsoft.com/office/drawing/2014/main" id="{3413363D-232B-F4B8-42DB-9001AA4DBA3F}"/>
                </a:ext>
              </a:extLst>
            </p:cNvPr>
            <p:cNvSpPr txBox="1"/>
            <p:nvPr/>
          </p:nvSpPr>
          <p:spPr>
            <a:xfrm>
              <a:off x="2695849" y="1844013"/>
              <a:ext cx="4114797" cy="923330"/>
            </a:xfrm>
            <a:prstGeom prst="rect">
              <a:avLst/>
            </a:prstGeom>
            <a:noFill/>
            <a:ln w="28575">
              <a:solidFill>
                <a:srgbClr val="0070C0"/>
              </a:solidFill>
            </a:ln>
          </p:spPr>
          <p:txBody>
            <a:bodyPr wrap="square" rtlCol="0">
              <a:spAutoFit/>
            </a:bodyPr>
            <a:lstStyle/>
            <a:p>
              <a:r>
                <a:rPr kumimoji="1" lang="en-US" altLang="ja-JP">
                  <a:solidFill>
                    <a:srgbClr val="0070C0"/>
                  </a:solidFill>
                </a:rPr>
                <a:t>IN</a:t>
              </a:r>
              <a:r>
                <a:rPr kumimoji="1" lang="ja-JP" altLang="en-US">
                  <a:solidFill>
                    <a:srgbClr val="0070C0"/>
                  </a:solidFill>
                </a:rPr>
                <a:t>側電線：</a:t>
              </a:r>
              <a:r>
                <a:rPr kumimoji="1" lang="en-US" altLang="ja-JP">
                  <a:solidFill>
                    <a:srgbClr val="0070C0"/>
                  </a:solidFill>
                </a:rPr>
                <a:t>3/0AWG×2</a:t>
              </a:r>
              <a:r>
                <a:rPr kumimoji="1" lang="ja-JP" altLang="en-US">
                  <a:solidFill>
                    <a:srgbClr val="0070C0"/>
                  </a:solidFill>
                </a:rPr>
                <a:t>本</a:t>
              </a:r>
              <a:endParaRPr kumimoji="1" lang="en-US" altLang="ja-JP">
                <a:solidFill>
                  <a:srgbClr val="0070C0"/>
                </a:solidFill>
              </a:endParaRPr>
            </a:p>
            <a:p>
              <a:r>
                <a:rPr lang="ja-JP" altLang="en-US">
                  <a:solidFill>
                    <a:srgbClr val="0070C0"/>
                  </a:solidFill>
                </a:rPr>
                <a:t>　　　（ブレーカ指定）</a:t>
              </a:r>
              <a:endParaRPr lang="en-US" altLang="ja-JP">
                <a:solidFill>
                  <a:srgbClr val="0070C0"/>
                </a:solidFill>
              </a:endParaRPr>
            </a:p>
            <a:p>
              <a:endParaRPr kumimoji="1" lang="ja-JP" altLang="en-US">
                <a:solidFill>
                  <a:srgbClr val="0070C0"/>
                </a:solidFill>
              </a:endParaRPr>
            </a:p>
          </p:txBody>
        </p:sp>
        <p:cxnSp>
          <p:nvCxnSpPr>
            <p:cNvPr id="79" name="コネクタ: カギ線 78">
              <a:extLst>
                <a:ext uri="{FF2B5EF4-FFF2-40B4-BE49-F238E27FC236}">
                  <a16:creationId xmlns:a16="http://schemas.microsoft.com/office/drawing/2014/main" id="{4DB05A3A-B2FD-C55D-9CDD-24480468DA0F}"/>
                </a:ext>
              </a:extLst>
            </p:cNvPr>
            <p:cNvCxnSpPr>
              <a:cxnSpLocks/>
              <a:stCxn id="78" idx="2"/>
            </p:cNvCxnSpPr>
            <p:nvPr/>
          </p:nvCxnSpPr>
          <p:spPr>
            <a:xfrm rot="5400000">
              <a:off x="3402097" y="1739150"/>
              <a:ext cx="322959" cy="2379345"/>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2" name="コネクタ: カギ線 41">
            <a:extLst>
              <a:ext uri="{FF2B5EF4-FFF2-40B4-BE49-F238E27FC236}">
                <a16:creationId xmlns:a16="http://schemas.microsoft.com/office/drawing/2014/main" id="{0E7167D4-6D83-74A8-6EAF-B09D223BB30B}"/>
              </a:ext>
            </a:extLst>
          </p:cNvPr>
          <p:cNvCxnSpPr>
            <a:cxnSpLocks/>
            <a:stCxn id="44" idx="3"/>
            <a:endCxn id="45" idx="3"/>
          </p:cNvCxnSpPr>
          <p:nvPr/>
        </p:nvCxnSpPr>
        <p:spPr>
          <a:xfrm>
            <a:off x="9193962" y="440014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727A67AA-CD53-C894-7B46-66E45DE92CB9}"/>
              </a:ext>
            </a:extLst>
          </p:cNvPr>
          <p:cNvSpPr txBox="1"/>
          <p:nvPr/>
        </p:nvSpPr>
        <p:spPr>
          <a:xfrm>
            <a:off x="9882494" y="4086420"/>
            <a:ext cx="2076538" cy="954107"/>
          </a:xfrm>
          <a:prstGeom prst="rect">
            <a:avLst/>
          </a:prstGeom>
          <a:noFill/>
        </p:spPr>
        <p:txBody>
          <a:bodyPr wrap="square" rtlCol="0">
            <a:spAutoFit/>
          </a:bodyPr>
          <a:lstStyle/>
          <a:p>
            <a:r>
              <a:rPr kumimoji="1" lang="ja-JP" altLang="en-US" sz="1400" dirty="0"/>
              <a:t>分岐数が</a:t>
            </a:r>
            <a:endParaRPr kumimoji="1" lang="en-US" altLang="ja-JP" sz="1400" dirty="0"/>
          </a:p>
          <a:p>
            <a:r>
              <a:rPr kumimoji="1" lang="ja-JP" altLang="en-US" sz="1400" dirty="0"/>
              <a:t>足りない場合には</a:t>
            </a:r>
            <a:endParaRPr kumimoji="1" lang="en-US" altLang="ja-JP" sz="1400" dirty="0"/>
          </a:p>
          <a:p>
            <a:r>
              <a:rPr kumimoji="1" lang="ja-JP" altLang="en-US" sz="1400" dirty="0"/>
              <a:t>適切な</a:t>
            </a:r>
            <a:endParaRPr kumimoji="1" lang="en-US" altLang="ja-JP" sz="1400" dirty="0"/>
          </a:p>
          <a:p>
            <a:r>
              <a:rPr kumimoji="1" lang="en-US" altLang="ja-JP" sz="1400" dirty="0"/>
              <a:t>CB+TB</a:t>
            </a:r>
            <a:r>
              <a:rPr kumimoji="1" lang="ja-JP" altLang="en-US" sz="1400" dirty="0"/>
              <a:t>追加</a:t>
            </a:r>
          </a:p>
        </p:txBody>
      </p:sp>
      <p:pic>
        <p:nvPicPr>
          <p:cNvPr id="44" name="図 43">
            <a:extLst>
              <a:ext uri="{FF2B5EF4-FFF2-40B4-BE49-F238E27FC236}">
                <a16:creationId xmlns:a16="http://schemas.microsoft.com/office/drawing/2014/main" id="{4B1F3422-DE0F-34AA-4F54-1A8D1829EA53}"/>
              </a:ext>
            </a:extLst>
          </p:cNvPr>
          <p:cNvPicPr>
            <a:picLocks noChangeAspect="1"/>
          </p:cNvPicPr>
          <p:nvPr/>
        </p:nvPicPr>
        <p:blipFill>
          <a:blip r:embed="rId4"/>
          <a:stretch>
            <a:fillRect/>
          </a:stretch>
        </p:blipFill>
        <p:spPr>
          <a:xfrm>
            <a:off x="8769782" y="4024910"/>
            <a:ext cx="424180" cy="750472"/>
          </a:xfrm>
          <a:prstGeom prst="rect">
            <a:avLst/>
          </a:prstGeom>
        </p:spPr>
      </p:pic>
      <p:pic>
        <p:nvPicPr>
          <p:cNvPr id="45" name="図 44">
            <a:extLst>
              <a:ext uri="{FF2B5EF4-FFF2-40B4-BE49-F238E27FC236}">
                <a16:creationId xmlns:a16="http://schemas.microsoft.com/office/drawing/2014/main" id="{91339867-4347-C42F-3DC8-C16CB722373E}"/>
              </a:ext>
            </a:extLst>
          </p:cNvPr>
          <p:cNvPicPr>
            <a:picLocks noChangeAspect="1"/>
          </p:cNvPicPr>
          <p:nvPr/>
        </p:nvPicPr>
        <p:blipFill>
          <a:blip r:embed="rId5"/>
          <a:stretch>
            <a:fillRect/>
          </a:stretch>
        </p:blipFill>
        <p:spPr>
          <a:xfrm>
            <a:off x="8529435" y="5129226"/>
            <a:ext cx="904875" cy="677074"/>
          </a:xfrm>
          <a:prstGeom prst="rect">
            <a:avLst/>
          </a:prstGeom>
        </p:spPr>
      </p:pic>
      <p:cxnSp>
        <p:nvCxnSpPr>
          <p:cNvPr id="47" name="直線コネクタ 46">
            <a:extLst>
              <a:ext uri="{FF2B5EF4-FFF2-40B4-BE49-F238E27FC236}">
                <a16:creationId xmlns:a16="http://schemas.microsoft.com/office/drawing/2014/main" id="{EE640794-07D4-31A7-8E9E-65A4B365C921}"/>
              </a:ext>
            </a:extLst>
          </p:cNvPr>
          <p:cNvCxnSpPr>
            <a:cxnSpLocks/>
          </p:cNvCxnSpPr>
          <p:nvPr/>
        </p:nvCxnSpPr>
        <p:spPr>
          <a:xfrm>
            <a:off x="9100025" y="4708873"/>
            <a:ext cx="172766" cy="5809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5171A76B-F4FC-777A-3930-893A65000C98}"/>
              </a:ext>
            </a:extLst>
          </p:cNvPr>
          <p:cNvCxnSpPr>
            <a:cxnSpLocks/>
          </p:cNvCxnSpPr>
          <p:nvPr/>
        </p:nvCxnSpPr>
        <p:spPr>
          <a:xfrm>
            <a:off x="8979767" y="4708873"/>
            <a:ext cx="3697" cy="5826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5" name="図 54">
            <a:extLst>
              <a:ext uri="{FF2B5EF4-FFF2-40B4-BE49-F238E27FC236}">
                <a16:creationId xmlns:a16="http://schemas.microsoft.com/office/drawing/2014/main" id="{DDE0C443-53F2-28B9-0704-ABDF3A0C29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7128" y="2295949"/>
            <a:ext cx="1057703" cy="793277"/>
          </a:xfrm>
          <a:prstGeom prst="rect">
            <a:avLst/>
          </a:prstGeom>
        </p:spPr>
      </p:pic>
      <p:sp>
        <p:nvSpPr>
          <p:cNvPr id="60" name="テキスト ボックス 59">
            <a:extLst>
              <a:ext uri="{FF2B5EF4-FFF2-40B4-BE49-F238E27FC236}">
                <a16:creationId xmlns:a16="http://schemas.microsoft.com/office/drawing/2014/main" id="{DDDAEFB4-4EEC-E8F3-966C-90B49F022E7D}"/>
              </a:ext>
            </a:extLst>
          </p:cNvPr>
          <p:cNvSpPr txBox="1"/>
          <p:nvPr/>
        </p:nvSpPr>
        <p:spPr>
          <a:xfrm>
            <a:off x="4128625" y="5874854"/>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sp>
        <p:nvSpPr>
          <p:cNvPr id="57" name="スライド番号プレースホルダー 56">
            <a:extLst>
              <a:ext uri="{FF2B5EF4-FFF2-40B4-BE49-F238E27FC236}">
                <a16:creationId xmlns:a16="http://schemas.microsoft.com/office/drawing/2014/main" id="{D5131E14-DBDF-7DA4-EE33-CF4B0D95283A}"/>
              </a:ext>
            </a:extLst>
          </p:cNvPr>
          <p:cNvSpPr>
            <a:spLocks noGrp="1"/>
          </p:cNvSpPr>
          <p:nvPr>
            <p:ph type="sldNum" sz="quarter" idx="12"/>
          </p:nvPr>
        </p:nvSpPr>
        <p:spPr/>
        <p:txBody>
          <a:bodyPr/>
          <a:lstStyle/>
          <a:p>
            <a:fld id="{E7784300-A231-4CE8-BF2A-B73085566916}" type="slidenum">
              <a:rPr kumimoji="1" lang="ja-JP" altLang="en-US" smtClean="0"/>
              <a:t>31</a:t>
            </a:fld>
            <a:r>
              <a:rPr kumimoji="1" lang="ja-JP" altLang="en-US" dirty="0"/>
              <a:t>ページ</a:t>
            </a:r>
          </a:p>
        </p:txBody>
      </p:sp>
      <p:pic>
        <p:nvPicPr>
          <p:cNvPr id="65" name="図 64">
            <a:extLst>
              <a:ext uri="{FF2B5EF4-FFF2-40B4-BE49-F238E27FC236}">
                <a16:creationId xmlns:a16="http://schemas.microsoft.com/office/drawing/2014/main" id="{11C8E050-A85B-2AD4-CEBF-3EB5F3A7CC90}"/>
              </a:ext>
            </a:extLst>
          </p:cNvPr>
          <p:cNvPicPr>
            <a:picLocks noChangeAspect="1"/>
          </p:cNvPicPr>
          <p:nvPr/>
        </p:nvPicPr>
        <p:blipFill>
          <a:blip r:embed="rId3"/>
          <a:stretch>
            <a:fillRect/>
          </a:stretch>
        </p:blipFill>
        <p:spPr>
          <a:xfrm>
            <a:off x="8223226" y="2780076"/>
            <a:ext cx="1517293" cy="520810"/>
          </a:xfrm>
          <a:prstGeom prst="rect">
            <a:avLst/>
          </a:prstGeom>
        </p:spPr>
      </p:pic>
      <p:grpSp>
        <p:nvGrpSpPr>
          <p:cNvPr id="53" name="グループ化 52">
            <a:extLst>
              <a:ext uri="{FF2B5EF4-FFF2-40B4-BE49-F238E27FC236}">
                <a16:creationId xmlns:a16="http://schemas.microsoft.com/office/drawing/2014/main" id="{C7FD1424-96BF-ABAC-4E2D-856A92ED0FE1}"/>
              </a:ext>
            </a:extLst>
          </p:cNvPr>
          <p:cNvGrpSpPr/>
          <p:nvPr/>
        </p:nvGrpSpPr>
        <p:grpSpPr>
          <a:xfrm>
            <a:off x="8386763" y="2302962"/>
            <a:ext cx="394732" cy="642524"/>
            <a:chOff x="8386763" y="2302962"/>
            <a:chExt cx="394732" cy="642524"/>
          </a:xfrm>
        </p:grpSpPr>
        <p:cxnSp>
          <p:nvCxnSpPr>
            <p:cNvPr id="68" name="直線コネクタ 67">
              <a:extLst>
                <a:ext uri="{FF2B5EF4-FFF2-40B4-BE49-F238E27FC236}">
                  <a16:creationId xmlns:a16="http://schemas.microsoft.com/office/drawing/2014/main" id="{2BD3E09D-6019-1FFC-FF21-C47D64949015}"/>
                </a:ext>
              </a:extLst>
            </p:cNvPr>
            <p:cNvCxnSpPr>
              <a:cxnSpLocks/>
            </p:cNvCxnSpPr>
            <p:nvPr/>
          </p:nvCxnSpPr>
          <p:spPr>
            <a:xfrm flipH="1">
              <a:off x="8386763" y="2302962"/>
              <a:ext cx="384146" cy="6425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AF6B88AF-06AF-C5C7-BC00-14B4CA0E3623}"/>
                </a:ext>
              </a:extLst>
            </p:cNvPr>
            <p:cNvCxnSpPr>
              <a:cxnSpLocks/>
            </p:cNvCxnSpPr>
            <p:nvPr/>
          </p:nvCxnSpPr>
          <p:spPr>
            <a:xfrm flipH="1">
              <a:off x="8567738" y="2302962"/>
              <a:ext cx="213757" cy="6313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直線コネクタ 48">
            <a:extLst>
              <a:ext uri="{FF2B5EF4-FFF2-40B4-BE49-F238E27FC236}">
                <a16:creationId xmlns:a16="http://schemas.microsoft.com/office/drawing/2014/main" id="{D82AD04C-F31B-7B20-9324-D1ECA6BC9E8A}"/>
              </a:ext>
            </a:extLst>
          </p:cNvPr>
          <p:cNvCxnSpPr>
            <a:cxnSpLocks/>
          </p:cNvCxnSpPr>
          <p:nvPr/>
        </p:nvCxnSpPr>
        <p:spPr>
          <a:xfrm>
            <a:off x="8985020" y="3181053"/>
            <a:ext cx="0" cy="880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35196F52-146C-C41E-0159-2F9E1F89ADE3}"/>
              </a:ext>
            </a:extLst>
          </p:cNvPr>
          <p:cNvCxnSpPr>
            <a:cxnSpLocks/>
          </p:cNvCxnSpPr>
          <p:nvPr/>
        </p:nvCxnSpPr>
        <p:spPr>
          <a:xfrm flipH="1">
            <a:off x="9122355" y="3181053"/>
            <a:ext cx="358749" cy="880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タイトル 1">
            <a:extLst>
              <a:ext uri="{FF2B5EF4-FFF2-40B4-BE49-F238E27FC236}">
                <a16:creationId xmlns:a16="http://schemas.microsoft.com/office/drawing/2014/main" id="{EF9000D9-65DB-5F36-64C6-BBAB45AFCEB7}"/>
              </a:ext>
            </a:extLst>
          </p:cNvPr>
          <p:cNvSpPr txBox="1">
            <a:spLocks/>
          </p:cNvSpPr>
          <p:nvPr/>
        </p:nvSpPr>
        <p:spPr>
          <a:xfrm>
            <a:off x="324610" y="134506"/>
            <a:ext cx="11527418" cy="1112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spcBef>
                <a:spcPts val="1000"/>
              </a:spcBef>
              <a:defRPr/>
            </a:pPr>
            <a:r>
              <a:rPr lang="en-US" altLang="ja-JP" sz="2800" dirty="0">
                <a:latin typeface="+mn-ea"/>
                <a:ea typeface="+mn-ea"/>
              </a:rPr>
              <a:t>2.1.1.7</a:t>
            </a:r>
            <a:r>
              <a:rPr lang="ja-JP" altLang="en-US" sz="2800" dirty="0">
                <a:latin typeface="+mn-ea"/>
                <a:ea typeface="+mn-ea"/>
              </a:rPr>
              <a:t>　</a:t>
            </a:r>
            <a:r>
              <a:rPr lang="en-US" altLang="ja-JP" sz="2800" dirty="0">
                <a:latin typeface="+mn-ea"/>
                <a:ea typeface="+mn-ea"/>
              </a:rPr>
              <a:t>400AF</a:t>
            </a:r>
            <a:r>
              <a:rPr lang="ja-JP" altLang="en-US" sz="2800" dirty="0">
                <a:latin typeface="+mn-ea"/>
                <a:ea typeface="+mn-ea"/>
              </a:rPr>
              <a:t>　</a:t>
            </a:r>
            <a:r>
              <a:rPr lang="en-US" altLang="ja-JP" sz="2800" dirty="0">
                <a:latin typeface="+mn-ea"/>
                <a:ea typeface="+mn-ea"/>
              </a:rPr>
              <a:t>BW400RAGU+OK-700SE-SCCR</a:t>
            </a:r>
            <a:br>
              <a:rPr lang="en-US" altLang="ja-JP" sz="3600" dirty="0">
                <a:latin typeface="+mn-ea"/>
                <a:ea typeface="+mn-ea"/>
              </a:rPr>
            </a:br>
            <a:r>
              <a:rPr lang="en-US" altLang="ja-JP" sz="3600" dirty="0">
                <a:latin typeface="+mn-ea"/>
                <a:ea typeface="+mn-ea"/>
              </a:rPr>
              <a:t>          </a:t>
            </a:r>
            <a:r>
              <a:rPr lang="ja-JP" altLang="en-US" sz="2000" dirty="0">
                <a:solidFill>
                  <a:prstClr val="black"/>
                </a:solidFill>
                <a:latin typeface="+mn-ea"/>
                <a:ea typeface="+mn-ea"/>
                <a:cs typeface="+mn-cs"/>
              </a:rPr>
              <a:t>組合せ認定</a:t>
            </a:r>
            <a:r>
              <a:rPr lang="en-US" altLang="ja-JP" sz="2000" dirty="0">
                <a:solidFill>
                  <a:prstClr val="black"/>
                </a:solidFill>
                <a:latin typeface="+mn-ea"/>
                <a:ea typeface="+mn-ea"/>
                <a:cs typeface="+mn-cs"/>
              </a:rPr>
              <a:t>SCCR</a:t>
            </a:r>
            <a:r>
              <a:rPr lang="ja-JP" altLang="en-US" sz="2000" dirty="0">
                <a:solidFill>
                  <a:prstClr val="black"/>
                </a:solidFill>
                <a:latin typeface="+mn-ea"/>
                <a:ea typeface="+mn-ea"/>
                <a:cs typeface="+mn-cs"/>
              </a:rPr>
              <a:t>：</a:t>
            </a:r>
            <a:r>
              <a:rPr lang="en-US" altLang="ja-JP" sz="2000" dirty="0">
                <a:solidFill>
                  <a:srgbClr val="FF0000"/>
                </a:solidFill>
                <a:latin typeface="+mn-ea"/>
                <a:ea typeface="+mn-ea"/>
                <a:cs typeface="+mn-cs"/>
              </a:rPr>
              <a:t>50kA(AC480V</a:t>
            </a:r>
            <a:r>
              <a:rPr lang="ja-JP" altLang="en-US" sz="2000" dirty="0">
                <a:solidFill>
                  <a:srgbClr val="FF0000"/>
                </a:solidFill>
                <a:latin typeface="+mn-ea"/>
                <a:ea typeface="+mn-ea"/>
                <a:cs typeface="+mn-cs"/>
              </a:rPr>
              <a:t>以下）</a:t>
            </a:r>
            <a:endParaRPr lang="ja-JP" altLang="en-US" sz="2000" dirty="0">
              <a:latin typeface="+mn-ea"/>
              <a:ea typeface="+mn-ea"/>
            </a:endParaRPr>
          </a:p>
        </p:txBody>
      </p:sp>
      <p:sp>
        <p:nvSpPr>
          <p:cNvPr id="18" name="テキスト ボックス 17">
            <a:extLst>
              <a:ext uri="{FF2B5EF4-FFF2-40B4-BE49-F238E27FC236}">
                <a16:creationId xmlns:a16="http://schemas.microsoft.com/office/drawing/2014/main" id="{0A6866A8-A05C-26AE-22C6-FE503BF7C567}"/>
              </a:ext>
            </a:extLst>
          </p:cNvPr>
          <p:cNvSpPr txBox="1"/>
          <p:nvPr/>
        </p:nvSpPr>
        <p:spPr>
          <a:xfrm>
            <a:off x="10269832" y="258471"/>
            <a:ext cx="1675044" cy="369332"/>
          </a:xfrm>
          <a:prstGeom prst="rect">
            <a:avLst/>
          </a:prstGeom>
          <a:noFill/>
        </p:spPr>
        <p:txBody>
          <a:bodyPr wrap="square" rtlCol="0">
            <a:spAutoFit/>
          </a:bodyPr>
          <a:lstStyle/>
          <a:p>
            <a:r>
              <a:rPr kumimoji="1" lang="en-US" altLang="ja-JP" dirty="0"/>
              <a:t>2024.1.11</a:t>
            </a:r>
            <a:r>
              <a:rPr kumimoji="1" lang="ja-JP" altLang="en-US" dirty="0"/>
              <a:t>追加</a:t>
            </a:r>
          </a:p>
        </p:txBody>
      </p:sp>
      <p:sp>
        <p:nvSpPr>
          <p:cNvPr id="25" name="吹き出し: 折線 24">
            <a:extLst>
              <a:ext uri="{FF2B5EF4-FFF2-40B4-BE49-F238E27FC236}">
                <a16:creationId xmlns:a16="http://schemas.microsoft.com/office/drawing/2014/main" id="{CA20CB59-DD9D-A2BC-3219-ACF4840018C3}"/>
              </a:ext>
            </a:extLst>
          </p:cNvPr>
          <p:cNvSpPr/>
          <p:nvPr/>
        </p:nvSpPr>
        <p:spPr>
          <a:xfrm>
            <a:off x="9882494" y="1962276"/>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26" name="グループ化 25">
            <a:extLst>
              <a:ext uri="{FF2B5EF4-FFF2-40B4-BE49-F238E27FC236}">
                <a16:creationId xmlns:a16="http://schemas.microsoft.com/office/drawing/2014/main" id="{37A3584A-DAF9-8BC2-6627-BDDFB40F08E4}"/>
              </a:ext>
            </a:extLst>
          </p:cNvPr>
          <p:cNvGrpSpPr/>
          <p:nvPr/>
        </p:nvGrpSpPr>
        <p:grpSpPr>
          <a:xfrm>
            <a:off x="8627599" y="2436462"/>
            <a:ext cx="720951" cy="264371"/>
            <a:chOff x="738051" y="2372149"/>
            <a:chExt cx="264371" cy="264371"/>
          </a:xfrm>
        </p:grpSpPr>
        <p:cxnSp>
          <p:nvCxnSpPr>
            <p:cNvPr id="27" name="直線コネクタ 26">
              <a:extLst>
                <a:ext uri="{FF2B5EF4-FFF2-40B4-BE49-F238E27FC236}">
                  <a16:creationId xmlns:a16="http://schemas.microsoft.com/office/drawing/2014/main" id="{5632F014-FA00-F0AE-BA17-3B2CAF844D62}"/>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8E7EB483-1CEB-C5BC-B1ED-D0609BBC48AD}"/>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グループ化 3">
            <a:extLst>
              <a:ext uri="{FF2B5EF4-FFF2-40B4-BE49-F238E27FC236}">
                <a16:creationId xmlns:a16="http://schemas.microsoft.com/office/drawing/2014/main" id="{BC50BB1F-D507-164A-D2A4-45DFAF0AEE24}"/>
              </a:ext>
            </a:extLst>
          </p:cNvPr>
          <p:cNvGrpSpPr/>
          <p:nvPr/>
        </p:nvGrpSpPr>
        <p:grpSpPr>
          <a:xfrm>
            <a:off x="4878003" y="3981729"/>
            <a:ext cx="2525496" cy="1250892"/>
            <a:chOff x="4644086" y="3844893"/>
            <a:chExt cx="2525496" cy="1250892"/>
          </a:xfrm>
        </p:grpSpPr>
        <p:sp>
          <p:nvSpPr>
            <p:cNvPr id="14" name="テキスト ボックス 13">
              <a:extLst>
                <a:ext uri="{FF2B5EF4-FFF2-40B4-BE49-F238E27FC236}">
                  <a16:creationId xmlns:a16="http://schemas.microsoft.com/office/drawing/2014/main" id="{7DA56942-AF42-B96D-F006-74D418554D4E}"/>
                </a:ext>
              </a:extLst>
            </p:cNvPr>
            <p:cNvSpPr txBox="1"/>
            <p:nvPr/>
          </p:nvSpPr>
          <p:spPr>
            <a:xfrm>
              <a:off x="4644086" y="4172455"/>
              <a:ext cx="2379345" cy="923330"/>
            </a:xfrm>
            <a:prstGeom prst="rect">
              <a:avLst/>
            </a:prstGeom>
            <a:noFill/>
          </p:spPr>
          <p:txBody>
            <a:bodyPr wrap="square" rtlCol="0">
              <a:spAutoFit/>
            </a:bodyPr>
            <a:lstStyle/>
            <a:p>
              <a:r>
                <a:rPr kumimoji="1" lang="en-US" altLang="ja-JP" dirty="0"/>
                <a:t>AC1000V</a:t>
              </a:r>
              <a:r>
                <a:rPr kumimoji="1" lang="ja-JP" altLang="en-US" dirty="0"/>
                <a:t>　</a:t>
              </a:r>
              <a:r>
                <a:rPr kumimoji="1" lang="en-US" altLang="ja-JP" dirty="0">
                  <a:solidFill>
                    <a:srgbClr val="FF0000"/>
                  </a:solidFill>
                </a:rPr>
                <a:t>500A</a:t>
              </a:r>
            </a:p>
            <a:p>
              <a:r>
                <a:rPr kumimoji="1" lang="en-US" altLang="ja-JP" dirty="0"/>
                <a:t>IN	</a:t>
              </a:r>
              <a:r>
                <a:rPr kumimoji="1" lang="ja-JP" altLang="en-US" dirty="0"/>
                <a:t>：</a:t>
              </a:r>
              <a:r>
                <a:rPr kumimoji="1" lang="en-US" altLang="ja-JP" dirty="0"/>
                <a:t>M12×2</a:t>
              </a:r>
            </a:p>
            <a:p>
              <a:r>
                <a:rPr lang="en-US" altLang="ja-JP" dirty="0"/>
                <a:t>OUT	</a:t>
              </a:r>
              <a:r>
                <a:rPr lang="ja-JP" altLang="en-US" dirty="0"/>
                <a:t>：</a:t>
              </a:r>
              <a:r>
                <a:rPr lang="en-US" altLang="ja-JP" dirty="0"/>
                <a:t>M8×5</a:t>
              </a:r>
            </a:p>
          </p:txBody>
        </p:sp>
        <p:sp>
          <p:nvSpPr>
            <p:cNvPr id="3" name="テキスト ボックス 2">
              <a:extLst>
                <a:ext uri="{FF2B5EF4-FFF2-40B4-BE49-F238E27FC236}">
                  <a16:creationId xmlns:a16="http://schemas.microsoft.com/office/drawing/2014/main" id="{22DC94A4-740A-27E9-3B1D-11A11EAE001C}"/>
                </a:ext>
              </a:extLst>
            </p:cNvPr>
            <p:cNvSpPr txBox="1"/>
            <p:nvPr/>
          </p:nvSpPr>
          <p:spPr>
            <a:xfrm>
              <a:off x="4644348" y="3844893"/>
              <a:ext cx="2525234" cy="369332"/>
            </a:xfrm>
            <a:prstGeom prst="rect">
              <a:avLst/>
            </a:prstGeom>
            <a:noFill/>
          </p:spPr>
          <p:txBody>
            <a:bodyPr wrap="square">
              <a:spAutoFit/>
            </a:bodyPr>
            <a:lstStyle/>
            <a:p>
              <a:r>
                <a:rPr lang="en-US" altLang="ja-JP" dirty="0">
                  <a:hlinkClick r:id="rId7"/>
                </a:rPr>
                <a:t>OK-700SE-1-SCCR</a:t>
              </a:r>
              <a:endParaRPr lang="ja-JP" altLang="en-US" dirty="0"/>
            </a:p>
          </p:txBody>
        </p:sp>
      </p:grpSp>
      <p:grpSp>
        <p:nvGrpSpPr>
          <p:cNvPr id="35" name="グループ化 34">
            <a:extLst>
              <a:ext uri="{FF2B5EF4-FFF2-40B4-BE49-F238E27FC236}">
                <a16:creationId xmlns:a16="http://schemas.microsoft.com/office/drawing/2014/main" id="{CC67C9E8-2B22-2DE0-D983-9BABFC333B15}"/>
              </a:ext>
            </a:extLst>
          </p:cNvPr>
          <p:cNvGrpSpPr/>
          <p:nvPr/>
        </p:nvGrpSpPr>
        <p:grpSpPr>
          <a:xfrm>
            <a:off x="2143125" y="3474810"/>
            <a:ext cx="297399" cy="1114205"/>
            <a:chOff x="2143125" y="3474810"/>
            <a:chExt cx="297399" cy="1114205"/>
          </a:xfrm>
        </p:grpSpPr>
        <p:cxnSp>
          <p:nvCxnSpPr>
            <p:cNvPr id="29" name="直線コネクタ 28">
              <a:extLst>
                <a:ext uri="{FF2B5EF4-FFF2-40B4-BE49-F238E27FC236}">
                  <a16:creationId xmlns:a16="http://schemas.microsoft.com/office/drawing/2014/main" id="{ED7F6F29-DBCC-485E-9A03-E70BB8EBD4C3}"/>
                </a:ext>
              </a:extLst>
            </p:cNvPr>
            <p:cNvCxnSpPr>
              <a:cxnSpLocks/>
            </p:cNvCxnSpPr>
            <p:nvPr/>
          </p:nvCxnSpPr>
          <p:spPr>
            <a:xfrm flipH="1">
              <a:off x="2143125" y="3474810"/>
              <a:ext cx="144999" cy="11142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9DCBC351-605B-BB0C-6FC0-C505A989619C}"/>
                </a:ext>
              </a:extLst>
            </p:cNvPr>
            <p:cNvCxnSpPr>
              <a:cxnSpLocks/>
            </p:cNvCxnSpPr>
            <p:nvPr/>
          </p:nvCxnSpPr>
          <p:spPr>
            <a:xfrm>
              <a:off x="2295525" y="3474810"/>
              <a:ext cx="144999" cy="11142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F4E66A0B-B4EF-8B0E-5EAA-481B8F376610}"/>
              </a:ext>
            </a:extLst>
          </p:cNvPr>
          <p:cNvGrpSpPr/>
          <p:nvPr/>
        </p:nvGrpSpPr>
        <p:grpSpPr>
          <a:xfrm flipH="1">
            <a:off x="2657487" y="3474810"/>
            <a:ext cx="695325" cy="1111803"/>
            <a:chOff x="1247775" y="3477212"/>
            <a:chExt cx="695325" cy="1111803"/>
          </a:xfrm>
        </p:grpSpPr>
        <p:cxnSp>
          <p:nvCxnSpPr>
            <p:cNvPr id="22" name="直線コネクタ 21">
              <a:extLst>
                <a:ext uri="{FF2B5EF4-FFF2-40B4-BE49-F238E27FC236}">
                  <a16:creationId xmlns:a16="http://schemas.microsoft.com/office/drawing/2014/main" id="{CB0AA415-BCBF-BA3D-D490-3DB58BD75C3F}"/>
                </a:ext>
              </a:extLst>
            </p:cNvPr>
            <p:cNvCxnSpPr>
              <a:cxnSpLocks/>
            </p:cNvCxnSpPr>
            <p:nvPr/>
          </p:nvCxnSpPr>
          <p:spPr>
            <a:xfrm flipH="1">
              <a:off x="1247775" y="3477212"/>
              <a:ext cx="695325" cy="11118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74C86275-D52C-71E5-F7A8-47E1F2908B4E}"/>
                </a:ext>
              </a:extLst>
            </p:cNvPr>
            <p:cNvCxnSpPr>
              <a:cxnSpLocks/>
            </p:cNvCxnSpPr>
            <p:nvPr/>
          </p:nvCxnSpPr>
          <p:spPr>
            <a:xfrm flipH="1">
              <a:off x="1571625" y="3477212"/>
              <a:ext cx="371475" cy="11118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グループ化 58">
            <a:extLst>
              <a:ext uri="{FF2B5EF4-FFF2-40B4-BE49-F238E27FC236}">
                <a16:creationId xmlns:a16="http://schemas.microsoft.com/office/drawing/2014/main" id="{55A53CF9-181F-1996-7695-B95E7D7D519F}"/>
              </a:ext>
            </a:extLst>
          </p:cNvPr>
          <p:cNvGrpSpPr/>
          <p:nvPr/>
        </p:nvGrpSpPr>
        <p:grpSpPr>
          <a:xfrm>
            <a:off x="8895747" y="2302962"/>
            <a:ext cx="170724" cy="624898"/>
            <a:chOff x="8895747" y="2309445"/>
            <a:chExt cx="170724" cy="624898"/>
          </a:xfrm>
        </p:grpSpPr>
        <p:cxnSp>
          <p:nvCxnSpPr>
            <p:cNvPr id="75" name="直線コネクタ 74">
              <a:extLst>
                <a:ext uri="{FF2B5EF4-FFF2-40B4-BE49-F238E27FC236}">
                  <a16:creationId xmlns:a16="http://schemas.microsoft.com/office/drawing/2014/main" id="{B4FB12A2-6514-0A37-7D42-EC458B8C4102}"/>
                </a:ext>
              </a:extLst>
            </p:cNvPr>
            <p:cNvCxnSpPr>
              <a:cxnSpLocks/>
            </p:cNvCxnSpPr>
            <p:nvPr/>
          </p:nvCxnSpPr>
          <p:spPr>
            <a:xfrm flipH="1">
              <a:off x="8895747" y="2309445"/>
              <a:ext cx="80243" cy="62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680AAF91-D8ED-6BDE-B651-DB89276FB23E}"/>
                </a:ext>
              </a:extLst>
            </p:cNvPr>
            <p:cNvCxnSpPr>
              <a:cxnSpLocks/>
            </p:cNvCxnSpPr>
            <p:nvPr/>
          </p:nvCxnSpPr>
          <p:spPr>
            <a:xfrm>
              <a:off x="8986228" y="2309445"/>
              <a:ext cx="80243" cy="624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グループ化 60">
            <a:extLst>
              <a:ext uri="{FF2B5EF4-FFF2-40B4-BE49-F238E27FC236}">
                <a16:creationId xmlns:a16="http://schemas.microsoft.com/office/drawing/2014/main" id="{03875625-0F33-033C-A98C-2EF9E5F54B76}"/>
              </a:ext>
            </a:extLst>
          </p:cNvPr>
          <p:cNvGrpSpPr/>
          <p:nvPr/>
        </p:nvGrpSpPr>
        <p:grpSpPr>
          <a:xfrm flipH="1">
            <a:off x="9186875" y="2302962"/>
            <a:ext cx="394732" cy="642524"/>
            <a:chOff x="8386763" y="2302962"/>
            <a:chExt cx="394732" cy="642524"/>
          </a:xfrm>
        </p:grpSpPr>
        <p:cxnSp>
          <p:nvCxnSpPr>
            <p:cNvPr id="62" name="直線コネクタ 61">
              <a:extLst>
                <a:ext uri="{FF2B5EF4-FFF2-40B4-BE49-F238E27FC236}">
                  <a16:creationId xmlns:a16="http://schemas.microsoft.com/office/drawing/2014/main" id="{2442FC77-A5F3-32BB-2D9E-62C2123CE1F9}"/>
                </a:ext>
              </a:extLst>
            </p:cNvPr>
            <p:cNvCxnSpPr>
              <a:cxnSpLocks/>
            </p:cNvCxnSpPr>
            <p:nvPr/>
          </p:nvCxnSpPr>
          <p:spPr>
            <a:xfrm flipH="1">
              <a:off x="8386763" y="2302962"/>
              <a:ext cx="384146" cy="6425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0E41C1-E7D3-EBFB-A93B-E4AE25E24B2B}"/>
                </a:ext>
              </a:extLst>
            </p:cNvPr>
            <p:cNvCxnSpPr>
              <a:cxnSpLocks/>
            </p:cNvCxnSpPr>
            <p:nvPr/>
          </p:nvCxnSpPr>
          <p:spPr>
            <a:xfrm flipH="1">
              <a:off x="8567738" y="2302962"/>
              <a:ext cx="213757" cy="6313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4" name="直線コネクタ 73">
            <a:extLst>
              <a:ext uri="{FF2B5EF4-FFF2-40B4-BE49-F238E27FC236}">
                <a16:creationId xmlns:a16="http://schemas.microsoft.com/office/drawing/2014/main" id="{A3BBDF14-DD22-7D00-56D0-26E7CDBBAF07}"/>
              </a:ext>
            </a:extLst>
          </p:cNvPr>
          <p:cNvCxnSpPr>
            <a:cxnSpLocks/>
          </p:cNvCxnSpPr>
          <p:nvPr/>
        </p:nvCxnSpPr>
        <p:spPr>
          <a:xfrm>
            <a:off x="8488935" y="3181053"/>
            <a:ext cx="358749" cy="880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7EFFEF63-1CF5-2FD1-8633-EC5B2AC2F43E}"/>
              </a:ext>
            </a:extLst>
          </p:cNvPr>
          <p:cNvCxnSpPr>
            <a:cxnSpLocks/>
          </p:cNvCxnSpPr>
          <p:nvPr/>
        </p:nvCxnSpPr>
        <p:spPr>
          <a:xfrm flipH="1">
            <a:off x="8690440" y="4708873"/>
            <a:ext cx="172766" cy="5809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519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29861-8843-4767-41CA-D4D4ACDDA28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4484EB3-C5DF-6FA0-F2C1-8B87DC0046C2}"/>
              </a:ext>
            </a:extLst>
          </p:cNvPr>
          <p:cNvSpPr>
            <a:spLocks noGrp="1"/>
          </p:cNvSpPr>
          <p:nvPr>
            <p:ph type="title"/>
          </p:nvPr>
        </p:nvSpPr>
        <p:spPr>
          <a:xfrm>
            <a:off x="838200" y="136526"/>
            <a:ext cx="10515600" cy="519282"/>
          </a:xfrm>
        </p:spPr>
        <p:txBody>
          <a:bodyPr>
            <a:normAutofit/>
          </a:bodyPr>
          <a:lstStyle/>
          <a:p>
            <a:r>
              <a:rPr kumimoji="1" lang="en-US" altLang="ja-JP" sz="2800" dirty="0"/>
              <a:t>OK-700SE-1</a:t>
            </a:r>
            <a:endParaRPr kumimoji="1" lang="ja-JP" altLang="en-US" sz="2800" dirty="0"/>
          </a:p>
        </p:txBody>
      </p:sp>
      <p:sp>
        <p:nvSpPr>
          <p:cNvPr id="10" name="スライド番号プレースホルダー 9">
            <a:extLst>
              <a:ext uri="{FF2B5EF4-FFF2-40B4-BE49-F238E27FC236}">
                <a16:creationId xmlns:a16="http://schemas.microsoft.com/office/drawing/2014/main" id="{92610041-ECEF-DA17-E12B-E2DF6C56711A}"/>
              </a:ext>
            </a:extLst>
          </p:cNvPr>
          <p:cNvSpPr>
            <a:spLocks noGrp="1"/>
          </p:cNvSpPr>
          <p:nvPr>
            <p:ph type="sldNum" sz="quarter" idx="12"/>
          </p:nvPr>
        </p:nvSpPr>
        <p:spPr/>
        <p:txBody>
          <a:bodyPr/>
          <a:lstStyle/>
          <a:p>
            <a:fld id="{E7784300-A231-4CE8-BF2A-B73085566916}" type="slidenum">
              <a:rPr kumimoji="1" lang="ja-JP" altLang="en-US" smtClean="0"/>
              <a:t>32</a:t>
            </a:fld>
            <a:r>
              <a:rPr kumimoji="1" lang="ja-JP" altLang="en-US"/>
              <a:t>ページ</a:t>
            </a:r>
            <a:endParaRPr kumimoji="1" lang="ja-JP" altLang="en-US" dirty="0"/>
          </a:p>
        </p:txBody>
      </p:sp>
      <p:sp>
        <p:nvSpPr>
          <p:cNvPr id="13" name="テキスト ボックス 12">
            <a:extLst>
              <a:ext uri="{FF2B5EF4-FFF2-40B4-BE49-F238E27FC236}">
                <a16:creationId xmlns:a16="http://schemas.microsoft.com/office/drawing/2014/main" id="{CB62EF70-8529-531F-10B1-CB7B798C0C6E}"/>
              </a:ext>
            </a:extLst>
          </p:cNvPr>
          <p:cNvSpPr txBox="1"/>
          <p:nvPr/>
        </p:nvSpPr>
        <p:spPr>
          <a:xfrm>
            <a:off x="838200" y="1721705"/>
            <a:ext cx="6097508" cy="369332"/>
          </a:xfrm>
          <a:prstGeom prst="rect">
            <a:avLst/>
          </a:prstGeom>
          <a:noFill/>
        </p:spPr>
        <p:txBody>
          <a:bodyPr wrap="square">
            <a:spAutoFit/>
          </a:bodyPr>
          <a:lstStyle/>
          <a:p>
            <a:r>
              <a:rPr lang="en-US" altLang="ja-JP" dirty="0">
                <a:hlinkClick r:id="rId2"/>
              </a:rPr>
              <a:t>OK-700SE-1 | Product </a:t>
            </a:r>
            <a:r>
              <a:rPr lang="en-US" altLang="ja-JP" dirty="0" err="1">
                <a:hlinkClick r:id="rId2"/>
              </a:rPr>
              <a:t>iQ</a:t>
            </a:r>
            <a:r>
              <a:rPr lang="en-US" altLang="ja-JP" dirty="0">
                <a:hlinkClick r:id="rId2"/>
              </a:rPr>
              <a:t> - Product </a:t>
            </a:r>
            <a:r>
              <a:rPr lang="en-US" altLang="ja-JP" dirty="0" err="1">
                <a:hlinkClick r:id="rId2"/>
              </a:rPr>
              <a:t>iQ</a:t>
            </a:r>
            <a:endParaRPr lang="ja-JP" altLang="en-US" dirty="0"/>
          </a:p>
        </p:txBody>
      </p:sp>
      <p:pic>
        <p:nvPicPr>
          <p:cNvPr id="4" name="図 3">
            <a:extLst>
              <a:ext uri="{FF2B5EF4-FFF2-40B4-BE49-F238E27FC236}">
                <a16:creationId xmlns:a16="http://schemas.microsoft.com/office/drawing/2014/main" id="{A41EFD47-1BFE-6BED-52B0-0D642BD6DC38}"/>
              </a:ext>
            </a:extLst>
          </p:cNvPr>
          <p:cNvPicPr>
            <a:picLocks noChangeAspect="1"/>
          </p:cNvPicPr>
          <p:nvPr/>
        </p:nvPicPr>
        <p:blipFill>
          <a:blip r:embed="rId3"/>
          <a:stretch>
            <a:fillRect/>
          </a:stretch>
        </p:blipFill>
        <p:spPr>
          <a:xfrm>
            <a:off x="838200" y="635026"/>
            <a:ext cx="10515600" cy="1086679"/>
          </a:xfrm>
          <a:prstGeom prst="rect">
            <a:avLst/>
          </a:prstGeom>
        </p:spPr>
      </p:pic>
      <p:sp>
        <p:nvSpPr>
          <p:cNvPr id="8" name="正方形/長方形 7">
            <a:extLst>
              <a:ext uri="{FF2B5EF4-FFF2-40B4-BE49-F238E27FC236}">
                <a16:creationId xmlns:a16="http://schemas.microsoft.com/office/drawing/2014/main" id="{1B0EF3D3-A932-C617-D9F6-24FC18275482}"/>
              </a:ext>
            </a:extLst>
          </p:cNvPr>
          <p:cNvSpPr/>
          <p:nvPr/>
        </p:nvSpPr>
        <p:spPr>
          <a:xfrm>
            <a:off x="838200" y="1136690"/>
            <a:ext cx="10515600" cy="3187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27675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図 55">
            <a:extLst>
              <a:ext uri="{FF2B5EF4-FFF2-40B4-BE49-F238E27FC236}">
                <a16:creationId xmlns:a16="http://schemas.microsoft.com/office/drawing/2014/main" id="{0EAE1784-D61A-FD88-EDCB-232C2A7F6986}"/>
              </a:ext>
            </a:extLst>
          </p:cNvPr>
          <p:cNvPicPr>
            <a:picLocks noChangeAspect="1"/>
          </p:cNvPicPr>
          <p:nvPr/>
        </p:nvPicPr>
        <p:blipFill>
          <a:blip r:embed="rId2"/>
          <a:stretch>
            <a:fillRect/>
          </a:stretch>
        </p:blipFill>
        <p:spPr>
          <a:xfrm>
            <a:off x="1859400" y="1403646"/>
            <a:ext cx="910145" cy="2185472"/>
          </a:xfrm>
          <a:prstGeom prst="rect">
            <a:avLst/>
          </a:prstGeom>
        </p:spPr>
      </p:pic>
      <p:pic>
        <p:nvPicPr>
          <p:cNvPr id="52" name="図 51">
            <a:extLst>
              <a:ext uri="{FF2B5EF4-FFF2-40B4-BE49-F238E27FC236}">
                <a16:creationId xmlns:a16="http://schemas.microsoft.com/office/drawing/2014/main" id="{DF311E50-3BDF-95D9-E441-DC8B645BDB60}"/>
              </a:ext>
            </a:extLst>
          </p:cNvPr>
          <p:cNvPicPr>
            <a:picLocks noChangeAspect="1"/>
          </p:cNvPicPr>
          <p:nvPr/>
        </p:nvPicPr>
        <p:blipFill>
          <a:blip r:embed="rId2"/>
          <a:stretch>
            <a:fillRect/>
          </a:stretch>
        </p:blipFill>
        <p:spPr>
          <a:xfrm>
            <a:off x="8414997" y="1133469"/>
            <a:ext cx="514322" cy="1235007"/>
          </a:xfrm>
          <a:prstGeom prst="rect">
            <a:avLst/>
          </a:prstGeom>
        </p:spPr>
      </p:pic>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324610" y="134506"/>
            <a:ext cx="11527418" cy="1112277"/>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r>
              <a:rPr kumimoji="1" lang="en-US" altLang="ja-JP" sz="2800" dirty="0">
                <a:latin typeface="+mn-ea"/>
                <a:ea typeface="+mn-ea"/>
              </a:rPr>
              <a:t>2.1.1.8</a:t>
            </a:r>
            <a:r>
              <a:rPr kumimoji="1" lang="ja-JP" altLang="en-US" sz="2800" dirty="0">
                <a:latin typeface="+mn-ea"/>
                <a:ea typeface="+mn-ea"/>
              </a:rPr>
              <a:t>　</a:t>
            </a:r>
            <a:r>
              <a:rPr lang="en-US" altLang="ja-JP" sz="2800" dirty="0">
                <a:latin typeface="+mn-ea"/>
                <a:ea typeface="+mn-ea"/>
              </a:rPr>
              <a:t>40</a:t>
            </a:r>
            <a:r>
              <a:rPr kumimoji="1" lang="en-US" altLang="ja-JP" sz="2800" dirty="0">
                <a:latin typeface="+mn-ea"/>
                <a:ea typeface="+mn-ea"/>
              </a:rPr>
              <a:t>0AF</a:t>
            </a:r>
            <a:r>
              <a:rPr kumimoji="1" lang="ja-JP" altLang="en-US" sz="2800" dirty="0">
                <a:latin typeface="+mn-ea"/>
                <a:ea typeface="+mn-ea"/>
              </a:rPr>
              <a:t>　</a:t>
            </a:r>
            <a:r>
              <a:rPr kumimoji="1" lang="en-US" altLang="ja-JP" sz="2800" dirty="0">
                <a:latin typeface="+mn-ea"/>
                <a:ea typeface="+mn-ea"/>
              </a:rPr>
              <a:t>BW400RAGU+OK-700SEF-3-SCCR</a:t>
            </a:r>
            <a:br>
              <a:rPr kumimoji="1" lang="en-US" altLang="ja-JP" sz="3600" dirty="0">
                <a:latin typeface="+mn-ea"/>
                <a:ea typeface="+mn-ea"/>
              </a:rPr>
            </a:br>
            <a:r>
              <a:rPr kumimoji="1" lang="en-US" altLang="ja-JP" sz="3600" dirty="0">
                <a:latin typeface="+mn-ea"/>
                <a:ea typeface="+mn-ea"/>
              </a:rPr>
              <a:t>          </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組合せ認定</a:t>
            </a:r>
            <a:r>
              <a:rPr kumimoji="1" lang="en-US" altLang="ja-JP" sz="2000" b="0" i="0" u="none" strike="noStrike" kern="1200" cap="none" spc="0" normalizeH="0" baseline="0" noProof="0" dirty="0">
                <a:ln>
                  <a:noFill/>
                </a:ln>
                <a:solidFill>
                  <a:prstClr val="black"/>
                </a:solidFill>
                <a:effectLst/>
                <a:uLnTx/>
                <a:uFillTx/>
                <a:latin typeface="+mn-ea"/>
                <a:ea typeface="+mn-ea"/>
                <a:cs typeface="+mn-cs"/>
              </a:rPr>
              <a:t>SCCR</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2000" b="0" i="0" u="none" strike="noStrike" kern="1200" cap="none" spc="0" normalizeH="0" baseline="0" noProof="0" dirty="0">
                <a:ln>
                  <a:noFill/>
                </a:ln>
                <a:solidFill>
                  <a:srgbClr val="FF0000"/>
                </a:solidFill>
                <a:effectLst/>
                <a:uLnTx/>
                <a:uFillTx/>
                <a:latin typeface="+mn-ea"/>
                <a:ea typeface="+mn-ea"/>
                <a:cs typeface="+mn-cs"/>
              </a:rPr>
              <a:t>50kA(AC480V</a:t>
            </a:r>
            <a:r>
              <a:rPr kumimoji="1" lang="ja-JP" altLang="en-US" sz="20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000" dirty="0">
              <a:latin typeface="+mn-ea"/>
              <a:ea typeface="+mn-ea"/>
            </a:endParaRPr>
          </a:p>
        </p:txBody>
      </p:sp>
      <p:sp>
        <p:nvSpPr>
          <p:cNvPr id="20" name="テキスト ボックス 19">
            <a:extLst>
              <a:ext uri="{FF2B5EF4-FFF2-40B4-BE49-F238E27FC236}">
                <a16:creationId xmlns:a16="http://schemas.microsoft.com/office/drawing/2014/main" id="{DA4FBD0C-9F7B-5B31-1B5A-CF13B4A55823}"/>
              </a:ext>
            </a:extLst>
          </p:cNvPr>
          <p:cNvSpPr txBox="1"/>
          <p:nvPr/>
        </p:nvSpPr>
        <p:spPr>
          <a:xfrm>
            <a:off x="4644086" y="1285047"/>
            <a:ext cx="2409999" cy="646331"/>
          </a:xfrm>
          <a:prstGeom prst="rect">
            <a:avLst/>
          </a:prstGeom>
          <a:noFill/>
        </p:spPr>
        <p:txBody>
          <a:bodyPr wrap="square" rtlCol="0">
            <a:spAutoFit/>
          </a:bodyPr>
          <a:lstStyle/>
          <a:p>
            <a:r>
              <a:rPr kumimoji="1" lang="ja-JP" altLang="en-US" dirty="0"/>
              <a:t>組合せ認定ブレーカ</a:t>
            </a:r>
            <a:endParaRPr kumimoji="1" lang="en-US" altLang="ja-JP" dirty="0"/>
          </a:p>
          <a:p>
            <a:r>
              <a:rPr kumimoji="1" lang="en-US" altLang="ja-JP" dirty="0"/>
              <a:t>BW400RAGU-3P400</a:t>
            </a:r>
          </a:p>
        </p:txBody>
      </p:sp>
      <p:grpSp>
        <p:nvGrpSpPr>
          <p:cNvPr id="25" name="グループ化 24">
            <a:extLst>
              <a:ext uri="{FF2B5EF4-FFF2-40B4-BE49-F238E27FC236}">
                <a16:creationId xmlns:a16="http://schemas.microsoft.com/office/drawing/2014/main" id="{961404FD-51D0-F9F2-D76B-9D4AF588F55B}"/>
              </a:ext>
            </a:extLst>
          </p:cNvPr>
          <p:cNvGrpSpPr/>
          <p:nvPr/>
        </p:nvGrpSpPr>
        <p:grpSpPr>
          <a:xfrm>
            <a:off x="391911" y="3921370"/>
            <a:ext cx="3845122" cy="1460190"/>
            <a:chOff x="6965315" y="4162579"/>
            <a:chExt cx="3845122" cy="1460190"/>
          </a:xfrm>
        </p:grpSpPr>
        <p:pic>
          <p:nvPicPr>
            <p:cNvPr id="21" name="図 20">
              <a:extLst>
                <a:ext uri="{FF2B5EF4-FFF2-40B4-BE49-F238E27FC236}">
                  <a16:creationId xmlns:a16="http://schemas.microsoft.com/office/drawing/2014/main" id="{8FE79E62-FA5E-4056-D74D-F67BD326D005}"/>
                </a:ext>
              </a:extLst>
            </p:cNvPr>
            <p:cNvPicPr>
              <a:picLocks noChangeAspect="1"/>
            </p:cNvPicPr>
            <p:nvPr/>
          </p:nvPicPr>
          <p:blipFill>
            <a:blip r:embed="rId3"/>
            <a:stretch>
              <a:fillRect/>
            </a:stretch>
          </p:blipFill>
          <p:spPr>
            <a:xfrm>
              <a:off x="6965315" y="4162580"/>
              <a:ext cx="1311634" cy="1460189"/>
            </a:xfrm>
            <a:prstGeom prst="rect">
              <a:avLst/>
            </a:prstGeom>
          </p:spPr>
        </p:pic>
        <p:pic>
          <p:nvPicPr>
            <p:cNvPr id="22" name="図 21">
              <a:extLst>
                <a:ext uri="{FF2B5EF4-FFF2-40B4-BE49-F238E27FC236}">
                  <a16:creationId xmlns:a16="http://schemas.microsoft.com/office/drawing/2014/main" id="{FF918A89-F84F-DC9D-A1EE-2F78D1349F14}"/>
                </a:ext>
              </a:extLst>
            </p:cNvPr>
            <p:cNvPicPr>
              <a:picLocks noChangeAspect="1"/>
            </p:cNvPicPr>
            <p:nvPr/>
          </p:nvPicPr>
          <p:blipFill>
            <a:blip r:embed="rId3"/>
            <a:stretch>
              <a:fillRect/>
            </a:stretch>
          </p:blipFill>
          <p:spPr>
            <a:xfrm>
              <a:off x="8232059" y="4162580"/>
              <a:ext cx="1311634" cy="1460189"/>
            </a:xfrm>
            <a:prstGeom prst="rect">
              <a:avLst/>
            </a:prstGeom>
          </p:spPr>
        </p:pic>
        <p:pic>
          <p:nvPicPr>
            <p:cNvPr id="23" name="図 22">
              <a:extLst>
                <a:ext uri="{FF2B5EF4-FFF2-40B4-BE49-F238E27FC236}">
                  <a16:creationId xmlns:a16="http://schemas.microsoft.com/office/drawing/2014/main" id="{A47E1CFF-E4E1-3841-BF97-DAAB7992ED6C}"/>
                </a:ext>
              </a:extLst>
            </p:cNvPr>
            <p:cNvPicPr>
              <a:picLocks noChangeAspect="1"/>
            </p:cNvPicPr>
            <p:nvPr/>
          </p:nvPicPr>
          <p:blipFill>
            <a:blip r:embed="rId3"/>
            <a:stretch>
              <a:fillRect/>
            </a:stretch>
          </p:blipFill>
          <p:spPr>
            <a:xfrm>
              <a:off x="9498803" y="4162579"/>
              <a:ext cx="1311634" cy="1460189"/>
            </a:xfrm>
            <a:prstGeom prst="rect">
              <a:avLst/>
            </a:prstGeom>
          </p:spPr>
        </p:pic>
      </p:grpSp>
      <p:grpSp>
        <p:nvGrpSpPr>
          <p:cNvPr id="65" name="グループ化 64">
            <a:extLst>
              <a:ext uri="{FF2B5EF4-FFF2-40B4-BE49-F238E27FC236}">
                <a16:creationId xmlns:a16="http://schemas.microsoft.com/office/drawing/2014/main" id="{6ABCBAEB-76A7-C2BF-21CE-CCB0E5654365}"/>
              </a:ext>
            </a:extLst>
          </p:cNvPr>
          <p:cNvGrpSpPr/>
          <p:nvPr/>
        </p:nvGrpSpPr>
        <p:grpSpPr>
          <a:xfrm>
            <a:off x="739981" y="3465902"/>
            <a:ext cx="1225280" cy="929285"/>
            <a:chOff x="725692" y="3470861"/>
            <a:chExt cx="1225280" cy="929285"/>
          </a:xfrm>
        </p:grpSpPr>
        <p:cxnSp>
          <p:nvCxnSpPr>
            <p:cNvPr id="24" name="直線コネクタ 23">
              <a:extLst>
                <a:ext uri="{FF2B5EF4-FFF2-40B4-BE49-F238E27FC236}">
                  <a16:creationId xmlns:a16="http://schemas.microsoft.com/office/drawing/2014/main" id="{F0AB2BEE-91F4-8F85-43E5-F25D9E4E8482}"/>
                </a:ext>
              </a:extLst>
            </p:cNvPr>
            <p:cNvCxnSpPr>
              <a:cxnSpLocks/>
            </p:cNvCxnSpPr>
            <p:nvPr/>
          </p:nvCxnSpPr>
          <p:spPr>
            <a:xfrm flipH="1">
              <a:off x="725692" y="3470861"/>
              <a:ext cx="1225280" cy="9213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0C738340-3D46-F310-9178-019365859393}"/>
                </a:ext>
              </a:extLst>
            </p:cNvPr>
            <p:cNvCxnSpPr>
              <a:cxnSpLocks/>
            </p:cNvCxnSpPr>
            <p:nvPr/>
          </p:nvCxnSpPr>
          <p:spPr>
            <a:xfrm flipH="1">
              <a:off x="1367208" y="3470861"/>
              <a:ext cx="581626" cy="9292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テキスト ボックス 8">
            <a:extLst>
              <a:ext uri="{FF2B5EF4-FFF2-40B4-BE49-F238E27FC236}">
                <a16:creationId xmlns:a16="http://schemas.microsoft.com/office/drawing/2014/main" id="{4DDAF6A0-CBF7-0034-DE06-FFF3E8B2953C}"/>
              </a:ext>
            </a:extLst>
          </p:cNvPr>
          <p:cNvSpPr txBox="1"/>
          <p:nvPr/>
        </p:nvSpPr>
        <p:spPr>
          <a:xfrm>
            <a:off x="576657" y="5425940"/>
            <a:ext cx="3475631" cy="1015663"/>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:10-2AWG</a:t>
            </a:r>
          </a:p>
          <a:p>
            <a:r>
              <a:rPr kumimoji="1" lang="ja-JP" altLang="en-US" sz="2000" dirty="0">
                <a:solidFill>
                  <a:srgbClr val="0070C0"/>
                </a:solidFill>
              </a:rPr>
              <a:t>最大</a:t>
            </a:r>
            <a:r>
              <a:rPr lang="en-US" altLang="ja-JP" sz="2000" dirty="0">
                <a:solidFill>
                  <a:srgbClr val="0070C0"/>
                </a:solidFill>
              </a:rPr>
              <a:t>21</a:t>
            </a:r>
            <a:r>
              <a:rPr kumimoji="1" lang="ja-JP" altLang="en-US" sz="2000" dirty="0">
                <a:solidFill>
                  <a:srgbClr val="0070C0"/>
                </a:solidFill>
              </a:rPr>
              <a:t>分岐</a:t>
            </a:r>
            <a:endParaRPr kumimoji="1" lang="en-US" altLang="ja-JP" sz="2000" dirty="0">
              <a:solidFill>
                <a:srgbClr val="0070C0"/>
              </a:solidFill>
            </a:endParaRPr>
          </a:p>
          <a:p>
            <a:r>
              <a:rPr kumimoji="1" lang="ja-JP" altLang="en-US" sz="2000" dirty="0">
                <a:solidFill>
                  <a:srgbClr val="0070C0"/>
                </a:solidFill>
              </a:rPr>
              <a:t>　（圧着端子の</a:t>
            </a:r>
            <a:r>
              <a:rPr kumimoji="1" lang="en-US" altLang="ja-JP" sz="2000" dirty="0">
                <a:solidFill>
                  <a:srgbClr val="0070C0"/>
                </a:solidFill>
              </a:rPr>
              <a:t>2</a:t>
            </a:r>
            <a:r>
              <a:rPr kumimoji="1" lang="ja-JP" altLang="en-US" sz="2000" dirty="0">
                <a:solidFill>
                  <a:srgbClr val="0070C0"/>
                </a:solidFill>
              </a:rPr>
              <a:t>枚重ね可）</a:t>
            </a:r>
          </a:p>
        </p:txBody>
      </p:sp>
      <p:cxnSp>
        <p:nvCxnSpPr>
          <p:cNvPr id="10" name="コネクタ: カギ線 9">
            <a:extLst>
              <a:ext uri="{FF2B5EF4-FFF2-40B4-BE49-F238E27FC236}">
                <a16:creationId xmlns:a16="http://schemas.microsoft.com/office/drawing/2014/main" id="{F3A8AA67-F4BA-4F4F-5136-F9CDE8739CF0}"/>
              </a:ext>
            </a:extLst>
          </p:cNvPr>
          <p:cNvCxnSpPr>
            <a:cxnSpLocks/>
            <a:stCxn id="9" idx="0"/>
            <a:endCxn id="11" idx="2"/>
          </p:cNvCxnSpPr>
          <p:nvPr/>
        </p:nvCxnSpPr>
        <p:spPr>
          <a:xfrm rot="16200000" flipV="1">
            <a:off x="2194201" y="5305667"/>
            <a:ext cx="240545"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7EC69E17-A0DE-FBED-C06F-EB10476BFD7E}"/>
              </a:ext>
            </a:extLst>
          </p:cNvPr>
          <p:cNvSpPr/>
          <p:nvPr/>
        </p:nvSpPr>
        <p:spPr>
          <a:xfrm>
            <a:off x="391911" y="4829560"/>
            <a:ext cx="3845122" cy="355835"/>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a:extLst>
              <a:ext uri="{FF2B5EF4-FFF2-40B4-BE49-F238E27FC236}">
                <a16:creationId xmlns:a16="http://schemas.microsoft.com/office/drawing/2014/main" id="{B67DCB43-5596-E877-531C-8CCFF6869282}"/>
              </a:ext>
            </a:extLst>
          </p:cNvPr>
          <p:cNvGrpSpPr/>
          <p:nvPr/>
        </p:nvGrpSpPr>
        <p:grpSpPr>
          <a:xfrm>
            <a:off x="2872722" y="2230923"/>
            <a:ext cx="4436742" cy="1246289"/>
            <a:chOff x="2373904" y="1844013"/>
            <a:chExt cx="4436742" cy="1246289"/>
          </a:xfrm>
        </p:grpSpPr>
        <p:sp>
          <p:nvSpPr>
            <p:cNvPr id="78" name="テキスト ボックス 77">
              <a:extLst>
                <a:ext uri="{FF2B5EF4-FFF2-40B4-BE49-F238E27FC236}">
                  <a16:creationId xmlns:a16="http://schemas.microsoft.com/office/drawing/2014/main" id="{3413363D-232B-F4B8-42DB-9001AA4DBA3F}"/>
                </a:ext>
              </a:extLst>
            </p:cNvPr>
            <p:cNvSpPr txBox="1"/>
            <p:nvPr/>
          </p:nvSpPr>
          <p:spPr>
            <a:xfrm>
              <a:off x="2695849" y="1844013"/>
              <a:ext cx="4114797" cy="923330"/>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kumimoji="1" lang="en-US" altLang="ja-JP" dirty="0">
                  <a:solidFill>
                    <a:srgbClr val="0070C0"/>
                  </a:solidFill>
                </a:rPr>
                <a:t>3/0AWG×2</a:t>
              </a:r>
              <a:r>
                <a:rPr kumimoji="1" lang="ja-JP" altLang="en-US" dirty="0">
                  <a:solidFill>
                    <a:srgbClr val="0070C0"/>
                  </a:solidFill>
                </a:rPr>
                <a:t>本</a:t>
              </a:r>
              <a:endParaRPr kumimoji="1" lang="en-US" altLang="ja-JP" dirty="0">
                <a:solidFill>
                  <a:srgbClr val="0070C0"/>
                </a:solidFill>
              </a:endParaRPr>
            </a:p>
            <a:p>
              <a:r>
                <a:rPr lang="ja-JP" altLang="en-US" dirty="0">
                  <a:solidFill>
                    <a:srgbClr val="0070C0"/>
                  </a:solidFill>
                </a:rPr>
                <a:t>　　　（ブレーカ指定）</a:t>
              </a:r>
              <a:endParaRPr lang="en-US" altLang="ja-JP" dirty="0">
                <a:solidFill>
                  <a:srgbClr val="0070C0"/>
                </a:solidFill>
              </a:endParaRPr>
            </a:p>
            <a:p>
              <a:endParaRPr kumimoji="1" lang="ja-JP" altLang="en-US" dirty="0">
                <a:solidFill>
                  <a:srgbClr val="0070C0"/>
                </a:solidFill>
              </a:endParaRPr>
            </a:p>
          </p:txBody>
        </p:sp>
        <p:cxnSp>
          <p:nvCxnSpPr>
            <p:cNvPr id="79" name="コネクタ: カギ線 78">
              <a:extLst>
                <a:ext uri="{FF2B5EF4-FFF2-40B4-BE49-F238E27FC236}">
                  <a16:creationId xmlns:a16="http://schemas.microsoft.com/office/drawing/2014/main" id="{4DB05A3A-B2FD-C55D-9CDD-24480468DA0F}"/>
                </a:ext>
              </a:extLst>
            </p:cNvPr>
            <p:cNvCxnSpPr>
              <a:cxnSpLocks/>
              <a:stCxn id="78" idx="2"/>
            </p:cNvCxnSpPr>
            <p:nvPr/>
          </p:nvCxnSpPr>
          <p:spPr>
            <a:xfrm rot="5400000">
              <a:off x="3402097" y="1739150"/>
              <a:ext cx="322959" cy="2379345"/>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グループ化 17">
            <a:extLst>
              <a:ext uri="{FF2B5EF4-FFF2-40B4-BE49-F238E27FC236}">
                <a16:creationId xmlns:a16="http://schemas.microsoft.com/office/drawing/2014/main" id="{C0814B63-CDA9-D043-4A54-968FDE095B47}"/>
              </a:ext>
            </a:extLst>
          </p:cNvPr>
          <p:cNvGrpSpPr/>
          <p:nvPr/>
        </p:nvGrpSpPr>
        <p:grpSpPr>
          <a:xfrm>
            <a:off x="7824884" y="2516077"/>
            <a:ext cx="1694548" cy="698695"/>
            <a:chOff x="6965315" y="4162579"/>
            <a:chExt cx="3845122" cy="1460190"/>
          </a:xfrm>
        </p:grpSpPr>
        <p:pic>
          <p:nvPicPr>
            <p:cNvPr id="38" name="図 37">
              <a:extLst>
                <a:ext uri="{FF2B5EF4-FFF2-40B4-BE49-F238E27FC236}">
                  <a16:creationId xmlns:a16="http://schemas.microsoft.com/office/drawing/2014/main" id="{BCB2D4AE-76EF-F369-C4C6-96C1A0104D9D}"/>
                </a:ext>
              </a:extLst>
            </p:cNvPr>
            <p:cNvPicPr>
              <a:picLocks noChangeAspect="1"/>
            </p:cNvPicPr>
            <p:nvPr/>
          </p:nvPicPr>
          <p:blipFill>
            <a:blip r:embed="rId3"/>
            <a:stretch>
              <a:fillRect/>
            </a:stretch>
          </p:blipFill>
          <p:spPr>
            <a:xfrm>
              <a:off x="6965315" y="4162580"/>
              <a:ext cx="1311634" cy="1460189"/>
            </a:xfrm>
            <a:prstGeom prst="rect">
              <a:avLst/>
            </a:prstGeom>
          </p:spPr>
        </p:pic>
        <p:pic>
          <p:nvPicPr>
            <p:cNvPr id="39" name="図 38">
              <a:extLst>
                <a:ext uri="{FF2B5EF4-FFF2-40B4-BE49-F238E27FC236}">
                  <a16:creationId xmlns:a16="http://schemas.microsoft.com/office/drawing/2014/main" id="{8CF9F80A-B440-C79A-F371-2271831B990F}"/>
                </a:ext>
              </a:extLst>
            </p:cNvPr>
            <p:cNvPicPr>
              <a:picLocks noChangeAspect="1"/>
            </p:cNvPicPr>
            <p:nvPr/>
          </p:nvPicPr>
          <p:blipFill>
            <a:blip r:embed="rId3"/>
            <a:stretch>
              <a:fillRect/>
            </a:stretch>
          </p:blipFill>
          <p:spPr>
            <a:xfrm>
              <a:off x="8232059" y="4162580"/>
              <a:ext cx="1311634" cy="1460189"/>
            </a:xfrm>
            <a:prstGeom prst="rect">
              <a:avLst/>
            </a:prstGeom>
          </p:spPr>
        </p:pic>
        <p:pic>
          <p:nvPicPr>
            <p:cNvPr id="40" name="図 39">
              <a:extLst>
                <a:ext uri="{FF2B5EF4-FFF2-40B4-BE49-F238E27FC236}">
                  <a16:creationId xmlns:a16="http://schemas.microsoft.com/office/drawing/2014/main" id="{2C2BFF13-47A9-FBB3-E285-98FC3DD66B62}"/>
                </a:ext>
              </a:extLst>
            </p:cNvPr>
            <p:cNvPicPr>
              <a:picLocks noChangeAspect="1"/>
            </p:cNvPicPr>
            <p:nvPr/>
          </p:nvPicPr>
          <p:blipFill>
            <a:blip r:embed="rId3"/>
            <a:stretch>
              <a:fillRect/>
            </a:stretch>
          </p:blipFill>
          <p:spPr>
            <a:xfrm>
              <a:off x="9498803" y="4162579"/>
              <a:ext cx="1311634" cy="1460189"/>
            </a:xfrm>
            <a:prstGeom prst="rect">
              <a:avLst/>
            </a:prstGeom>
          </p:spPr>
        </p:pic>
      </p:grpSp>
      <p:grpSp>
        <p:nvGrpSpPr>
          <p:cNvPr id="91" name="グループ化 90">
            <a:extLst>
              <a:ext uri="{FF2B5EF4-FFF2-40B4-BE49-F238E27FC236}">
                <a16:creationId xmlns:a16="http://schemas.microsoft.com/office/drawing/2014/main" id="{29D6834E-B145-AD32-8E71-C18084EB2831}"/>
              </a:ext>
            </a:extLst>
          </p:cNvPr>
          <p:cNvGrpSpPr/>
          <p:nvPr/>
        </p:nvGrpSpPr>
        <p:grpSpPr>
          <a:xfrm>
            <a:off x="7974685" y="2299421"/>
            <a:ext cx="494907" cy="435908"/>
            <a:chOff x="7974685" y="2300829"/>
            <a:chExt cx="494907" cy="435908"/>
          </a:xfrm>
        </p:grpSpPr>
        <p:cxnSp>
          <p:nvCxnSpPr>
            <p:cNvPr id="27" name="直線コネクタ 26">
              <a:extLst>
                <a:ext uri="{FF2B5EF4-FFF2-40B4-BE49-F238E27FC236}">
                  <a16:creationId xmlns:a16="http://schemas.microsoft.com/office/drawing/2014/main" id="{C2BD8643-F85B-8EDB-6698-991726F27D27}"/>
                </a:ext>
              </a:extLst>
            </p:cNvPr>
            <p:cNvCxnSpPr>
              <a:cxnSpLocks/>
            </p:cNvCxnSpPr>
            <p:nvPr/>
          </p:nvCxnSpPr>
          <p:spPr>
            <a:xfrm flipH="1">
              <a:off x="7974685" y="2303549"/>
              <a:ext cx="494907" cy="4331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481AC55-1A4E-DA7F-C534-1986E508C868}"/>
                </a:ext>
              </a:extLst>
            </p:cNvPr>
            <p:cNvCxnSpPr>
              <a:cxnSpLocks/>
            </p:cNvCxnSpPr>
            <p:nvPr/>
          </p:nvCxnSpPr>
          <p:spPr>
            <a:xfrm flipH="1">
              <a:off x="8254468" y="2300829"/>
              <a:ext cx="214562" cy="4359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2" name="コネクタ: カギ線 41">
            <a:extLst>
              <a:ext uri="{FF2B5EF4-FFF2-40B4-BE49-F238E27FC236}">
                <a16:creationId xmlns:a16="http://schemas.microsoft.com/office/drawing/2014/main" id="{0E7167D4-6D83-74A8-6EAF-B09D223BB30B}"/>
              </a:ext>
            </a:extLst>
          </p:cNvPr>
          <p:cNvCxnSpPr>
            <a:cxnSpLocks/>
            <a:stCxn id="44" idx="3"/>
            <a:endCxn id="45" idx="3"/>
          </p:cNvCxnSpPr>
          <p:nvPr/>
        </p:nvCxnSpPr>
        <p:spPr>
          <a:xfrm>
            <a:off x="8884248" y="4400146"/>
            <a:ext cx="240348" cy="1067617"/>
          </a:xfrm>
          <a:prstGeom prst="bentConnector3">
            <a:avLst>
              <a:gd name="adj1" fmla="val 131704"/>
            </a:avLst>
          </a:prstGeom>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727A67AA-CD53-C894-7B46-66E45DE92CB9}"/>
              </a:ext>
            </a:extLst>
          </p:cNvPr>
          <p:cNvSpPr txBox="1"/>
          <p:nvPr/>
        </p:nvSpPr>
        <p:spPr>
          <a:xfrm>
            <a:off x="9179220" y="4086420"/>
            <a:ext cx="1665134" cy="954107"/>
          </a:xfrm>
          <a:prstGeom prst="rect">
            <a:avLst/>
          </a:prstGeom>
          <a:noFill/>
        </p:spPr>
        <p:txBody>
          <a:bodyPr wrap="square" rtlCol="0">
            <a:spAutoFit/>
          </a:bodyPr>
          <a:lstStyle/>
          <a:p>
            <a:r>
              <a:rPr kumimoji="1" lang="ja-JP" altLang="en-US" sz="1400" dirty="0"/>
              <a:t>分岐数が</a:t>
            </a:r>
            <a:endParaRPr kumimoji="1" lang="en-US" altLang="ja-JP" sz="1400" dirty="0"/>
          </a:p>
          <a:p>
            <a:r>
              <a:rPr kumimoji="1" lang="ja-JP" altLang="en-US" sz="1400" dirty="0"/>
              <a:t>足りない場合には</a:t>
            </a:r>
            <a:endParaRPr kumimoji="1" lang="en-US" altLang="ja-JP" sz="1400" dirty="0"/>
          </a:p>
          <a:p>
            <a:r>
              <a:rPr kumimoji="1" lang="ja-JP" altLang="en-US" sz="1400" dirty="0"/>
              <a:t>適切な</a:t>
            </a:r>
            <a:endParaRPr kumimoji="1" lang="en-US" altLang="ja-JP" sz="1400" dirty="0"/>
          </a:p>
          <a:p>
            <a:r>
              <a:rPr kumimoji="1" lang="en-US" altLang="ja-JP" sz="1400" dirty="0"/>
              <a:t>CB+TB</a:t>
            </a:r>
            <a:r>
              <a:rPr kumimoji="1" lang="ja-JP" altLang="en-US" sz="1400" dirty="0"/>
              <a:t>追加</a:t>
            </a:r>
          </a:p>
        </p:txBody>
      </p:sp>
      <p:pic>
        <p:nvPicPr>
          <p:cNvPr id="44" name="図 43">
            <a:extLst>
              <a:ext uri="{FF2B5EF4-FFF2-40B4-BE49-F238E27FC236}">
                <a16:creationId xmlns:a16="http://schemas.microsoft.com/office/drawing/2014/main" id="{4B1F3422-DE0F-34AA-4F54-1A8D1829EA53}"/>
              </a:ext>
            </a:extLst>
          </p:cNvPr>
          <p:cNvPicPr>
            <a:picLocks noChangeAspect="1"/>
          </p:cNvPicPr>
          <p:nvPr/>
        </p:nvPicPr>
        <p:blipFill>
          <a:blip r:embed="rId4"/>
          <a:stretch>
            <a:fillRect/>
          </a:stretch>
        </p:blipFill>
        <p:spPr>
          <a:xfrm>
            <a:off x="8460068" y="4024910"/>
            <a:ext cx="424180" cy="750472"/>
          </a:xfrm>
          <a:prstGeom prst="rect">
            <a:avLst/>
          </a:prstGeom>
        </p:spPr>
      </p:pic>
      <p:pic>
        <p:nvPicPr>
          <p:cNvPr id="45" name="図 44">
            <a:extLst>
              <a:ext uri="{FF2B5EF4-FFF2-40B4-BE49-F238E27FC236}">
                <a16:creationId xmlns:a16="http://schemas.microsoft.com/office/drawing/2014/main" id="{91339867-4347-C42F-3DC8-C16CB722373E}"/>
              </a:ext>
            </a:extLst>
          </p:cNvPr>
          <p:cNvPicPr>
            <a:picLocks noChangeAspect="1"/>
          </p:cNvPicPr>
          <p:nvPr/>
        </p:nvPicPr>
        <p:blipFill>
          <a:blip r:embed="rId5"/>
          <a:stretch>
            <a:fillRect/>
          </a:stretch>
        </p:blipFill>
        <p:spPr>
          <a:xfrm>
            <a:off x="8219721" y="5129226"/>
            <a:ext cx="904875" cy="677074"/>
          </a:xfrm>
          <a:prstGeom prst="rect">
            <a:avLst/>
          </a:prstGeom>
        </p:spPr>
      </p:pic>
      <p:cxnSp>
        <p:nvCxnSpPr>
          <p:cNvPr id="46" name="直線コネクタ 45">
            <a:extLst>
              <a:ext uri="{FF2B5EF4-FFF2-40B4-BE49-F238E27FC236}">
                <a16:creationId xmlns:a16="http://schemas.microsoft.com/office/drawing/2014/main" id="{691768E9-E4FF-A3B6-B01A-F4EC101C6DAF}"/>
              </a:ext>
            </a:extLst>
          </p:cNvPr>
          <p:cNvCxnSpPr>
            <a:cxnSpLocks/>
          </p:cNvCxnSpPr>
          <p:nvPr/>
        </p:nvCxnSpPr>
        <p:spPr>
          <a:xfrm flipH="1">
            <a:off x="8383139" y="4725642"/>
            <a:ext cx="159942" cy="564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D82AD04C-F31B-7B20-9324-D1ECA6BC9E8A}"/>
              </a:ext>
            </a:extLst>
          </p:cNvPr>
          <p:cNvCxnSpPr>
            <a:cxnSpLocks/>
          </p:cNvCxnSpPr>
          <p:nvPr/>
        </p:nvCxnSpPr>
        <p:spPr>
          <a:xfrm>
            <a:off x="8671394" y="3002357"/>
            <a:ext cx="0" cy="10654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A509ABA0-1748-651C-AFF0-5807E88C8569}"/>
              </a:ext>
            </a:extLst>
          </p:cNvPr>
          <p:cNvCxnSpPr>
            <a:cxnSpLocks/>
          </p:cNvCxnSpPr>
          <p:nvPr/>
        </p:nvCxnSpPr>
        <p:spPr>
          <a:xfrm>
            <a:off x="8113903" y="3002357"/>
            <a:ext cx="424416" cy="10792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2" name="グループ化 131">
            <a:extLst>
              <a:ext uri="{FF2B5EF4-FFF2-40B4-BE49-F238E27FC236}">
                <a16:creationId xmlns:a16="http://schemas.microsoft.com/office/drawing/2014/main" id="{9F028C02-97C8-C1CD-CC95-12E59247AB42}"/>
              </a:ext>
            </a:extLst>
          </p:cNvPr>
          <p:cNvGrpSpPr/>
          <p:nvPr/>
        </p:nvGrpSpPr>
        <p:grpSpPr>
          <a:xfrm>
            <a:off x="9332673" y="2068453"/>
            <a:ext cx="2682539" cy="1956457"/>
            <a:chOff x="9332673" y="2068453"/>
            <a:chExt cx="2682539" cy="1956457"/>
          </a:xfrm>
        </p:grpSpPr>
        <p:cxnSp>
          <p:nvCxnSpPr>
            <p:cNvPr id="74" name="直線コネクタ 73">
              <a:extLst>
                <a:ext uri="{FF2B5EF4-FFF2-40B4-BE49-F238E27FC236}">
                  <a16:creationId xmlns:a16="http://schemas.microsoft.com/office/drawing/2014/main" id="{27755671-163E-59A8-CA76-76820BE3299F}"/>
                </a:ext>
              </a:extLst>
            </p:cNvPr>
            <p:cNvCxnSpPr>
              <a:cxnSpLocks/>
              <a:stCxn id="58" idx="2"/>
              <a:endCxn id="69" idx="0"/>
            </p:cNvCxnSpPr>
            <p:nvPr/>
          </p:nvCxnSpPr>
          <p:spPr>
            <a:xfrm>
              <a:off x="11091474" y="2629104"/>
              <a:ext cx="2198" cy="139580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58" name="円弧 57">
              <a:extLst>
                <a:ext uri="{FF2B5EF4-FFF2-40B4-BE49-F238E27FC236}">
                  <a16:creationId xmlns:a16="http://schemas.microsoft.com/office/drawing/2014/main" id="{50498A08-E116-5CFD-C605-86FBAC8E0A7C}"/>
                </a:ext>
              </a:extLst>
            </p:cNvPr>
            <p:cNvSpPr/>
            <p:nvPr/>
          </p:nvSpPr>
          <p:spPr>
            <a:xfrm>
              <a:off x="9332673" y="2068453"/>
              <a:ext cx="1758830" cy="1112277"/>
            </a:xfrm>
            <a:prstGeom prst="arc">
              <a:avLst>
                <a:gd name="adj1" fmla="val 10864334"/>
                <a:gd name="adj2" fmla="val 17641"/>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7A4AC507-0019-F98B-192F-E429FD2EE820}"/>
                </a:ext>
              </a:extLst>
            </p:cNvPr>
            <p:cNvSpPr txBox="1"/>
            <p:nvPr/>
          </p:nvSpPr>
          <p:spPr>
            <a:xfrm>
              <a:off x="9936265" y="2860437"/>
              <a:ext cx="2078947" cy="276999"/>
            </a:xfrm>
            <a:prstGeom prst="rect">
              <a:avLst/>
            </a:prstGeom>
            <a:solidFill>
              <a:schemeClr val="accent6">
                <a:lumMod val="20000"/>
                <a:lumOff val="80000"/>
              </a:schemeClr>
            </a:solidFill>
            <a:ln w="28575">
              <a:solidFill>
                <a:srgbClr val="92D050"/>
              </a:solidFill>
            </a:ln>
          </p:spPr>
          <p:txBody>
            <a:bodyPr wrap="square" rtlCol="0">
              <a:spAutoFit/>
            </a:bodyPr>
            <a:lstStyle/>
            <a:p>
              <a:r>
                <a:rPr lang="ja-JP" altLang="en-US" sz="1200" dirty="0">
                  <a:solidFill>
                    <a:srgbClr val="FF0000"/>
                  </a:solidFill>
                </a:rPr>
                <a:t>出力側端子として使用可</a:t>
              </a:r>
              <a:endParaRPr kumimoji="1" lang="en-US" altLang="ja-JP" sz="1200" dirty="0">
                <a:solidFill>
                  <a:srgbClr val="FF0000"/>
                </a:solidFill>
              </a:endParaRPr>
            </a:p>
          </p:txBody>
        </p:sp>
      </p:grpSp>
      <p:pic>
        <p:nvPicPr>
          <p:cNvPr id="55" name="図 54">
            <a:extLst>
              <a:ext uri="{FF2B5EF4-FFF2-40B4-BE49-F238E27FC236}">
                <a16:creationId xmlns:a16="http://schemas.microsoft.com/office/drawing/2014/main" id="{DDE0C443-53F2-28B9-0704-ABDF3A0C29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7128" y="2295949"/>
            <a:ext cx="1057703" cy="793277"/>
          </a:xfrm>
          <a:prstGeom prst="rect">
            <a:avLst/>
          </a:prstGeom>
        </p:spPr>
      </p:pic>
      <p:sp>
        <p:nvSpPr>
          <p:cNvPr id="60" name="テキスト ボックス 59">
            <a:extLst>
              <a:ext uri="{FF2B5EF4-FFF2-40B4-BE49-F238E27FC236}">
                <a16:creationId xmlns:a16="http://schemas.microsoft.com/office/drawing/2014/main" id="{DDDAEFB4-4EEC-E8F3-966C-90B49F022E7D}"/>
              </a:ext>
            </a:extLst>
          </p:cNvPr>
          <p:cNvSpPr txBox="1"/>
          <p:nvPr/>
        </p:nvSpPr>
        <p:spPr>
          <a:xfrm>
            <a:off x="4128625" y="5874854"/>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sp>
        <p:nvSpPr>
          <p:cNvPr id="57" name="スライド番号プレースホルダー 56">
            <a:extLst>
              <a:ext uri="{FF2B5EF4-FFF2-40B4-BE49-F238E27FC236}">
                <a16:creationId xmlns:a16="http://schemas.microsoft.com/office/drawing/2014/main" id="{D5131E14-DBDF-7DA4-EE33-CF4B0D95283A}"/>
              </a:ext>
            </a:extLst>
          </p:cNvPr>
          <p:cNvSpPr>
            <a:spLocks noGrp="1"/>
          </p:cNvSpPr>
          <p:nvPr>
            <p:ph type="sldNum" sz="quarter" idx="12"/>
          </p:nvPr>
        </p:nvSpPr>
        <p:spPr/>
        <p:txBody>
          <a:bodyPr/>
          <a:lstStyle/>
          <a:p>
            <a:fld id="{E7784300-A231-4CE8-BF2A-B73085566916}" type="slidenum">
              <a:rPr kumimoji="1" lang="ja-JP" altLang="en-US" smtClean="0"/>
              <a:t>33</a:t>
            </a:fld>
            <a:r>
              <a:rPr kumimoji="1" lang="ja-JP" altLang="en-US"/>
              <a:t>ページ</a:t>
            </a:r>
            <a:endParaRPr kumimoji="1" lang="ja-JP" altLang="en-US" dirty="0"/>
          </a:p>
        </p:txBody>
      </p:sp>
      <p:sp>
        <p:nvSpPr>
          <p:cNvPr id="6" name="吹き出し: 折線 5">
            <a:extLst>
              <a:ext uri="{FF2B5EF4-FFF2-40B4-BE49-F238E27FC236}">
                <a16:creationId xmlns:a16="http://schemas.microsoft.com/office/drawing/2014/main" id="{FA693BC2-F2B2-B443-FC52-4005797AC8EF}"/>
              </a:ext>
            </a:extLst>
          </p:cNvPr>
          <p:cNvSpPr/>
          <p:nvPr/>
        </p:nvSpPr>
        <p:spPr>
          <a:xfrm>
            <a:off x="9899912" y="953168"/>
            <a:ext cx="2076538" cy="868445"/>
          </a:xfrm>
          <a:prstGeom prst="borderCallout2">
            <a:avLst>
              <a:gd name="adj1" fmla="val 18750"/>
              <a:gd name="adj2" fmla="val -8333"/>
              <a:gd name="adj3" fmla="val 18750"/>
              <a:gd name="adj4" fmla="val -16667"/>
              <a:gd name="adj5" fmla="val 135834"/>
              <a:gd name="adj6" fmla="val -40579"/>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7" name="グループ化 6">
            <a:extLst>
              <a:ext uri="{FF2B5EF4-FFF2-40B4-BE49-F238E27FC236}">
                <a16:creationId xmlns:a16="http://schemas.microsoft.com/office/drawing/2014/main" id="{73818E3C-3231-5E05-BCE7-CEA553D60602}"/>
              </a:ext>
            </a:extLst>
          </p:cNvPr>
          <p:cNvGrpSpPr/>
          <p:nvPr/>
        </p:nvGrpSpPr>
        <p:grpSpPr>
          <a:xfrm>
            <a:off x="8308467" y="2194889"/>
            <a:ext cx="720951" cy="264371"/>
            <a:chOff x="738051" y="2372149"/>
            <a:chExt cx="264371" cy="264371"/>
          </a:xfrm>
        </p:grpSpPr>
        <p:cxnSp>
          <p:nvCxnSpPr>
            <p:cNvPr id="19" name="直線コネクタ 18">
              <a:extLst>
                <a:ext uri="{FF2B5EF4-FFF2-40B4-BE49-F238E27FC236}">
                  <a16:creationId xmlns:a16="http://schemas.microsoft.com/office/drawing/2014/main" id="{8C854A1C-D8B8-031B-698D-6E6490230D8F}"/>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9E1F3A2A-17E2-4D5B-A229-6CA8C1BB4192}"/>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グループ化 11">
            <a:extLst>
              <a:ext uri="{FF2B5EF4-FFF2-40B4-BE49-F238E27FC236}">
                <a16:creationId xmlns:a16="http://schemas.microsoft.com/office/drawing/2014/main" id="{E03C546C-CF52-AC70-DE05-FFCB0AC0B580}"/>
              </a:ext>
            </a:extLst>
          </p:cNvPr>
          <p:cNvGrpSpPr/>
          <p:nvPr/>
        </p:nvGrpSpPr>
        <p:grpSpPr>
          <a:xfrm>
            <a:off x="5203692" y="4089689"/>
            <a:ext cx="2283545" cy="1291871"/>
            <a:chOff x="4644086" y="3803914"/>
            <a:chExt cx="2283545" cy="1291871"/>
          </a:xfrm>
        </p:grpSpPr>
        <p:sp>
          <p:nvSpPr>
            <p:cNvPr id="14" name="テキスト ボックス 13">
              <a:extLst>
                <a:ext uri="{FF2B5EF4-FFF2-40B4-BE49-F238E27FC236}">
                  <a16:creationId xmlns:a16="http://schemas.microsoft.com/office/drawing/2014/main" id="{7DA56942-AF42-B96D-F006-74D418554D4E}"/>
                </a:ext>
              </a:extLst>
            </p:cNvPr>
            <p:cNvSpPr txBox="1"/>
            <p:nvPr/>
          </p:nvSpPr>
          <p:spPr>
            <a:xfrm>
              <a:off x="4644086" y="4172455"/>
              <a:ext cx="2283545" cy="923330"/>
            </a:xfrm>
            <a:prstGeom prst="rect">
              <a:avLst/>
            </a:prstGeom>
            <a:noFill/>
          </p:spPr>
          <p:txBody>
            <a:bodyPr wrap="square" rtlCol="0">
              <a:spAutoFit/>
            </a:bodyPr>
            <a:lstStyle/>
            <a:p>
              <a:r>
                <a:rPr kumimoji="1" lang="en-US" altLang="ja-JP" dirty="0"/>
                <a:t>AC1000V</a:t>
              </a:r>
              <a:r>
                <a:rPr kumimoji="1" lang="ja-JP" altLang="en-US" dirty="0"/>
                <a:t>　</a:t>
              </a:r>
              <a:r>
                <a:rPr kumimoji="1" lang="en-US" altLang="ja-JP" dirty="0">
                  <a:solidFill>
                    <a:srgbClr val="FF0000"/>
                  </a:solidFill>
                </a:rPr>
                <a:t>500A</a:t>
              </a:r>
            </a:p>
            <a:p>
              <a:r>
                <a:rPr kumimoji="1" lang="en-US" altLang="ja-JP" dirty="0"/>
                <a:t>IN	</a:t>
              </a:r>
              <a:r>
                <a:rPr kumimoji="1" lang="ja-JP" altLang="en-US" dirty="0"/>
                <a:t>：</a:t>
              </a:r>
              <a:r>
                <a:rPr kumimoji="1" lang="en-US" altLang="ja-JP" dirty="0"/>
                <a:t>M12×3</a:t>
              </a:r>
            </a:p>
            <a:p>
              <a:r>
                <a:rPr lang="en-US" altLang="ja-JP" dirty="0"/>
                <a:t>OUT	</a:t>
              </a:r>
              <a:r>
                <a:rPr lang="ja-JP" altLang="en-US" dirty="0"/>
                <a:t>：</a:t>
              </a:r>
              <a:r>
                <a:rPr lang="en-US" altLang="ja-JP" dirty="0"/>
                <a:t>M6×13</a:t>
              </a:r>
            </a:p>
          </p:txBody>
        </p:sp>
        <p:sp>
          <p:nvSpPr>
            <p:cNvPr id="5" name="テキスト ボックス 4">
              <a:extLst>
                <a:ext uri="{FF2B5EF4-FFF2-40B4-BE49-F238E27FC236}">
                  <a16:creationId xmlns:a16="http://schemas.microsoft.com/office/drawing/2014/main" id="{7A339C4B-C1BD-21D1-BE5B-7F37E890C258}"/>
                </a:ext>
              </a:extLst>
            </p:cNvPr>
            <p:cNvSpPr txBox="1"/>
            <p:nvPr/>
          </p:nvSpPr>
          <p:spPr>
            <a:xfrm>
              <a:off x="4644086" y="3803914"/>
              <a:ext cx="1849793" cy="369332"/>
            </a:xfrm>
            <a:prstGeom prst="rect">
              <a:avLst/>
            </a:prstGeom>
            <a:noFill/>
          </p:spPr>
          <p:txBody>
            <a:bodyPr wrap="square">
              <a:spAutoFit/>
            </a:bodyPr>
            <a:lstStyle/>
            <a:p>
              <a:r>
                <a:rPr lang="en-US" altLang="ja-JP" dirty="0">
                  <a:hlinkClick r:id="rId7"/>
                </a:rPr>
                <a:t>OK-700SEF-3</a:t>
              </a:r>
              <a:endParaRPr lang="ja-JP" altLang="en-US" dirty="0"/>
            </a:p>
          </p:txBody>
        </p:sp>
      </p:grpSp>
      <p:grpSp>
        <p:nvGrpSpPr>
          <p:cNvPr id="86" name="グループ化 85">
            <a:extLst>
              <a:ext uri="{FF2B5EF4-FFF2-40B4-BE49-F238E27FC236}">
                <a16:creationId xmlns:a16="http://schemas.microsoft.com/office/drawing/2014/main" id="{246F5B97-990D-1B65-CBB9-3164EB0848E9}"/>
              </a:ext>
            </a:extLst>
          </p:cNvPr>
          <p:cNvGrpSpPr/>
          <p:nvPr/>
        </p:nvGrpSpPr>
        <p:grpSpPr>
          <a:xfrm>
            <a:off x="1996645" y="3465902"/>
            <a:ext cx="640768" cy="934244"/>
            <a:chOff x="1994992" y="3465902"/>
            <a:chExt cx="640768" cy="934244"/>
          </a:xfrm>
        </p:grpSpPr>
        <p:cxnSp>
          <p:nvCxnSpPr>
            <p:cNvPr id="29" name="直線コネクタ 28">
              <a:extLst>
                <a:ext uri="{FF2B5EF4-FFF2-40B4-BE49-F238E27FC236}">
                  <a16:creationId xmlns:a16="http://schemas.microsoft.com/office/drawing/2014/main" id="{ED7F6F29-DBCC-485E-9A03-E70BB8EBD4C3}"/>
                </a:ext>
              </a:extLst>
            </p:cNvPr>
            <p:cNvCxnSpPr>
              <a:cxnSpLocks/>
            </p:cNvCxnSpPr>
            <p:nvPr/>
          </p:nvCxnSpPr>
          <p:spPr>
            <a:xfrm flipH="1">
              <a:off x="1994992" y="3465902"/>
              <a:ext cx="316914" cy="9342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B89AB7F2-8EDA-6B8B-6AFC-3C17C4D3F67D}"/>
                </a:ext>
              </a:extLst>
            </p:cNvPr>
            <p:cNvCxnSpPr>
              <a:cxnSpLocks/>
            </p:cNvCxnSpPr>
            <p:nvPr/>
          </p:nvCxnSpPr>
          <p:spPr>
            <a:xfrm>
              <a:off x="2318846" y="3465902"/>
              <a:ext cx="316914" cy="9342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グループ化 82">
            <a:extLst>
              <a:ext uri="{FF2B5EF4-FFF2-40B4-BE49-F238E27FC236}">
                <a16:creationId xmlns:a16="http://schemas.microsoft.com/office/drawing/2014/main" id="{A32B05A6-30F5-474E-24B9-859938017B85}"/>
              </a:ext>
            </a:extLst>
          </p:cNvPr>
          <p:cNvGrpSpPr/>
          <p:nvPr/>
        </p:nvGrpSpPr>
        <p:grpSpPr>
          <a:xfrm flipH="1">
            <a:off x="2668796" y="3465902"/>
            <a:ext cx="1225280" cy="929285"/>
            <a:chOff x="725692" y="3470861"/>
            <a:chExt cx="1225280" cy="929285"/>
          </a:xfrm>
        </p:grpSpPr>
        <p:cxnSp>
          <p:nvCxnSpPr>
            <p:cNvPr id="84" name="直線コネクタ 83">
              <a:extLst>
                <a:ext uri="{FF2B5EF4-FFF2-40B4-BE49-F238E27FC236}">
                  <a16:creationId xmlns:a16="http://schemas.microsoft.com/office/drawing/2014/main" id="{C73D6324-20E6-FB65-57B1-176B087F7DAD}"/>
                </a:ext>
              </a:extLst>
            </p:cNvPr>
            <p:cNvCxnSpPr>
              <a:cxnSpLocks/>
            </p:cNvCxnSpPr>
            <p:nvPr/>
          </p:nvCxnSpPr>
          <p:spPr>
            <a:xfrm flipH="1">
              <a:off x="725692" y="3470861"/>
              <a:ext cx="1225280" cy="9213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4A0D5689-458C-F99A-754A-ECC4A220B3C5}"/>
                </a:ext>
              </a:extLst>
            </p:cNvPr>
            <p:cNvCxnSpPr>
              <a:cxnSpLocks/>
            </p:cNvCxnSpPr>
            <p:nvPr/>
          </p:nvCxnSpPr>
          <p:spPr>
            <a:xfrm flipH="1">
              <a:off x="1367208" y="3470861"/>
              <a:ext cx="581626" cy="9292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5" name="グループ化 94">
            <a:extLst>
              <a:ext uri="{FF2B5EF4-FFF2-40B4-BE49-F238E27FC236}">
                <a16:creationId xmlns:a16="http://schemas.microsoft.com/office/drawing/2014/main" id="{635F4B11-51C8-EFC8-318C-187535B3D64E}"/>
              </a:ext>
            </a:extLst>
          </p:cNvPr>
          <p:cNvGrpSpPr/>
          <p:nvPr/>
        </p:nvGrpSpPr>
        <p:grpSpPr>
          <a:xfrm>
            <a:off x="8529412" y="2302183"/>
            <a:ext cx="280860" cy="430384"/>
            <a:chOff x="8529412" y="2299421"/>
            <a:chExt cx="280860" cy="430384"/>
          </a:xfrm>
        </p:grpSpPr>
        <p:cxnSp>
          <p:nvCxnSpPr>
            <p:cNvPr id="28" name="直線コネクタ 27">
              <a:extLst>
                <a:ext uri="{FF2B5EF4-FFF2-40B4-BE49-F238E27FC236}">
                  <a16:creationId xmlns:a16="http://schemas.microsoft.com/office/drawing/2014/main" id="{BBC73EA4-916E-7472-B639-EFBC148097A2}"/>
                </a:ext>
              </a:extLst>
            </p:cNvPr>
            <p:cNvCxnSpPr>
              <a:cxnSpLocks/>
            </p:cNvCxnSpPr>
            <p:nvPr/>
          </p:nvCxnSpPr>
          <p:spPr>
            <a:xfrm flipH="1">
              <a:off x="8529412" y="2299421"/>
              <a:ext cx="142746" cy="4303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64CEBA58-2C21-FE39-7133-C2CA89B55537}"/>
                </a:ext>
              </a:extLst>
            </p:cNvPr>
            <p:cNvCxnSpPr>
              <a:cxnSpLocks/>
            </p:cNvCxnSpPr>
            <p:nvPr/>
          </p:nvCxnSpPr>
          <p:spPr>
            <a:xfrm>
              <a:off x="8667526" y="2299421"/>
              <a:ext cx="142746" cy="4303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6" name="グループ化 95">
            <a:extLst>
              <a:ext uri="{FF2B5EF4-FFF2-40B4-BE49-F238E27FC236}">
                <a16:creationId xmlns:a16="http://schemas.microsoft.com/office/drawing/2014/main" id="{6205FB5C-65F7-5C62-0AD2-9558393197D2}"/>
              </a:ext>
            </a:extLst>
          </p:cNvPr>
          <p:cNvGrpSpPr/>
          <p:nvPr/>
        </p:nvGrpSpPr>
        <p:grpSpPr>
          <a:xfrm flipH="1">
            <a:off x="8879571" y="2299421"/>
            <a:ext cx="494907" cy="435908"/>
            <a:chOff x="7974685" y="2300829"/>
            <a:chExt cx="494907" cy="435908"/>
          </a:xfrm>
        </p:grpSpPr>
        <p:cxnSp>
          <p:nvCxnSpPr>
            <p:cNvPr id="97" name="直線コネクタ 96">
              <a:extLst>
                <a:ext uri="{FF2B5EF4-FFF2-40B4-BE49-F238E27FC236}">
                  <a16:creationId xmlns:a16="http://schemas.microsoft.com/office/drawing/2014/main" id="{FA54BC39-28C3-9A55-8CAB-944CF8F976FE}"/>
                </a:ext>
              </a:extLst>
            </p:cNvPr>
            <p:cNvCxnSpPr>
              <a:cxnSpLocks/>
            </p:cNvCxnSpPr>
            <p:nvPr/>
          </p:nvCxnSpPr>
          <p:spPr>
            <a:xfrm flipH="1">
              <a:off x="7974685" y="2303549"/>
              <a:ext cx="494907" cy="4331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81142232-012D-6E4C-0CF9-07971F195798}"/>
                </a:ext>
              </a:extLst>
            </p:cNvPr>
            <p:cNvCxnSpPr>
              <a:cxnSpLocks/>
            </p:cNvCxnSpPr>
            <p:nvPr/>
          </p:nvCxnSpPr>
          <p:spPr>
            <a:xfrm flipH="1">
              <a:off x="8254468" y="2300829"/>
              <a:ext cx="214562" cy="4359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4" name="直線コネクタ 103">
            <a:extLst>
              <a:ext uri="{FF2B5EF4-FFF2-40B4-BE49-F238E27FC236}">
                <a16:creationId xmlns:a16="http://schemas.microsoft.com/office/drawing/2014/main" id="{AC62D585-FBE2-172F-4436-9C6214AF3C2D}"/>
              </a:ext>
            </a:extLst>
          </p:cNvPr>
          <p:cNvCxnSpPr>
            <a:cxnSpLocks/>
          </p:cNvCxnSpPr>
          <p:nvPr/>
        </p:nvCxnSpPr>
        <p:spPr>
          <a:xfrm flipH="1">
            <a:off x="8804469" y="3002357"/>
            <a:ext cx="424416" cy="10792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926F026B-B8AD-6DC8-42BE-7621BF6B284D}"/>
              </a:ext>
            </a:extLst>
          </p:cNvPr>
          <p:cNvCxnSpPr>
            <a:cxnSpLocks/>
          </p:cNvCxnSpPr>
          <p:nvPr/>
        </p:nvCxnSpPr>
        <p:spPr>
          <a:xfrm>
            <a:off x="8675044" y="4725642"/>
            <a:ext cx="0" cy="5462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050E046A-C1F3-E378-FD21-84FAE81A2172}"/>
              </a:ext>
            </a:extLst>
          </p:cNvPr>
          <p:cNvCxnSpPr>
            <a:cxnSpLocks/>
          </p:cNvCxnSpPr>
          <p:nvPr/>
        </p:nvCxnSpPr>
        <p:spPr>
          <a:xfrm>
            <a:off x="8807007" y="4725642"/>
            <a:ext cx="159942" cy="564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0" name="グループ化 129">
            <a:extLst>
              <a:ext uri="{FF2B5EF4-FFF2-40B4-BE49-F238E27FC236}">
                <a16:creationId xmlns:a16="http://schemas.microsoft.com/office/drawing/2014/main" id="{F27E0C9D-91D4-C45C-0D06-1ED3FB91368A}"/>
              </a:ext>
            </a:extLst>
          </p:cNvPr>
          <p:cNvGrpSpPr/>
          <p:nvPr/>
        </p:nvGrpSpPr>
        <p:grpSpPr>
          <a:xfrm>
            <a:off x="10641235" y="4024910"/>
            <a:ext cx="904875" cy="1781390"/>
            <a:chOff x="10838085" y="4024910"/>
            <a:chExt cx="904875" cy="1781390"/>
          </a:xfrm>
        </p:grpSpPr>
        <p:cxnSp>
          <p:nvCxnSpPr>
            <p:cNvPr id="67" name="コネクタ: カギ線 66">
              <a:extLst>
                <a:ext uri="{FF2B5EF4-FFF2-40B4-BE49-F238E27FC236}">
                  <a16:creationId xmlns:a16="http://schemas.microsoft.com/office/drawing/2014/main" id="{AEC32811-FA0D-C4D4-05B9-A0CCD4E3C1D9}"/>
                </a:ext>
              </a:extLst>
            </p:cNvPr>
            <p:cNvCxnSpPr>
              <a:cxnSpLocks/>
              <a:stCxn id="69" idx="3"/>
              <a:endCxn id="70" idx="3"/>
            </p:cNvCxnSpPr>
            <p:nvPr/>
          </p:nvCxnSpPr>
          <p:spPr>
            <a:xfrm>
              <a:off x="11502612" y="440014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pic>
          <p:nvPicPr>
            <p:cNvPr id="69" name="図 68">
              <a:extLst>
                <a:ext uri="{FF2B5EF4-FFF2-40B4-BE49-F238E27FC236}">
                  <a16:creationId xmlns:a16="http://schemas.microsoft.com/office/drawing/2014/main" id="{7CA75912-E56A-36BB-546F-E298949A9CF2}"/>
                </a:ext>
              </a:extLst>
            </p:cNvPr>
            <p:cNvPicPr>
              <a:picLocks noChangeAspect="1"/>
            </p:cNvPicPr>
            <p:nvPr/>
          </p:nvPicPr>
          <p:blipFill>
            <a:blip r:embed="rId4"/>
            <a:stretch>
              <a:fillRect/>
            </a:stretch>
          </p:blipFill>
          <p:spPr>
            <a:xfrm>
              <a:off x="11078432" y="4024910"/>
              <a:ext cx="424180" cy="750472"/>
            </a:xfrm>
            <a:prstGeom prst="rect">
              <a:avLst/>
            </a:prstGeom>
          </p:spPr>
        </p:pic>
        <p:pic>
          <p:nvPicPr>
            <p:cNvPr id="70" name="図 69">
              <a:extLst>
                <a:ext uri="{FF2B5EF4-FFF2-40B4-BE49-F238E27FC236}">
                  <a16:creationId xmlns:a16="http://schemas.microsoft.com/office/drawing/2014/main" id="{BC002777-74A1-8DB6-0BDC-F03301FBE75A}"/>
                </a:ext>
              </a:extLst>
            </p:cNvPr>
            <p:cNvPicPr>
              <a:picLocks noChangeAspect="1"/>
            </p:cNvPicPr>
            <p:nvPr/>
          </p:nvPicPr>
          <p:blipFill>
            <a:blip r:embed="rId5"/>
            <a:stretch>
              <a:fillRect/>
            </a:stretch>
          </p:blipFill>
          <p:spPr>
            <a:xfrm>
              <a:off x="10838085" y="5129226"/>
              <a:ext cx="904875" cy="677074"/>
            </a:xfrm>
            <a:prstGeom prst="rect">
              <a:avLst/>
            </a:prstGeom>
          </p:spPr>
        </p:pic>
        <p:cxnSp>
          <p:nvCxnSpPr>
            <p:cNvPr id="71" name="直線コネクタ 70">
              <a:extLst>
                <a:ext uri="{FF2B5EF4-FFF2-40B4-BE49-F238E27FC236}">
                  <a16:creationId xmlns:a16="http://schemas.microsoft.com/office/drawing/2014/main" id="{38A2EF92-B6DF-306C-0201-C3C21455B842}"/>
                </a:ext>
              </a:extLst>
            </p:cNvPr>
            <p:cNvCxnSpPr>
              <a:cxnSpLocks/>
            </p:cNvCxnSpPr>
            <p:nvPr/>
          </p:nvCxnSpPr>
          <p:spPr>
            <a:xfrm flipH="1">
              <a:off x="10993613" y="4725642"/>
              <a:ext cx="167996" cy="564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EAA8B153-15CF-85E8-5B28-48BD01137F40}"/>
                </a:ext>
              </a:extLst>
            </p:cNvPr>
            <p:cNvCxnSpPr>
              <a:cxnSpLocks/>
            </p:cNvCxnSpPr>
            <p:nvPr/>
          </p:nvCxnSpPr>
          <p:spPr>
            <a:xfrm>
              <a:off x="11288353" y="4725642"/>
              <a:ext cx="0" cy="564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5F5305C9-02AB-BEA2-020A-F45363B3FC4F}"/>
                </a:ext>
              </a:extLst>
            </p:cNvPr>
            <p:cNvCxnSpPr>
              <a:cxnSpLocks/>
            </p:cNvCxnSpPr>
            <p:nvPr/>
          </p:nvCxnSpPr>
          <p:spPr>
            <a:xfrm>
              <a:off x="11415097" y="4725642"/>
              <a:ext cx="167996" cy="564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9199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5F631-AAB1-809E-6B6E-1A5CAF24848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25C0189-0899-A6A0-0C9E-B00119F2AD2B}"/>
              </a:ext>
            </a:extLst>
          </p:cNvPr>
          <p:cNvSpPr>
            <a:spLocks noGrp="1"/>
          </p:cNvSpPr>
          <p:nvPr>
            <p:ph type="title"/>
          </p:nvPr>
        </p:nvSpPr>
        <p:spPr>
          <a:xfrm>
            <a:off x="838200" y="136526"/>
            <a:ext cx="10515600" cy="519282"/>
          </a:xfrm>
        </p:spPr>
        <p:txBody>
          <a:bodyPr>
            <a:normAutofit/>
          </a:bodyPr>
          <a:lstStyle/>
          <a:p>
            <a:r>
              <a:rPr kumimoji="1" lang="en-US" altLang="ja-JP" sz="2800" dirty="0"/>
              <a:t>OK-700SEF-3</a:t>
            </a:r>
            <a:endParaRPr kumimoji="1" lang="ja-JP" altLang="en-US" sz="2800" dirty="0"/>
          </a:p>
        </p:txBody>
      </p:sp>
      <p:sp>
        <p:nvSpPr>
          <p:cNvPr id="10" name="スライド番号プレースホルダー 9">
            <a:extLst>
              <a:ext uri="{FF2B5EF4-FFF2-40B4-BE49-F238E27FC236}">
                <a16:creationId xmlns:a16="http://schemas.microsoft.com/office/drawing/2014/main" id="{1808D681-D814-DA74-F89A-CD88723B1EAD}"/>
              </a:ext>
            </a:extLst>
          </p:cNvPr>
          <p:cNvSpPr>
            <a:spLocks noGrp="1"/>
          </p:cNvSpPr>
          <p:nvPr>
            <p:ph type="sldNum" sz="quarter" idx="12"/>
          </p:nvPr>
        </p:nvSpPr>
        <p:spPr/>
        <p:txBody>
          <a:bodyPr/>
          <a:lstStyle/>
          <a:p>
            <a:fld id="{E7784300-A231-4CE8-BF2A-B73085566916}" type="slidenum">
              <a:rPr kumimoji="1" lang="ja-JP" altLang="en-US" smtClean="0"/>
              <a:t>34</a:t>
            </a:fld>
            <a:r>
              <a:rPr kumimoji="1" lang="ja-JP" altLang="en-US"/>
              <a:t>ページ</a:t>
            </a:r>
            <a:endParaRPr kumimoji="1" lang="ja-JP" altLang="en-US" dirty="0"/>
          </a:p>
        </p:txBody>
      </p:sp>
      <p:sp>
        <p:nvSpPr>
          <p:cNvPr id="5" name="テキスト ボックス 4">
            <a:extLst>
              <a:ext uri="{FF2B5EF4-FFF2-40B4-BE49-F238E27FC236}">
                <a16:creationId xmlns:a16="http://schemas.microsoft.com/office/drawing/2014/main" id="{12B863A9-A04B-324F-B8DF-76D471BF01EF}"/>
              </a:ext>
            </a:extLst>
          </p:cNvPr>
          <p:cNvSpPr txBox="1"/>
          <p:nvPr/>
        </p:nvSpPr>
        <p:spPr>
          <a:xfrm>
            <a:off x="838200" y="1356610"/>
            <a:ext cx="6097508" cy="369332"/>
          </a:xfrm>
          <a:prstGeom prst="rect">
            <a:avLst/>
          </a:prstGeom>
          <a:noFill/>
        </p:spPr>
        <p:txBody>
          <a:bodyPr wrap="square">
            <a:spAutoFit/>
          </a:bodyPr>
          <a:lstStyle/>
          <a:p>
            <a:r>
              <a:rPr lang="en-US" altLang="ja-JP" dirty="0">
                <a:hlinkClick r:id="rId2"/>
              </a:rPr>
              <a:t>OK-700SEF-3 | Product </a:t>
            </a:r>
            <a:r>
              <a:rPr lang="en-US" altLang="ja-JP" dirty="0" err="1">
                <a:hlinkClick r:id="rId2"/>
              </a:rPr>
              <a:t>iQ</a:t>
            </a:r>
            <a:r>
              <a:rPr lang="en-US" altLang="ja-JP" dirty="0">
                <a:hlinkClick r:id="rId2"/>
              </a:rPr>
              <a:t> - Product </a:t>
            </a:r>
            <a:r>
              <a:rPr lang="en-US" altLang="ja-JP" dirty="0" err="1">
                <a:hlinkClick r:id="rId2"/>
              </a:rPr>
              <a:t>iQ</a:t>
            </a:r>
            <a:endParaRPr lang="ja-JP" altLang="en-US" dirty="0"/>
          </a:p>
        </p:txBody>
      </p:sp>
      <p:pic>
        <p:nvPicPr>
          <p:cNvPr id="7" name="図 6">
            <a:extLst>
              <a:ext uri="{FF2B5EF4-FFF2-40B4-BE49-F238E27FC236}">
                <a16:creationId xmlns:a16="http://schemas.microsoft.com/office/drawing/2014/main" id="{B6CEDC68-1CDF-60F5-A854-DBE3CBEFB8EE}"/>
              </a:ext>
            </a:extLst>
          </p:cNvPr>
          <p:cNvPicPr>
            <a:picLocks noChangeAspect="1"/>
          </p:cNvPicPr>
          <p:nvPr/>
        </p:nvPicPr>
        <p:blipFill>
          <a:blip r:embed="rId3"/>
          <a:stretch>
            <a:fillRect/>
          </a:stretch>
        </p:blipFill>
        <p:spPr>
          <a:xfrm>
            <a:off x="838200" y="579149"/>
            <a:ext cx="10515600" cy="777461"/>
          </a:xfrm>
          <a:prstGeom prst="rect">
            <a:avLst/>
          </a:prstGeom>
          <a:ln>
            <a:solidFill>
              <a:schemeClr val="tx1"/>
            </a:solidFill>
          </a:ln>
        </p:spPr>
      </p:pic>
      <p:sp>
        <p:nvSpPr>
          <p:cNvPr id="8" name="正方形/長方形 7">
            <a:extLst>
              <a:ext uri="{FF2B5EF4-FFF2-40B4-BE49-F238E27FC236}">
                <a16:creationId xmlns:a16="http://schemas.microsoft.com/office/drawing/2014/main" id="{B0622870-0C58-D3E6-2674-F449D6589299}"/>
              </a:ext>
            </a:extLst>
          </p:cNvPr>
          <p:cNvSpPr/>
          <p:nvPr/>
        </p:nvSpPr>
        <p:spPr>
          <a:xfrm>
            <a:off x="838200" y="965220"/>
            <a:ext cx="10515600" cy="2082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8930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39">
            <a:extLst>
              <a:ext uri="{FF2B5EF4-FFF2-40B4-BE49-F238E27FC236}">
                <a16:creationId xmlns:a16="http://schemas.microsoft.com/office/drawing/2014/main" id="{E3EC9A78-FDBD-BB2D-314A-52F43BFE4016}"/>
              </a:ext>
            </a:extLst>
          </p:cNvPr>
          <p:cNvSpPr txBox="1"/>
          <p:nvPr/>
        </p:nvSpPr>
        <p:spPr>
          <a:xfrm>
            <a:off x="3216421" y="2430522"/>
            <a:ext cx="4644220" cy="923330"/>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kumimoji="1" lang="en-US" altLang="ja-JP" dirty="0">
                <a:solidFill>
                  <a:srgbClr val="0070C0"/>
                </a:solidFill>
              </a:rPr>
              <a:t>350MCM×2</a:t>
            </a:r>
            <a:r>
              <a:rPr kumimoji="1" lang="ja-JP" altLang="en-US" dirty="0">
                <a:solidFill>
                  <a:srgbClr val="0070C0"/>
                </a:solidFill>
              </a:rPr>
              <a:t>本</a:t>
            </a:r>
            <a:endParaRPr kumimoji="1" lang="en-US" altLang="ja-JP" dirty="0">
              <a:solidFill>
                <a:srgbClr val="0070C0"/>
              </a:solidFill>
            </a:endParaRPr>
          </a:p>
          <a:p>
            <a:r>
              <a:rPr lang="ja-JP" altLang="en-US" dirty="0">
                <a:solidFill>
                  <a:srgbClr val="0070C0"/>
                </a:solidFill>
              </a:rPr>
              <a:t>　　　（ブレーカ指定）</a:t>
            </a:r>
            <a:endParaRPr lang="en-US" altLang="ja-JP" dirty="0">
              <a:solidFill>
                <a:srgbClr val="0070C0"/>
              </a:solidFill>
            </a:endParaRPr>
          </a:p>
          <a:p>
            <a:endParaRPr kumimoji="1" lang="ja-JP" altLang="en-US" dirty="0">
              <a:solidFill>
                <a:srgbClr val="0070C0"/>
              </a:solidFill>
            </a:endParaRPr>
          </a:p>
        </p:txBody>
      </p:sp>
      <p:cxnSp>
        <p:nvCxnSpPr>
          <p:cNvPr id="41" name="コネクタ: カギ線 40">
            <a:extLst>
              <a:ext uri="{FF2B5EF4-FFF2-40B4-BE49-F238E27FC236}">
                <a16:creationId xmlns:a16="http://schemas.microsoft.com/office/drawing/2014/main" id="{C6EA3F3E-0CA3-DE52-CE34-34664E4E31FF}"/>
              </a:ext>
            </a:extLst>
          </p:cNvPr>
          <p:cNvCxnSpPr>
            <a:cxnSpLocks/>
            <a:stCxn id="40" idx="2"/>
          </p:cNvCxnSpPr>
          <p:nvPr/>
        </p:nvCxnSpPr>
        <p:spPr>
          <a:xfrm rot="5400000">
            <a:off x="3890510" y="2128403"/>
            <a:ext cx="422573" cy="2873471"/>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B5A893BC-17AF-FA0A-6213-CD553B91B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5772" y="2465920"/>
            <a:ext cx="1136715" cy="852534"/>
          </a:xfrm>
          <a:prstGeom prst="rect">
            <a:avLst/>
          </a:prstGeom>
        </p:spPr>
      </p:pic>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340988" y="200784"/>
            <a:ext cx="11764873" cy="884099"/>
          </a:xfrm>
        </p:spPr>
        <p:txBody>
          <a:bodyPr>
            <a:normAutofit fontScale="90000"/>
          </a:bodyPr>
          <a:lstStyle/>
          <a:p>
            <a:pPr marR="0" lvl="0" algn="l" defTabSz="914400" rtl="0" eaLnBrk="1" fontAlgn="auto" latinLnBrk="0" hangingPunct="1">
              <a:lnSpc>
                <a:spcPct val="90000"/>
              </a:lnSpc>
              <a:spcBef>
                <a:spcPts val="1000"/>
              </a:spcBef>
              <a:spcAft>
                <a:spcPts val="0"/>
              </a:spcAft>
              <a:buClrTx/>
              <a:buSzTx/>
              <a:tabLst/>
              <a:defRPr/>
            </a:pPr>
            <a:r>
              <a:rPr kumimoji="1" lang="en-US" altLang="ja-JP" sz="3100" dirty="0">
                <a:latin typeface="+mn-ea"/>
                <a:ea typeface="+mn-ea"/>
              </a:rPr>
              <a:t>2.1.1.9</a:t>
            </a:r>
            <a:r>
              <a:rPr kumimoji="1" lang="ja-JP" altLang="en-US" sz="3100" dirty="0">
                <a:latin typeface="+mn-ea"/>
                <a:ea typeface="+mn-ea"/>
              </a:rPr>
              <a:t>　</a:t>
            </a:r>
            <a:r>
              <a:rPr kumimoji="1" lang="en-US" altLang="ja-JP" sz="3100" dirty="0">
                <a:latin typeface="+mn-ea"/>
                <a:ea typeface="+mn-ea"/>
              </a:rPr>
              <a:t>630AF</a:t>
            </a:r>
            <a:r>
              <a:rPr kumimoji="1" lang="ja-JP" altLang="en-US" sz="3100" dirty="0">
                <a:latin typeface="+mn-ea"/>
                <a:ea typeface="+mn-ea"/>
              </a:rPr>
              <a:t>　</a:t>
            </a:r>
            <a:r>
              <a:rPr kumimoji="1" lang="en-US" altLang="ja-JP" sz="3100" dirty="0">
                <a:latin typeface="+mn-ea"/>
                <a:ea typeface="+mn-ea"/>
              </a:rPr>
              <a:t>BW630RAGU+OK-700SF-SCCR</a:t>
            </a:r>
            <a:br>
              <a:rPr kumimoji="1" lang="en-US" altLang="ja-JP" sz="3100" dirty="0">
                <a:latin typeface="+mn-ea"/>
                <a:ea typeface="+mn-ea"/>
              </a:rPr>
            </a:br>
            <a:r>
              <a:rPr kumimoji="1" lang="ja-JP" altLang="en-US" sz="3100" dirty="0">
                <a:latin typeface="+mn-ea"/>
                <a:ea typeface="+mn-ea"/>
              </a:rPr>
              <a:t>　　　　</a:t>
            </a:r>
            <a:r>
              <a:rPr kumimoji="1" lang="ja-JP" altLang="en-US" sz="2200" b="0" i="0" u="none" strike="noStrike" kern="1200" cap="none" spc="0" normalizeH="0" baseline="0" noProof="0" dirty="0">
                <a:ln>
                  <a:noFill/>
                </a:ln>
                <a:solidFill>
                  <a:prstClr val="black"/>
                </a:solidFill>
                <a:effectLst/>
                <a:uLnTx/>
                <a:uFillTx/>
                <a:latin typeface="+mn-ea"/>
                <a:ea typeface="+mn-ea"/>
                <a:cs typeface="+mn-cs"/>
              </a:rPr>
              <a:t>組合せ認定</a:t>
            </a:r>
            <a:r>
              <a:rPr kumimoji="1" lang="en-US" altLang="ja-JP" sz="2200" b="0" i="0" u="none" strike="noStrike" kern="1200" cap="none" spc="0" normalizeH="0" baseline="0" noProof="0" dirty="0">
                <a:ln>
                  <a:noFill/>
                </a:ln>
                <a:solidFill>
                  <a:prstClr val="black"/>
                </a:solidFill>
                <a:effectLst/>
                <a:uLnTx/>
                <a:uFillTx/>
                <a:latin typeface="+mn-ea"/>
                <a:ea typeface="+mn-ea"/>
                <a:cs typeface="+mn-cs"/>
              </a:rPr>
              <a:t>SCCR</a:t>
            </a:r>
            <a:r>
              <a:rPr kumimoji="1" lang="ja-JP" altLang="en-US" sz="22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2200" b="0" i="0" u="none" strike="noStrike" kern="1200" cap="none" spc="0" normalizeH="0" baseline="0" noProof="0" dirty="0">
                <a:ln>
                  <a:noFill/>
                </a:ln>
                <a:solidFill>
                  <a:srgbClr val="FF0000"/>
                </a:solidFill>
                <a:effectLst/>
                <a:uLnTx/>
                <a:uFillTx/>
                <a:latin typeface="+mn-ea"/>
                <a:ea typeface="+mn-ea"/>
                <a:cs typeface="+mn-cs"/>
              </a:rPr>
              <a:t>50kA(AC480V</a:t>
            </a:r>
            <a:r>
              <a:rPr kumimoji="1" lang="ja-JP" altLang="en-US" sz="2200" b="0" i="0" u="none" strike="noStrike" kern="1200" cap="none" spc="0" normalizeH="0" baseline="0" noProof="0" dirty="0">
                <a:ln>
                  <a:noFill/>
                </a:ln>
                <a:solidFill>
                  <a:srgbClr val="FF0000"/>
                </a:solidFill>
                <a:effectLst/>
                <a:uLnTx/>
                <a:uFillTx/>
                <a:latin typeface="+mn-ea"/>
                <a:ea typeface="+mn-ea"/>
                <a:cs typeface="+mn-cs"/>
              </a:rPr>
              <a:t>以下　</a:t>
            </a:r>
            <a:r>
              <a:rPr kumimoji="1" lang="en-US" altLang="ja-JP" sz="2200" b="0" i="0" u="none" strike="noStrike" kern="1200" cap="none" spc="0" normalizeH="0" baseline="0" noProof="0" dirty="0">
                <a:ln>
                  <a:noFill/>
                </a:ln>
                <a:solidFill>
                  <a:srgbClr val="FF0000"/>
                </a:solidFill>
                <a:effectLst/>
                <a:uLnTx/>
                <a:uFillTx/>
                <a:latin typeface="+mn-ea"/>
                <a:ea typeface="+mn-ea"/>
                <a:cs typeface="+mn-cs"/>
              </a:rPr>
              <a:t>600A</a:t>
            </a:r>
            <a:r>
              <a:rPr kumimoji="1" lang="ja-JP" altLang="en-US" sz="22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200" dirty="0">
              <a:latin typeface="+mn-ea"/>
              <a:ea typeface="+mn-ea"/>
            </a:endParaRPr>
          </a:p>
        </p:txBody>
      </p:sp>
      <p:sp>
        <p:nvSpPr>
          <p:cNvPr id="20" name="テキスト ボックス 19">
            <a:extLst>
              <a:ext uri="{FF2B5EF4-FFF2-40B4-BE49-F238E27FC236}">
                <a16:creationId xmlns:a16="http://schemas.microsoft.com/office/drawing/2014/main" id="{DA4FBD0C-9F7B-5B31-1B5A-CF13B4A55823}"/>
              </a:ext>
            </a:extLst>
          </p:cNvPr>
          <p:cNvSpPr txBox="1"/>
          <p:nvPr/>
        </p:nvSpPr>
        <p:spPr>
          <a:xfrm>
            <a:off x="3197054" y="1497688"/>
            <a:ext cx="5064579" cy="646331"/>
          </a:xfrm>
          <a:prstGeom prst="rect">
            <a:avLst/>
          </a:prstGeom>
          <a:noFill/>
        </p:spPr>
        <p:txBody>
          <a:bodyPr wrap="square" rtlCol="0">
            <a:spAutoFit/>
          </a:bodyPr>
          <a:lstStyle/>
          <a:p>
            <a:r>
              <a:rPr kumimoji="1" lang="ja-JP" altLang="en-US" dirty="0"/>
              <a:t>組合せ認定ブレーカ（認定取得は</a:t>
            </a:r>
            <a:r>
              <a:rPr kumimoji="1" lang="en-US" altLang="ja-JP" dirty="0"/>
              <a:t>600AT</a:t>
            </a:r>
            <a:r>
              <a:rPr kumimoji="1" lang="ja-JP" altLang="en-US" dirty="0"/>
              <a:t>まで）</a:t>
            </a:r>
            <a:endParaRPr kumimoji="1" lang="en-US" altLang="ja-JP" dirty="0"/>
          </a:p>
          <a:p>
            <a:r>
              <a:rPr kumimoji="1" lang="en-US" altLang="ja-JP" dirty="0"/>
              <a:t>BW630RAGU-3P600</a:t>
            </a:r>
          </a:p>
        </p:txBody>
      </p:sp>
      <p:grpSp>
        <p:nvGrpSpPr>
          <p:cNvPr id="3" name="グループ化 2">
            <a:extLst>
              <a:ext uri="{FF2B5EF4-FFF2-40B4-BE49-F238E27FC236}">
                <a16:creationId xmlns:a16="http://schemas.microsoft.com/office/drawing/2014/main" id="{6DC35CF8-9819-D908-BB52-E5063084376A}"/>
              </a:ext>
            </a:extLst>
          </p:cNvPr>
          <p:cNvGrpSpPr/>
          <p:nvPr/>
        </p:nvGrpSpPr>
        <p:grpSpPr>
          <a:xfrm>
            <a:off x="4935869" y="3928718"/>
            <a:ext cx="2743200" cy="1292662"/>
            <a:chOff x="3881120" y="4155459"/>
            <a:chExt cx="2743200" cy="1292662"/>
          </a:xfrm>
        </p:grpSpPr>
        <p:sp>
          <p:nvSpPr>
            <p:cNvPr id="14" name="テキスト ボックス 13">
              <a:extLst>
                <a:ext uri="{FF2B5EF4-FFF2-40B4-BE49-F238E27FC236}">
                  <a16:creationId xmlns:a16="http://schemas.microsoft.com/office/drawing/2014/main" id="{7DA56942-AF42-B96D-F006-74D418554D4E}"/>
                </a:ext>
              </a:extLst>
            </p:cNvPr>
            <p:cNvSpPr txBox="1"/>
            <p:nvPr/>
          </p:nvSpPr>
          <p:spPr>
            <a:xfrm>
              <a:off x="3881120" y="4524791"/>
              <a:ext cx="2743200" cy="923330"/>
            </a:xfrm>
            <a:prstGeom prst="rect">
              <a:avLst/>
            </a:prstGeom>
            <a:noFill/>
          </p:spPr>
          <p:txBody>
            <a:bodyPr wrap="square" rtlCol="0">
              <a:spAutoFit/>
            </a:bodyPr>
            <a:lstStyle/>
            <a:p>
              <a:r>
                <a:rPr kumimoji="1" lang="en-US" altLang="ja-JP" dirty="0"/>
                <a:t>AC1000V</a:t>
              </a:r>
              <a:r>
                <a:rPr kumimoji="1" lang="ja-JP" altLang="en-US" dirty="0"/>
                <a:t>　</a:t>
              </a:r>
              <a:r>
                <a:rPr lang="en-US" altLang="ja-JP" dirty="0"/>
                <a:t>1000</a:t>
              </a:r>
              <a:r>
                <a:rPr kumimoji="1" lang="en-US" altLang="ja-JP" dirty="0"/>
                <a:t>A</a:t>
              </a:r>
            </a:p>
            <a:p>
              <a:r>
                <a:rPr kumimoji="1" lang="en-US" altLang="ja-JP" dirty="0"/>
                <a:t>IN	</a:t>
              </a:r>
              <a:r>
                <a:rPr kumimoji="1" lang="ja-JP" altLang="en-US" dirty="0"/>
                <a:t>：</a:t>
              </a:r>
              <a:r>
                <a:rPr kumimoji="1" lang="en-US" altLang="ja-JP" dirty="0"/>
                <a:t>M12×2</a:t>
              </a:r>
            </a:p>
            <a:p>
              <a:r>
                <a:rPr lang="en-US" altLang="ja-JP" dirty="0"/>
                <a:t>OUT	</a:t>
              </a:r>
              <a:r>
                <a:rPr lang="ja-JP" altLang="en-US" dirty="0"/>
                <a:t>：</a:t>
              </a:r>
              <a:r>
                <a:rPr lang="en-US" altLang="ja-JP" dirty="0"/>
                <a:t>M8×5</a:t>
              </a:r>
            </a:p>
          </p:txBody>
        </p:sp>
        <p:sp>
          <p:nvSpPr>
            <p:cNvPr id="17" name="テキスト ボックス 16">
              <a:extLst>
                <a:ext uri="{FF2B5EF4-FFF2-40B4-BE49-F238E27FC236}">
                  <a16:creationId xmlns:a16="http://schemas.microsoft.com/office/drawing/2014/main" id="{CCA63D8A-FC5E-9F3F-8C7B-D9573B391130}"/>
                </a:ext>
              </a:extLst>
            </p:cNvPr>
            <p:cNvSpPr txBox="1"/>
            <p:nvPr/>
          </p:nvSpPr>
          <p:spPr>
            <a:xfrm>
              <a:off x="3881120" y="4155459"/>
              <a:ext cx="1666240" cy="369332"/>
            </a:xfrm>
            <a:prstGeom prst="rect">
              <a:avLst/>
            </a:prstGeom>
            <a:noFill/>
          </p:spPr>
          <p:txBody>
            <a:bodyPr wrap="square">
              <a:spAutoFit/>
            </a:bodyPr>
            <a:lstStyle/>
            <a:p>
              <a:r>
                <a:rPr lang="pl-PL" altLang="ja-JP" dirty="0">
                  <a:hlinkClick r:id="rId3"/>
                </a:rPr>
                <a:t>OK-700SF</a:t>
              </a:r>
              <a:endParaRPr lang="ja-JP" altLang="en-US" dirty="0"/>
            </a:p>
          </p:txBody>
        </p:sp>
      </p:grpSp>
      <p:pic>
        <p:nvPicPr>
          <p:cNvPr id="16" name="図 15">
            <a:extLst>
              <a:ext uri="{FF2B5EF4-FFF2-40B4-BE49-F238E27FC236}">
                <a16:creationId xmlns:a16="http://schemas.microsoft.com/office/drawing/2014/main" id="{6BD8848C-74A0-7621-633D-D70E752B7E12}"/>
              </a:ext>
            </a:extLst>
          </p:cNvPr>
          <p:cNvPicPr>
            <a:picLocks noChangeAspect="1"/>
          </p:cNvPicPr>
          <p:nvPr/>
        </p:nvPicPr>
        <p:blipFill>
          <a:blip r:embed="rId4"/>
          <a:stretch>
            <a:fillRect/>
          </a:stretch>
        </p:blipFill>
        <p:spPr>
          <a:xfrm>
            <a:off x="509608" y="4260102"/>
            <a:ext cx="2866722" cy="961278"/>
          </a:xfrm>
          <a:prstGeom prst="rect">
            <a:avLst/>
          </a:prstGeom>
        </p:spPr>
      </p:pic>
      <p:pic>
        <p:nvPicPr>
          <p:cNvPr id="13" name="図 12">
            <a:extLst>
              <a:ext uri="{FF2B5EF4-FFF2-40B4-BE49-F238E27FC236}">
                <a16:creationId xmlns:a16="http://schemas.microsoft.com/office/drawing/2014/main" id="{79828F1D-B337-C74A-10DE-D978CF29255E}"/>
              </a:ext>
            </a:extLst>
          </p:cNvPr>
          <p:cNvPicPr>
            <a:picLocks noChangeAspect="1"/>
          </p:cNvPicPr>
          <p:nvPr/>
        </p:nvPicPr>
        <p:blipFill>
          <a:blip r:embed="rId5"/>
          <a:stretch>
            <a:fillRect/>
          </a:stretch>
        </p:blipFill>
        <p:spPr>
          <a:xfrm>
            <a:off x="1381798" y="1265526"/>
            <a:ext cx="1122342" cy="2294251"/>
          </a:xfrm>
          <a:prstGeom prst="rect">
            <a:avLst/>
          </a:prstGeom>
        </p:spPr>
      </p:pic>
      <p:grpSp>
        <p:nvGrpSpPr>
          <p:cNvPr id="18" name="グループ化 17">
            <a:extLst>
              <a:ext uri="{FF2B5EF4-FFF2-40B4-BE49-F238E27FC236}">
                <a16:creationId xmlns:a16="http://schemas.microsoft.com/office/drawing/2014/main" id="{73D02381-1B5E-8242-AE2C-8705747DD5FD}"/>
              </a:ext>
            </a:extLst>
          </p:cNvPr>
          <p:cNvGrpSpPr/>
          <p:nvPr/>
        </p:nvGrpSpPr>
        <p:grpSpPr>
          <a:xfrm>
            <a:off x="828676" y="3455529"/>
            <a:ext cx="772931" cy="1077990"/>
            <a:chOff x="819150" y="3460673"/>
            <a:chExt cx="772931" cy="1077990"/>
          </a:xfrm>
        </p:grpSpPr>
        <p:cxnSp>
          <p:nvCxnSpPr>
            <p:cNvPr id="24" name="直線コネクタ 23">
              <a:extLst>
                <a:ext uri="{FF2B5EF4-FFF2-40B4-BE49-F238E27FC236}">
                  <a16:creationId xmlns:a16="http://schemas.microsoft.com/office/drawing/2014/main" id="{F0AB2BEE-91F4-8F85-43E5-F25D9E4E8482}"/>
                </a:ext>
              </a:extLst>
            </p:cNvPr>
            <p:cNvCxnSpPr>
              <a:cxnSpLocks/>
            </p:cNvCxnSpPr>
            <p:nvPr/>
          </p:nvCxnSpPr>
          <p:spPr>
            <a:xfrm flipH="1">
              <a:off x="819150" y="3460673"/>
              <a:ext cx="772931" cy="10779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0C738340-3D46-F310-9178-019365859393}"/>
                </a:ext>
              </a:extLst>
            </p:cNvPr>
            <p:cNvCxnSpPr>
              <a:cxnSpLocks/>
            </p:cNvCxnSpPr>
            <p:nvPr/>
          </p:nvCxnSpPr>
          <p:spPr>
            <a:xfrm flipH="1">
              <a:off x="1166813" y="3460689"/>
              <a:ext cx="423541" cy="10779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テキスト ボックス 24">
            <a:extLst>
              <a:ext uri="{FF2B5EF4-FFF2-40B4-BE49-F238E27FC236}">
                <a16:creationId xmlns:a16="http://schemas.microsoft.com/office/drawing/2014/main" id="{9272F834-164E-41F7-EEDE-D65044786E6E}"/>
              </a:ext>
            </a:extLst>
          </p:cNvPr>
          <p:cNvSpPr txBox="1"/>
          <p:nvPr/>
        </p:nvSpPr>
        <p:spPr>
          <a:xfrm>
            <a:off x="205154" y="5404699"/>
            <a:ext cx="3475631" cy="1015663"/>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:10-1/0AWG</a:t>
            </a:r>
          </a:p>
          <a:p>
            <a:r>
              <a:rPr kumimoji="1" lang="ja-JP" altLang="en-US" sz="2000" dirty="0">
                <a:solidFill>
                  <a:srgbClr val="0070C0"/>
                </a:solidFill>
              </a:rPr>
              <a:t>最大</a:t>
            </a:r>
            <a:r>
              <a:rPr kumimoji="1" lang="en-US" altLang="ja-JP" sz="2000" dirty="0">
                <a:solidFill>
                  <a:srgbClr val="0070C0"/>
                </a:solidFill>
              </a:rPr>
              <a:t>8</a:t>
            </a:r>
            <a:r>
              <a:rPr kumimoji="1" lang="ja-JP" altLang="en-US" sz="2000" dirty="0">
                <a:solidFill>
                  <a:srgbClr val="0070C0"/>
                </a:solidFill>
              </a:rPr>
              <a:t>分岐</a:t>
            </a:r>
            <a:endParaRPr kumimoji="1" lang="en-US" altLang="ja-JP" sz="2000" dirty="0">
              <a:solidFill>
                <a:srgbClr val="0070C0"/>
              </a:solidFill>
            </a:endParaRP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枚重ね可）</a:t>
            </a:r>
          </a:p>
        </p:txBody>
      </p:sp>
      <p:cxnSp>
        <p:nvCxnSpPr>
          <p:cNvPr id="26" name="コネクタ: カギ線 25">
            <a:extLst>
              <a:ext uri="{FF2B5EF4-FFF2-40B4-BE49-F238E27FC236}">
                <a16:creationId xmlns:a16="http://schemas.microsoft.com/office/drawing/2014/main" id="{FDB16CDB-218B-62B9-7AFB-27808635678E}"/>
              </a:ext>
            </a:extLst>
          </p:cNvPr>
          <p:cNvCxnSpPr>
            <a:cxnSpLocks/>
            <a:stCxn id="25" idx="0"/>
            <a:endCxn id="27" idx="2"/>
          </p:cNvCxnSpPr>
          <p:nvPr/>
        </p:nvCxnSpPr>
        <p:spPr>
          <a:xfrm rot="16200000" flipV="1">
            <a:off x="1809945" y="5271673"/>
            <a:ext cx="266041" cy="1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DB4DB1D0-1AB9-A2C4-678A-7E4A9AE3E1F3}"/>
              </a:ext>
            </a:extLst>
          </p:cNvPr>
          <p:cNvSpPr/>
          <p:nvPr/>
        </p:nvSpPr>
        <p:spPr>
          <a:xfrm>
            <a:off x="633130" y="4910569"/>
            <a:ext cx="2619658" cy="228089"/>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コネクタ: カギ線 43">
            <a:extLst>
              <a:ext uri="{FF2B5EF4-FFF2-40B4-BE49-F238E27FC236}">
                <a16:creationId xmlns:a16="http://schemas.microsoft.com/office/drawing/2014/main" id="{0EF53059-070F-5D25-7714-EA31AE42A1AC}"/>
              </a:ext>
            </a:extLst>
          </p:cNvPr>
          <p:cNvCxnSpPr>
            <a:cxnSpLocks/>
            <a:stCxn id="46" idx="3"/>
            <a:endCxn id="47" idx="3"/>
          </p:cNvCxnSpPr>
          <p:nvPr/>
        </p:nvCxnSpPr>
        <p:spPr>
          <a:xfrm>
            <a:off x="9359891" y="35383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FE88EEB6-4D31-3695-FB25-C7A7C06CA5DB}"/>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46" name="図 45">
            <a:extLst>
              <a:ext uri="{FF2B5EF4-FFF2-40B4-BE49-F238E27FC236}">
                <a16:creationId xmlns:a16="http://schemas.microsoft.com/office/drawing/2014/main" id="{C38A07BE-897B-CC8C-9D26-47A8ABBD0959}"/>
              </a:ext>
            </a:extLst>
          </p:cNvPr>
          <p:cNvPicPr>
            <a:picLocks noChangeAspect="1"/>
          </p:cNvPicPr>
          <p:nvPr/>
        </p:nvPicPr>
        <p:blipFill>
          <a:blip r:embed="rId6"/>
          <a:stretch>
            <a:fillRect/>
          </a:stretch>
        </p:blipFill>
        <p:spPr>
          <a:xfrm>
            <a:off x="8935711" y="3163150"/>
            <a:ext cx="424180" cy="750472"/>
          </a:xfrm>
          <a:prstGeom prst="rect">
            <a:avLst/>
          </a:prstGeom>
        </p:spPr>
      </p:pic>
      <p:pic>
        <p:nvPicPr>
          <p:cNvPr id="47" name="図 46">
            <a:extLst>
              <a:ext uri="{FF2B5EF4-FFF2-40B4-BE49-F238E27FC236}">
                <a16:creationId xmlns:a16="http://schemas.microsoft.com/office/drawing/2014/main" id="{E6A31CC3-F64A-44DA-7C79-316CBCA158BC}"/>
              </a:ext>
            </a:extLst>
          </p:cNvPr>
          <p:cNvPicPr>
            <a:picLocks noChangeAspect="1"/>
          </p:cNvPicPr>
          <p:nvPr/>
        </p:nvPicPr>
        <p:blipFill>
          <a:blip r:embed="rId7"/>
          <a:stretch>
            <a:fillRect/>
          </a:stretch>
        </p:blipFill>
        <p:spPr>
          <a:xfrm>
            <a:off x="8695364" y="4267466"/>
            <a:ext cx="904875" cy="677074"/>
          </a:xfrm>
          <a:prstGeom prst="rect">
            <a:avLst/>
          </a:prstGeom>
        </p:spPr>
      </p:pic>
      <p:cxnSp>
        <p:nvCxnSpPr>
          <p:cNvPr id="48" name="直線コネクタ 47">
            <a:extLst>
              <a:ext uri="{FF2B5EF4-FFF2-40B4-BE49-F238E27FC236}">
                <a16:creationId xmlns:a16="http://schemas.microsoft.com/office/drawing/2014/main" id="{F1090798-2B16-A1F9-77FD-6EBF391040C8}"/>
              </a:ext>
            </a:extLst>
          </p:cNvPr>
          <p:cNvCxnSpPr>
            <a:cxnSpLocks/>
          </p:cNvCxnSpPr>
          <p:nvPr/>
        </p:nvCxnSpPr>
        <p:spPr>
          <a:xfrm flipH="1">
            <a:off x="8848353" y="3870068"/>
            <a:ext cx="168647" cy="5580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DDCF16A-9AB7-CF05-2EB3-FEF09AB41506}"/>
              </a:ext>
            </a:extLst>
          </p:cNvPr>
          <p:cNvCxnSpPr>
            <a:cxnSpLocks/>
          </p:cNvCxnSpPr>
          <p:nvPr/>
        </p:nvCxnSpPr>
        <p:spPr>
          <a:xfrm>
            <a:off x="9146289" y="3870068"/>
            <a:ext cx="0" cy="550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図 51">
            <a:extLst>
              <a:ext uri="{FF2B5EF4-FFF2-40B4-BE49-F238E27FC236}">
                <a16:creationId xmlns:a16="http://schemas.microsoft.com/office/drawing/2014/main" id="{9E914460-61A9-A504-A646-F0AED50B3C93}"/>
              </a:ext>
            </a:extLst>
          </p:cNvPr>
          <p:cNvPicPr>
            <a:picLocks noChangeAspect="1"/>
          </p:cNvPicPr>
          <p:nvPr/>
        </p:nvPicPr>
        <p:blipFill>
          <a:blip r:embed="rId4"/>
          <a:stretch>
            <a:fillRect/>
          </a:stretch>
        </p:blipFill>
        <p:spPr>
          <a:xfrm>
            <a:off x="8447126" y="2058310"/>
            <a:ext cx="1401350" cy="431977"/>
          </a:xfrm>
          <a:prstGeom prst="rect">
            <a:avLst/>
          </a:prstGeom>
        </p:spPr>
      </p:pic>
      <p:pic>
        <p:nvPicPr>
          <p:cNvPr id="53" name="図 52">
            <a:extLst>
              <a:ext uri="{FF2B5EF4-FFF2-40B4-BE49-F238E27FC236}">
                <a16:creationId xmlns:a16="http://schemas.microsoft.com/office/drawing/2014/main" id="{2A91861F-1F59-0DE1-195B-0D00025C5453}"/>
              </a:ext>
            </a:extLst>
          </p:cNvPr>
          <p:cNvPicPr>
            <a:picLocks noChangeAspect="1"/>
          </p:cNvPicPr>
          <p:nvPr/>
        </p:nvPicPr>
        <p:blipFill>
          <a:blip r:embed="rId5"/>
          <a:stretch>
            <a:fillRect/>
          </a:stretch>
        </p:blipFill>
        <p:spPr>
          <a:xfrm>
            <a:off x="8873482" y="712613"/>
            <a:ext cx="548638" cy="1030986"/>
          </a:xfrm>
          <a:prstGeom prst="rect">
            <a:avLst/>
          </a:prstGeom>
        </p:spPr>
      </p:pic>
      <p:grpSp>
        <p:nvGrpSpPr>
          <p:cNvPr id="64" name="グループ化 63">
            <a:extLst>
              <a:ext uri="{FF2B5EF4-FFF2-40B4-BE49-F238E27FC236}">
                <a16:creationId xmlns:a16="http://schemas.microsoft.com/office/drawing/2014/main" id="{4A7D289F-93C4-8727-B5FF-E5E9D4CF9B69}"/>
              </a:ext>
            </a:extLst>
          </p:cNvPr>
          <p:cNvGrpSpPr/>
          <p:nvPr/>
        </p:nvGrpSpPr>
        <p:grpSpPr>
          <a:xfrm>
            <a:off x="8614350" y="1701140"/>
            <a:ext cx="367486" cy="469650"/>
            <a:chOff x="8608000" y="1701140"/>
            <a:chExt cx="367486" cy="469650"/>
          </a:xfrm>
        </p:grpSpPr>
        <p:cxnSp>
          <p:nvCxnSpPr>
            <p:cNvPr id="54" name="直線コネクタ 53">
              <a:extLst>
                <a:ext uri="{FF2B5EF4-FFF2-40B4-BE49-F238E27FC236}">
                  <a16:creationId xmlns:a16="http://schemas.microsoft.com/office/drawing/2014/main" id="{5AC23F50-328D-3FDA-D501-FE8C2B9B6EE8}"/>
                </a:ext>
              </a:extLst>
            </p:cNvPr>
            <p:cNvCxnSpPr>
              <a:cxnSpLocks/>
            </p:cNvCxnSpPr>
            <p:nvPr/>
          </p:nvCxnSpPr>
          <p:spPr>
            <a:xfrm flipH="1">
              <a:off x="8608000" y="1701140"/>
              <a:ext cx="367482" cy="4653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41D59C85-3868-4270-8565-40F0F3BBE20D}"/>
                </a:ext>
              </a:extLst>
            </p:cNvPr>
            <p:cNvCxnSpPr>
              <a:cxnSpLocks/>
            </p:cNvCxnSpPr>
            <p:nvPr/>
          </p:nvCxnSpPr>
          <p:spPr>
            <a:xfrm flipH="1">
              <a:off x="8770827" y="1701140"/>
              <a:ext cx="204659" cy="4696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6" name="直線コネクタ 65">
            <a:extLst>
              <a:ext uri="{FF2B5EF4-FFF2-40B4-BE49-F238E27FC236}">
                <a16:creationId xmlns:a16="http://schemas.microsoft.com/office/drawing/2014/main" id="{1C2A55BE-B8D9-F6CF-2184-E60EAD6596B0}"/>
              </a:ext>
            </a:extLst>
          </p:cNvPr>
          <p:cNvCxnSpPr>
            <a:cxnSpLocks/>
          </p:cNvCxnSpPr>
          <p:nvPr/>
        </p:nvCxnSpPr>
        <p:spPr>
          <a:xfrm>
            <a:off x="9143061" y="2385172"/>
            <a:ext cx="0" cy="815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7C75643B-B54E-D3A8-1451-03BBF3E1FD79}"/>
              </a:ext>
            </a:extLst>
          </p:cNvPr>
          <p:cNvCxnSpPr>
            <a:cxnSpLocks/>
          </p:cNvCxnSpPr>
          <p:nvPr/>
        </p:nvCxnSpPr>
        <p:spPr>
          <a:xfrm>
            <a:off x="8688363" y="2385172"/>
            <a:ext cx="328637" cy="8148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4ACDAD5-5588-EF7F-BA38-1B691B85C68F}"/>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sp>
        <p:nvSpPr>
          <p:cNvPr id="10" name="スライド番号プレースホルダー 9">
            <a:extLst>
              <a:ext uri="{FF2B5EF4-FFF2-40B4-BE49-F238E27FC236}">
                <a16:creationId xmlns:a16="http://schemas.microsoft.com/office/drawing/2014/main" id="{19A59289-B01A-C594-D9C4-4E429451DDC2}"/>
              </a:ext>
            </a:extLst>
          </p:cNvPr>
          <p:cNvSpPr>
            <a:spLocks noGrp="1"/>
          </p:cNvSpPr>
          <p:nvPr>
            <p:ph type="sldNum" sz="quarter" idx="12"/>
          </p:nvPr>
        </p:nvSpPr>
        <p:spPr/>
        <p:txBody>
          <a:bodyPr/>
          <a:lstStyle/>
          <a:p>
            <a:fld id="{E7784300-A231-4CE8-BF2A-B73085566916}" type="slidenum">
              <a:rPr kumimoji="1" lang="ja-JP" altLang="en-US" smtClean="0"/>
              <a:t>35</a:t>
            </a:fld>
            <a:r>
              <a:rPr kumimoji="1" lang="ja-JP" altLang="en-US"/>
              <a:t>ページ</a:t>
            </a:r>
            <a:endParaRPr kumimoji="1" lang="ja-JP" altLang="en-US" dirty="0"/>
          </a:p>
        </p:txBody>
      </p:sp>
      <p:sp>
        <p:nvSpPr>
          <p:cNvPr id="6" name="吹き出し: 折線 5">
            <a:extLst>
              <a:ext uri="{FF2B5EF4-FFF2-40B4-BE49-F238E27FC236}">
                <a16:creationId xmlns:a16="http://schemas.microsoft.com/office/drawing/2014/main" id="{8FB51447-D88A-FE78-F2C6-7AF48BB037AE}"/>
              </a:ext>
            </a:extLst>
          </p:cNvPr>
          <p:cNvSpPr/>
          <p:nvPr/>
        </p:nvSpPr>
        <p:spPr>
          <a:xfrm>
            <a:off x="10027253" y="1012249"/>
            <a:ext cx="2076538" cy="868445"/>
          </a:xfrm>
          <a:prstGeom prst="borderCallout2">
            <a:avLst>
              <a:gd name="adj1" fmla="val 18750"/>
              <a:gd name="adj2" fmla="val -8333"/>
              <a:gd name="adj3" fmla="val 18750"/>
              <a:gd name="adj4" fmla="val -16667"/>
              <a:gd name="adj5" fmla="val 71645"/>
              <a:gd name="adj6" fmla="val -26996"/>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8" name="グループ化 7">
            <a:extLst>
              <a:ext uri="{FF2B5EF4-FFF2-40B4-BE49-F238E27FC236}">
                <a16:creationId xmlns:a16="http://schemas.microsoft.com/office/drawing/2014/main" id="{6D93C09B-3F25-7360-1BBC-8FDAE9BF4202}"/>
              </a:ext>
            </a:extLst>
          </p:cNvPr>
          <p:cNvGrpSpPr/>
          <p:nvPr/>
        </p:nvGrpSpPr>
        <p:grpSpPr>
          <a:xfrm>
            <a:off x="8798500" y="1699307"/>
            <a:ext cx="720951" cy="264371"/>
            <a:chOff x="738051" y="2372149"/>
            <a:chExt cx="264371" cy="264371"/>
          </a:xfrm>
        </p:grpSpPr>
        <p:cxnSp>
          <p:nvCxnSpPr>
            <p:cNvPr id="9" name="直線コネクタ 8">
              <a:extLst>
                <a:ext uri="{FF2B5EF4-FFF2-40B4-BE49-F238E27FC236}">
                  <a16:creationId xmlns:a16="http://schemas.microsoft.com/office/drawing/2014/main" id="{A8741594-4F47-76EA-F84E-159C744C8928}"/>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7AF1AE81-4613-D9F6-9579-BF4B295CEBF1}"/>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CA8D8AE7-1515-16AC-8558-C11163B62F16}"/>
              </a:ext>
            </a:extLst>
          </p:cNvPr>
          <p:cNvGrpSpPr/>
          <p:nvPr/>
        </p:nvGrpSpPr>
        <p:grpSpPr>
          <a:xfrm>
            <a:off x="1773777" y="3455529"/>
            <a:ext cx="344825" cy="1083134"/>
            <a:chOff x="1771650" y="3455529"/>
            <a:chExt cx="344825" cy="1083134"/>
          </a:xfrm>
        </p:grpSpPr>
        <p:cxnSp>
          <p:nvCxnSpPr>
            <p:cNvPr id="29" name="直線コネクタ 28">
              <a:extLst>
                <a:ext uri="{FF2B5EF4-FFF2-40B4-BE49-F238E27FC236}">
                  <a16:creationId xmlns:a16="http://schemas.microsoft.com/office/drawing/2014/main" id="{ED7F6F29-DBCC-485E-9A03-E70BB8EBD4C3}"/>
                </a:ext>
              </a:extLst>
            </p:cNvPr>
            <p:cNvCxnSpPr>
              <a:cxnSpLocks/>
            </p:cNvCxnSpPr>
            <p:nvPr/>
          </p:nvCxnSpPr>
          <p:spPr>
            <a:xfrm flipH="1">
              <a:off x="1771650" y="3455529"/>
              <a:ext cx="173373" cy="10831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1CB2A969-C47A-8731-147C-A8CD2696E9E6}"/>
                </a:ext>
              </a:extLst>
            </p:cNvPr>
            <p:cNvCxnSpPr>
              <a:cxnSpLocks/>
            </p:cNvCxnSpPr>
            <p:nvPr/>
          </p:nvCxnSpPr>
          <p:spPr>
            <a:xfrm>
              <a:off x="1943102" y="3455529"/>
              <a:ext cx="173373" cy="10831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4BD5A17E-9EF8-E838-8878-A9246319078A}"/>
              </a:ext>
            </a:extLst>
          </p:cNvPr>
          <p:cNvGrpSpPr/>
          <p:nvPr/>
        </p:nvGrpSpPr>
        <p:grpSpPr>
          <a:xfrm flipH="1">
            <a:off x="2290771" y="3455529"/>
            <a:ext cx="772931" cy="1077990"/>
            <a:chOff x="819150" y="3460673"/>
            <a:chExt cx="772931" cy="1077990"/>
          </a:xfrm>
        </p:grpSpPr>
        <p:cxnSp>
          <p:nvCxnSpPr>
            <p:cNvPr id="35" name="直線コネクタ 34">
              <a:extLst>
                <a:ext uri="{FF2B5EF4-FFF2-40B4-BE49-F238E27FC236}">
                  <a16:creationId xmlns:a16="http://schemas.microsoft.com/office/drawing/2014/main" id="{8697A17D-8D3A-5100-621E-63D08F3B671C}"/>
                </a:ext>
              </a:extLst>
            </p:cNvPr>
            <p:cNvCxnSpPr>
              <a:cxnSpLocks/>
            </p:cNvCxnSpPr>
            <p:nvPr/>
          </p:nvCxnSpPr>
          <p:spPr>
            <a:xfrm flipH="1">
              <a:off x="819150" y="3460673"/>
              <a:ext cx="772931" cy="10779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48F6009F-83DA-9C04-ECD5-4D2644085361}"/>
                </a:ext>
              </a:extLst>
            </p:cNvPr>
            <p:cNvCxnSpPr>
              <a:cxnSpLocks/>
            </p:cNvCxnSpPr>
            <p:nvPr/>
          </p:nvCxnSpPr>
          <p:spPr>
            <a:xfrm flipH="1">
              <a:off x="1166813" y="3460689"/>
              <a:ext cx="423541" cy="10779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グループ化 60">
            <a:extLst>
              <a:ext uri="{FF2B5EF4-FFF2-40B4-BE49-F238E27FC236}">
                <a16:creationId xmlns:a16="http://schemas.microsoft.com/office/drawing/2014/main" id="{43150CAA-6E93-15ED-5E61-130AB165705B}"/>
              </a:ext>
            </a:extLst>
          </p:cNvPr>
          <p:cNvGrpSpPr/>
          <p:nvPr/>
        </p:nvGrpSpPr>
        <p:grpSpPr>
          <a:xfrm>
            <a:off x="9067518" y="1701140"/>
            <a:ext cx="169176" cy="469650"/>
            <a:chOff x="9063715" y="1703031"/>
            <a:chExt cx="169176" cy="469650"/>
          </a:xfrm>
        </p:grpSpPr>
        <p:cxnSp>
          <p:nvCxnSpPr>
            <p:cNvPr id="55" name="直線コネクタ 54">
              <a:extLst>
                <a:ext uri="{FF2B5EF4-FFF2-40B4-BE49-F238E27FC236}">
                  <a16:creationId xmlns:a16="http://schemas.microsoft.com/office/drawing/2014/main" id="{173F31F8-F219-6011-7C07-F52FF9A26768}"/>
                </a:ext>
              </a:extLst>
            </p:cNvPr>
            <p:cNvCxnSpPr>
              <a:cxnSpLocks/>
            </p:cNvCxnSpPr>
            <p:nvPr/>
          </p:nvCxnSpPr>
          <p:spPr>
            <a:xfrm flipH="1">
              <a:off x="9063715" y="1703031"/>
              <a:ext cx="86626" cy="4696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DD9FFDD3-33F1-2AF6-6D70-D0FF2749B42A}"/>
                </a:ext>
              </a:extLst>
            </p:cNvPr>
            <p:cNvCxnSpPr>
              <a:cxnSpLocks/>
            </p:cNvCxnSpPr>
            <p:nvPr/>
          </p:nvCxnSpPr>
          <p:spPr>
            <a:xfrm>
              <a:off x="9146265" y="1703031"/>
              <a:ext cx="86626" cy="4696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グループ化 67">
            <a:extLst>
              <a:ext uri="{FF2B5EF4-FFF2-40B4-BE49-F238E27FC236}">
                <a16:creationId xmlns:a16="http://schemas.microsoft.com/office/drawing/2014/main" id="{0BF461AA-A70C-8AA9-0624-157472134E85}"/>
              </a:ext>
            </a:extLst>
          </p:cNvPr>
          <p:cNvGrpSpPr/>
          <p:nvPr/>
        </p:nvGrpSpPr>
        <p:grpSpPr>
          <a:xfrm flipH="1">
            <a:off x="9322375" y="1701140"/>
            <a:ext cx="367486" cy="469650"/>
            <a:chOff x="8608000" y="1701140"/>
            <a:chExt cx="367486" cy="469650"/>
          </a:xfrm>
        </p:grpSpPr>
        <p:cxnSp>
          <p:nvCxnSpPr>
            <p:cNvPr id="69" name="直線コネクタ 68">
              <a:extLst>
                <a:ext uri="{FF2B5EF4-FFF2-40B4-BE49-F238E27FC236}">
                  <a16:creationId xmlns:a16="http://schemas.microsoft.com/office/drawing/2014/main" id="{A910E75D-63B6-87E0-412B-65A038DDB0F5}"/>
                </a:ext>
              </a:extLst>
            </p:cNvPr>
            <p:cNvCxnSpPr>
              <a:cxnSpLocks/>
            </p:cNvCxnSpPr>
            <p:nvPr/>
          </p:nvCxnSpPr>
          <p:spPr>
            <a:xfrm flipH="1">
              <a:off x="8608000" y="1701140"/>
              <a:ext cx="367482" cy="4653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0AC4FB47-799F-8513-96AC-3F5D8F44B993}"/>
                </a:ext>
              </a:extLst>
            </p:cNvPr>
            <p:cNvCxnSpPr>
              <a:cxnSpLocks/>
            </p:cNvCxnSpPr>
            <p:nvPr/>
          </p:nvCxnSpPr>
          <p:spPr>
            <a:xfrm flipH="1">
              <a:off x="8770827" y="1701140"/>
              <a:ext cx="204659" cy="4696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5" name="直線コネクタ 74">
            <a:extLst>
              <a:ext uri="{FF2B5EF4-FFF2-40B4-BE49-F238E27FC236}">
                <a16:creationId xmlns:a16="http://schemas.microsoft.com/office/drawing/2014/main" id="{B28B925B-6822-CA95-01FD-CF2E9A37AD75}"/>
              </a:ext>
            </a:extLst>
          </p:cNvPr>
          <p:cNvCxnSpPr>
            <a:cxnSpLocks/>
          </p:cNvCxnSpPr>
          <p:nvPr/>
        </p:nvCxnSpPr>
        <p:spPr>
          <a:xfrm flipH="1">
            <a:off x="9278913" y="2385172"/>
            <a:ext cx="328637" cy="8148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2D8E20FA-A2A8-E49A-0568-90CFA4C605CD}"/>
              </a:ext>
            </a:extLst>
          </p:cNvPr>
          <p:cNvCxnSpPr>
            <a:cxnSpLocks/>
          </p:cNvCxnSpPr>
          <p:nvPr/>
        </p:nvCxnSpPr>
        <p:spPr>
          <a:xfrm>
            <a:off x="9273803" y="3870068"/>
            <a:ext cx="168647" cy="5580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254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D3ABA-4D80-17AB-0CEA-3CF95E0927C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EF951D2-133D-C19E-2FFC-CADF4424B493}"/>
              </a:ext>
            </a:extLst>
          </p:cNvPr>
          <p:cNvSpPr>
            <a:spLocks noGrp="1"/>
          </p:cNvSpPr>
          <p:nvPr>
            <p:ph type="title"/>
          </p:nvPr>
        </p:nvSpPr>
        <p:spPr>
          <a:xfrm>
            <a:off x="838200" y="136526"/>
            <a:ext cx="10515600" cy="519282"/>
          </a:xfrm>
        </p:spPr>
        <p:txBody>
          <a:bodyPr>
            <a:normAutofit/>
          </a:bodyPr>
          <a:lstStyle/>
          <a:p>
            <a:r>
              <a:rPr kumimoji="1" lang="en-US" altLang="ja-JP" sz="2800" dirty="0"/>
              <a:t>OK-700SF</a:t>
            </a:r>
            <a:endParaRPr kumimoji="1" lang="ja-JP" altLang="en-US" sz="2800" dirty="0"/>
          </a:p>
        </p:txBody>
      </p:sp>
      <p:sp>
        <p:nvSpPr>
          <p:cNvPr id="10" name="スライド番号プレースホルダー 9">
            <a:extLst>
              <a:ext uri="{FF2B5EF4-FFF2-40B4-BE49-F238E27FC236}">
                <a16:creationId xmlns:a16="http://schemas.microsoft.com/office/drawing/2014/main" id="{F8CAC785-90BB-0013-D375-1559B12EA52C}"/>
              </a:ext>
            </a:extLst>
          </p:cNvPr>
          <p:cNvSpPr>
            <a:spLocks noGrp="1"/>
          </p:cNvSpPr>
          <p:nvPr>
            <p:ph type="sldNum" sz="quarter" idx="12"/>
          </p:nvPr>
        </p:nvSpPr>
        <p:spPr/>
        <p:txBody>
          <a:bodyPr/>
          <a:lstStyle/>
          <a:p>
            <a:fld id="{E7784300-A231-4CE8-BF2A-B73085566916}" type="slidenum">
              <a:rPr kumimoji="1" lang="ja-JP" altLang="en-US" smtClean="0"/>
              <a:t>36</a:t>
            </a:fld>
            <a:r>
              <a:rPr kumimoji="1" lang="ja-JP" altLang="en-US"/>
              <a:t>ページ</a:t>
            </a:r>
            <a:endParaRPr kumimoji="1" lang="ja-JP" altLang="en-US" dirty="0"/>
          </a:p>
        </p:txBody>
      </p:sp>
      <p:sp>
        <p:nvSpPr>
          <p:cNvPr id="6" name="テキスト ボックス 5">
            <a:extLst>
              <a:ext uri="{FF2B5EF4-FFF2-40B4-BE49-F238E27FC236}">
                <a16:creationId xmlns:a16="http://schemas.microsoft.com/office/drawing/2014/main" id="{DEE721D8-9B71-9502-D8E5-5FE7B0697064}"/>
              </a:ext>
            </a:extLst>
          </p:cNvPr>
          <p:cNvSpPr txBox="1"/>
          <p:nvPr/>
        </p:nvSpPr>
        <p:spPr>
          <a:xfrm>
            <a:off x="838198" y="1460320"/>
            <a:ext cx="6097508" cy="369332"/>
          </a:xfrm>
          <a:prstGeom prst="rect">
            <a:avLst/>
          </a:prstGeom>
          <a:noFill/>
        </p:spPr>
        <p:txBody>
          <a:bodyPr wrap="square">
            <a:spAutoFit/>
          </a:bodyPr>
          <a:lstStyle/>
          <a:p>
            <a:r>
              <a:rPr lang="en-US" altLang="ja-JP" dirty="0">
                <a:hlinkClick r:id="rId2"/>
              </a:rPr>
              <a:t>OK-700SF | Product </a:t>
            </a:r>
            <a:r>
              <a:rPr lang="en-US" altLang="ja-JP" dirty="0" err="1">
                <a:hlinkClick r:id="rId2"/>
              </a:rPr>
              <a:t>iQ</a:t>
            </a:r>
            <a:r>
              <a:rPr lang="en-US" altLang="ja-JP" dirty="0">
                <a:hlinkClick r:id="rId2"/>
              </a:rPr>
              <a:t> - Product </a:t>
            </a:r>
            <a:r>
              <a:rPr lang="en-US" altLang="ja-JP" dirty="0" err="1">
                <a:hlinkClick r:id="rId2"/>
              </a:rPr>
              <a:t>iQ</a:t>
            </a:r>
            <a:endParaRPr lang="ja-JP" altLang="en-US" dirty="0"/>
          </a:p>
        </p:txBody>
      </p:sp>
      <p:pic>
        <p:nvPicPr>
          <p:cNvPr id="4" name="図 3">
            <a:extLst>
              <a:ext uri="{FF2B5EF4-FFF2-40B4-BE49-F238E27FC236}">
                <a16:creationId xmlns:a16="http://schemas.microsoft.com/office/drawing/2014/main" id="{291DA7EF-0EF8-11BE-3A6E-3794C4C5F7F2}"/>
              </a:ext>
            </a:extLst>
          </p:cNvPr>
          <p:cNvPicPr>
            <a:picLocks noChangeAspect="1"/>
          </p:cNvPicPr>
          <p:nvPr/>
        </p:nvPicPr>
        <p:blipFill>
          <a:blip r:embed="rId3"/>
          <a:stretch>
            <a:fillRect/>
          </a:stretch>
        </p:blipFill>
        <p:spPr>
          <a:xfrm>
            <a:off x="838199" y="639280"/>
            <a:ext cx="10515602" cy="821040"/>
          </a:xfrm>
          <a:prstGeom prst="rect">
            <a:avLst/>
          </a:prstGeom>
          <a:ln>
            <a:solidFill>
              <a:schemeClr val="tx1"/>
            </a:solidFill>
          </a:ln>
        </p:spPr>
      </p:pic>
      <p:sp>
        <p:nvSpPr>
          <p:cNvPr id="8" name="正方形/長方形 7">
            <a:extLst>
              <a:ext uri="{FF2B5EF4-FFF2-40B4-BE49-F238E27FC236}">
                <a16:creationId xmlns:a16="http://schemas.microsoft.com/office/drawing/2014/main" id="{CB357F89-28A2-02A2-A6EB-10C0B12A1C2E}"/>
              </a:ext>
            </a:extLst>
          </p:cNvPr>
          <p:cNvSpPr/>
          <p:nvPr/>
        </p:nvSpPr>
        <p:spPr>
          <a:xfrm>
            <a:off x="838198" y="1050580"/>
            <a:ext cx="10515603" cy="2162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46147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コネクタ: カギ線 55">
            <a:extLst>
              <a:ext uri="{FF2B5EF4-FFF2-40B4-BE49-F238E27FC236}">
                <a16:creationId xmlns:a16="http://schemas.microsoft.com/office/drawing/2014/main" id="{4F085D88-657C-FC2D-14D1-81C7320C3D70}"/>
              </a:ext>
            </a:extLst>
          </p:cNvPr>
          <p:cNvCxnSpPr>
            <a:cxnSpLocks/>
            <a:stCxn id="55" idx="2"/>
          </p:cNvCxnSpPr>
          <p:nvPr/>
        </p:nvCxnSpPr>
        <p:spPr>
          <a:xfrm rot="5400000">
            <a:off x="3941944" y="2138728"/>
            <a:ext cx="454850" cy="2234992"/>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332291" y="230997"/>
            <a:ext cx="11527418" cy="919324"/>
          </a:xfrm>
        </p:spPr>
        <p:txBody>
          <a:bodyPr>
            <a:normAutofit fontScale="90000"/>
          </a:bodyPr>
          <a:lstStyle/>
          <a:p>
            <a:pPr marR="0" lvl="0" algn="l" defTabSz="914400" rtl="0" eaLnBrk="1" fontAlgn="auto" latinLnBrk="0" hangingPunct="1">
              <a:lnSpc>
                <a:spcPct val="90000"/>
              </a:lnSpc>
              <a:spcBef>
                <a:spcPts val="1000"/>
              </a:spcBef>
              <a:spcAft>
                <a:spcPts val="0"/>
              </a:spcAft>
              <a:buClrTx/>
              <a:buSzTx/>
              <a:tabLst/>
              <a:defRPr/>
            </a:pPr>
            <a:r>
              <a:rPr kumimoji="1" lang="en-US" altLang="ja-JP" sz="3100" dirty="0">
                <a:latin typeface="+mn-ea"/>
                <a:ea typeface="+mn-ea"/>
              </a:rPr>
              <a:t>2.1.1.10</a:t>
            </a:r>
            <a:r>
              <a:rPr kumimoji="1" lang="ja-JP" altLang="en-US" sz="3100" dirty="0">
                <a:latin typeface="+mn-ea"/>
                <a:ea typeface="+mn-ea"/>
              </a:rPr>
              <a:t>　</a:t>
            </a:r>
            <a:r>
              <a:rPr kumimoji="1" lang="en-US" altLang="ja-JP" sz="3100" dirty="0">
                <a:latin typeface="+mn-ea"/>
                <a:ea typeface="+mn-ea"/>
              </a:rPr>
              <a:t>630AF</a:t>
            </a:r>
            <a:r>
              <a:rPr kumimoji="1" lang="ja-JP" altLang="en-US" sz="3100" dirty="0">
                <a:latin typeface="+mn-ea"/>
                <a:ea typeface="+mn-ea"/>
              </a:rPr>
              <a:t>　</a:t>
            </a:r>
            <a:r>
              <a:rPr kumimoji="1" lang="en-US" altLang="ja-JP" sz="3100" dirty="0">
                <a:latin typeface="+mn-ea"/>
                <a:ea typeface="+mn-ea"/>
              </a:rPr>
              <a:t>BW630RAGU+OK-700SFF-3-SCCR</a:t>
            </a:r>
            <a:br>
              <a:rPr kumimoji="1" lang="en-US" altLang="ja-JP" sz="3600" dirty="0">
                <a:latin typeface="+mn-ea"/>
                <a:ea typeface="+mn-ea"/>
              </a:rPr>
            </a:br>
            <a:r>
              <a:rPr kumimoji="1" lang="en-US" altLang="ja-JP" sz="3600" dirty="0">
                <a:latin typeface="+mn-ea"/>
                <a:ea typeface="+mn-ea"/>
              </a:rPr>
              <a:t>          </a:t>
            </a:r>
            <a:r>
              <a:rPr kumimoji="1" lang="ja-JP" altLang="en-US" sz="2200" b="0" i="0" u="none" strike="noStrike" kern="1200" cap="none" spc="0" normalizeH="0" baseline="0" noProof="0" dirty="0">
                <a:ln>
                  <a:noFill/>
                </a:ln>
                <a:solidFill>
                  <a:prstClr val="black"/>
                </a:solidFill>
                <a:effectLst/>
                <a:uLnTx/>
                <a:uFillTx/>
                <a:latin typeface="+mn-ea"/>
                <a:ea typeface="+mn-ea"/>
                <a:cs typeface="+mn-cs"/>
              </a:rPr>
              <a:t>組合せ認定</a:t>
            </a:r>
            <a:r>
              <a:rPr kumimoji="1" lang="en-US" altLang="ja-JP" sz="2200" b="0" i="0" u="none" strike="noStrike" kern="1200" cap="none" spc="0" normalizeH="0" baseline="0" noProof="0" dirty="0">
                <a:ln>
                  <a:noFill/>
                </a:ln>
                <a:solidFill>
                  <a:prstClr val="black"/>
                </a:solidFill>
                <a:effectLst/>
                <a:uLnTx/>
                <a:uFillTx/>
                <a:latin typeface="+mn-ea"/>
                <a:ea typeface="+mn-ea"/>
                <a:cs typeface="+mn-cs"/>
              </a:rPr>
              <a:t>SCCR</a:t>
            </a:r>
            <a:r>
              <a:rPr kumimoji="1" lang="ja-JP" altLang="en-US" sz="22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2200" b="0" i="0" u="none" strike="noStrike" kern="1200" cap="none" spc="0" normalizeH="0" baseline="0" noProof="0" dirty="0">
                <a:ln>
                  <a:noFill/>
                </a:ln>
                <a:solidFill>
                  <a:srgbClr val="FF0000"/>
                </a:solidFill>
                <a:effectLst/>
                <a:uLnTx/>
                <a:uFillTx/>
                <a:latin typeface="+mn-ea"/>
                <a:ea typeface="+mn-ea"/>
                <a:cs typeface="+mn-cs"/>
              </a:rPr>
              <a:t>50kA(AC480V</a:t>
            </a:r>
            <a:r>
              <a:rPr kumimoji="1" lang="ja-JP" altLang="en-US" sz="22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200" dirty="0">
              <a:latin typeface="+mn-ea"/>
              <a:ea typeface="+mn-ea"/>
            </a:endParaRPr>
          </a:p>
        </p:txBody>
      </p:sp>
      <p:pic>
        <p:nvPicPr>
          <p:cNvPr id="57" name="図 56">
            <a:extLst>
              <a:ext uri="{FF2B5EF4-FFF2-40B4-BE49-F238E27FC236}">
                <a16:creationId xmlns:a16="http://schemas.microsoft.com/office/drawing/2014/main" id="{00AB816C-2E04-140D-DB11-04567D70E25E}"/>
              </a:ext>
            </a:extLst>
          </p:cNvPr>
          <p:cNvPicPr>
            <a:picLocks noChangeAspect="1"/>
          </p:cNvPicPr>
          <p:nvPr/>
        </p:nvPicPr>
        <p:blipFill>
          <a:blip r:embed="rId2"/>
          <a:stretch>
            <a:fillRect/>
          </a:stretch>
        </p:blipFill>
        <p:spPr>
          <a:xfrm>
            <a:off x="1550056" y="1189398"/>
            <a:ext cx="1122342" cy="2294251"/>
          </a:xfrm>
          <a:prstGeom prst="rect">
            <a:avLst/>
          </a:prstGeom>
        </p:spPr>
      </p:pic>
      <p:grpSp>
        <p:nvGrpSpPr>
          <p:cNvPr id="25" name="グループ化 24">
            <a:extLst>
              <a:ext uri="{FF2B5EF4-FFF2-40B4-BE49-F238E27FC236}">
                <a16:creationId xmlns:a16="http://schemas.microsoft.com/office/drawing/2014/main" id="{961404FD-51D0-F9F2-D76B-9D4AF588F55B}"/>
              </a:ext>
            </a:extLst>
          </p:cNvPr>
          <p:cNvGrpSpPr/>
          <p:nvPr/>
        </p:nvGrpSpPr>
        <p:grpSpPr>
          <a:xfrm>
            <a:off x="188666" y="3849351"/>
            <a:ext cx="3845122" cy="1460190"/>
            <a:chOff x="6965315" y="4162579"/>
            <a:chExt cx="3845122" cy="1460190"/>
          </a:xfrm>
        </p:grpSpPr>
        <p:pic>
          <p:nvPicPr>
            <p:cNvPr id="21" name="図 20">
              <a:extLst>
                <a:ext uri="{FF2B5EF4-FFF2-40B4-BE49-F238E27FC236}">
                  <a16:creationId xmlns:a16="http://schemas.microsoft.com/office/drawing/2014/main" id="{8FE79E62-FA5E-4056-D74D-F67BD326D005}"/>
                </a:ext>
              </a:extLst>
            </p:cNvPr>
            <p:cNvPicPr>
              <a:picLocks noChangeAspect="1"/>
            </p:cNvPicPr>
            <p:nvPr/>
          </p:nvPicPr>
          <p:blipFill>
            <a:blip r:embed="rId3"/>
            <a:stretch>
              <a:fillRect/>
            </a:stretch>
          </p:blipFill>
          <p:spPr>
            <a:xfrm>
              <a:off x="6965315" y="4162580"/>
              <a:ext cx="1311634" cy="1460189"/>
            </a:xfrm>
            <a:prstGeom prst="rect">
              <a:avLst/>
            </a:prstGeom>
          </p:spPr>
        </p:pic>
        <p:pic>
          <p:nvPicPr>
            <p:cNvPr id="22" name="図 21">
              <a:extLst>
                <a:ext uri="{FF2B5EF4-FFF2-40B4-BE49-F238E27FC236}">
                  <a16:creationId xmlns:a16="http://schemas.microsoft.com/office/drawing/2014/main" id="{FF918A89-F84F-DC9D-A1EE-2F78D1349F14}"/>
                </a:ext>
              </a:extLst>
            </p:cNvPr>
            <p:cNvPicPr>
              <a:picLocks noChangeAspect="1"/>
            </p:cNvPicPr>
            <p:nvPr/>
          </p:nvPicPr>
          <p:blipFill>
            <a:blip r:embed="rId3"/>
            <a:stretch>
              <a:fillRect/>
            </a:stretch>
          </p:blipFill>
          <p:spPr>
            <a:xfrm>
              <a:off x="8232059" y="4162580"/>
              <a:ext cx="1311634" cy="1460189"/>
            </a:xfrm>
            <a:prstGeom prst="rect">
              <a:avLst/>
            </a:prstGeom>
          </p:spPr>
        </p:pic>
        <p:pic>
          <p:nvPicPr>
            <p:cNvPr id="23" name="図 22">
              <a:extLst>
                <a:ext uri="{FF2B5EF4-FFF2-40B4-BE49-F238E27FC236}">
                  <a16:creationId xmlns:a16="http://schemas.microsoft.com/office/drawing/2014/main" id="{A47E1CFF-E4E1-3841-BF97-DAAB7992ED6C}"/>
                </a:ext>
              </a:extLst>
            </p:cNvPr>
            <p:cNvPicPr>
              <a:picLocks noChangeAspect="1"/>
            </p:cNvPicPr>
            <p:nvPr/>
          </p:nvPicPr>
          <p:blipFill>
            <a:blip r:embed="rId3"/>
            <a:stretch>
              <a:fillRect/>
            </a:stretch>
          </p:blipFill>
          <p:spPr>
            <a:xfrm>
              <a:off x="9498803" y="4162579"/>
              <a:ext cx="1311634" cy="1460189"/>
            </a:xfrm>
            <a:prstGeom prst="rect">
              <a:avLst/>
            </a:prstGeom>
          </p:spPr>
        </p:pic>
      </p:grpSp>
      <p:sp>
        <p:nvSpPr>
          <p:cNvPr id="9" name="テキスト ボックス 8">
            <a:extLst>
              <a:ext uri="{FF2B5EF4-FFF2-40B4-BE49-F238E27FC236}">
                <a16:creationId xmlns:a16="http://schemas.microsoft.com/office/drawing/2014/main" id="{4DDAF6A0-CBF7-0034-DE06-FFF3E8B2953C}"/>
              </a:ext>
            </a:extLst>
          </p:cNvPr>
          <p:cNvSpPr txBox="1"/>
          <p:nvPr/>
        </p:nvSpPr>
        <p:spPr>
          <a:xfrm>
            <a:off x="506461" y="5380125"/>
            <a:ext cx="3209533" cy="1015663"/>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:10-2AWG</a:t>
            </a:r>
          </a:p>
          <a:p>
            <a:r>
              <a:rPr kumimoji="1" lang="ja-JP" altLang="en-US" sz="2000" dirty="0">
                <a:solidFill>
                  <a:srgbClr val="0070C0"/>
                </a:solidFill>
              </a:rPr>
              <a:t>最大</a:t>
            </a:r>
            <a:r>
              <a:rPr lang="en-US" altLang="ja-JP" sz="2000" dirty="0">
                <a:solidFill>
                  <a:srgbClr val="0070C0"/>
                </a:solidFill>
              </a:rPr>
              <a:t>21</a:t>
            </a:r>
            <a:r>
              <a:rPr kumimoji="1" lang="ja-JP" altLang="en-US" sz="2000" dirty="0">
                <a:solidFill>
                  <a:srgbClr val="0070C0"/>
                </a:solidFill>
              </a:rPr>
              <a:t>分岐</a:t>
            </a:r>
            <a:endParaRPr kumimoji="1" lang="en-US" altLang="ja-JP" sz="2000" dirty="0">
              <a:solidFill>
                <a:srgbClr val="0070C0"/>
              </a:solidFill>
            </a:endParaRP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枚重ね可）</a:t>
            </a:r>
          </a:p>
        </p:txBody>
      </p:sp>
      <p:cxnSp>
        <p:nvCxnSpPr>
          <p:cNvPr id="10" name="コネクタ: カギ線 9">
            <a:extLst>
              <a:ext uri="{FF2B5EF4-FFF2-40B4-BE49-F238E27FC236}">
                <a16:creationId xmlns:a16="http://schemas.microsoft.com/office/drawing/2014/main" id="{F3A8AA67-F4BA-4F4F-5136-F9CDE8739CF0}"/>
              </a:ext>
            </a:extLst>
          </p:cNvPr>
          <p:cNvCxnSpPr>
            <a:cxnSpLocks/>
            <a:stCxn id="9" idx="0"/>
            <a:endCxn id="11" idx="2"/>
          </p:cNvCxnSpPr>
          <p:nvPr/>
        </p:nvCxnSpPr>
        <p:spPr>
          <a:xfrm rot="16200000" flipV="1">
            <a:off x="1926027" y="5194923"/>
            <a:ext cx="370402"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7EC69E17-A0DE-FBED-C06F-EB10476BFD7E}"/>
              </a:ext>
            </a:extLst>
          </p:cNvPr>
          <p:cNvSpPr/>
          <p:nvPr/>
        </p:nvSpPr>
        <p:spPr>
          <a:xfrm>
            <a:off x="188666" y="4568521"/>
            <a:ext cx="3845122" cy="441202"/>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C0814B63-CDA9-D043-4A54-968FDE095B47}"/>
              </a:ext>
            </a:extLst>
          </p:cNvPr>
          <p:cNvGrpSpPr/>
          <p:nvPr/>
        </p:nvGrpSpPr>
        <p:grpSpPr>
          <a:xfrm>
            <a:off x="7898544" y="2516076"/>
            <a:ext cx="1694548" cy="698695"/>
            <a:chOff x="6965315" y="4162579"/>
            <a:chExt cx="3845122" cy="1460190"/>
          </a:xfrm>
        </p:grpSpPr>
        <p:pic>
          <p:nvPicPr>
            <p:cNvPr id="38" name="図 37">
              <a:extLst>
                <a:ext uri="{FF2B5EF4-FFF2-40B4-BE49-F238E27FC236}">
                  <a16:creationId xmlns:a16="http://schemas.microsoft.com/office/drawing/2014/main" id="{BCB2D4AE-76EF-F369-C4C6-96C1A0104D9D}"/>
                </a:ext>
              </a:extLst>
            </p:cNvPr>
            <p:cNvPicPr>
              <a:picLocks noChangeAspect="1"/>
            </p:cNvPicPr>
            <p:nvPr/>
          </p:nvPicPr>
          <p:blipFill>
            <a:blip r:embed="rId3"/>
            <a:stretch>
              <a:fillRect/>
            </a:stretch>
          </p:blipFill>
          <p:spPr>
            <a:xfrm>
              <a:off x="6965315" y="4162580"/>
              <a:ext cx="1311634" cy="1460189"/>
            </a:xfrm>
            <a:prstGeom prst="rect">
              <a:avLst/>
            </a:prstGeom>
          </p:spPr>
        </p:pic>
        <p:pic>
          <p:nvPicPr>
            <p:cNvPr id="39" name="図 38">
              <a:extLst>
                <a:ext uri="{FF2B5EF4-FFF2-40B4-BE49-F238E27FC236}">
                  <a16:creationId xmlns:a16="http://schemas.microsoft.com/office/drawing/2014/main" id="{8CF9F80A-B440-C79A-F371-2271831B990F}"/>
                </a:ext>
              </a:extLst>
            </p:cNvPr>
            <p:cNvPicPr>
              <a:picLocks noChangeAspect="1"/>
            </p:cNvPicPr>
            <p:nvPr/>
          </p:nvPicPr>
          <p:blipFill>
            <a:blip r:embed="rId3"/>
            <a:stretch>
              <a:fillRect/>
            </a:stretch>
          </p:blipFill>
          <p:spPr>
            <a:xfrm>
              <a:off x="8232059" y="4162580"/>
              <a:ext cx="1311634" cy="1460189"/>
            </a:xfrm>
            <a:prstGeom prst="rect">
              <a:avLst/>
            </a:prstGeom>
          </p:spPr>
        </p:pic>
        <p:pic>
          <p:nvPicPr>
            <p:cNvPr id="40" name="図 39">
              <a:extLst>
                <a:ext uri="{FF2B5EF4-FFF2-40B4-BE49-F238E27FC236}">
                  <a16:creationId xmlns:a16="http://schemas.microsoft.com/office/drawing/2014/main" id="{2C2BFF13-47A9-FBB3-E285-98FC3DD66B62}"/>
                </a:ext>
              </a:extLst>
            </p:cNvPr>
            <p:cNvPicPr>
              <a:picLocks noChangeAspect="1"/>
            </p:cNvPicPr>
            <p:nvPr/>
          </p:nvPicPr>
          <p:blipFill>
            <a:blip r:embed="rId3"/>
            <a:stretch>
              <a:fillRect/>
            </a:stretch>
          </p:blipFill>
          <p:spPr>
            <a:xfrm>
              <a:off x="9498803" y="4162579"/>
              <a:ext cx="1311634" cy="1460189"/>
            </a:xfrm>
            <a:prstGeom prst="rect">
              <a:avLst/>
            </a:prstGeom>
          </p:spPr>
        </p:pic>
      </p:grpSp>
      <p:pic>
        <p:nvPicPr>
          <p:cNvPr id="26" name="図 25">
            <a:extLst>
              <a:ext uri="{FF2B5EF4-FFF2-40B4-BE49-F238E27FC236}">
                <a16:creationId xmlns:a16="http://schemas.microsoft.com/office/drawing/2014/main" id="{39202284-98F8-CDF5-BA5F-C937588CC057}"/>
              </a:ext>
            </a:extLst>
          </p:cNvPr>
          <p:cNvPicPr>
            <a:picLocks noChangeAspect="1"/>
          </p:cNvPicPr>
          <p:nvPr/>
        </p:nvPicPr>
        <p:blipFill>
          <a:blip r:embed="rId4"/>
          <a:stretch>
            <a:fillRect/>
          </a:stretch>
        </p:blipFill>
        <p:spPr>
          <a:xfrm>
            <a:off x="8506803" y="1254607"/>
            <a:ext cx="478031" cy="1098906"/>
          </a:xfrm>
          <a:prstGeom prst="rect">
            <a:avLst/>
          </a:prstGeom>
        </p:spPr>
      </p:pic>
      <p:grpSp>
        <p:nvGrpSpPr>
          <p:cNvPr id="93" name="グループ化 92">
            <a:extLst>
              <a:ext uri="{FF2B5EF4-FFF2-40B4-BE49-F238E27FC236}">
                <a16:creationId xmlns:a16="http://schemas.microsoft.com/office/drawing/2014/main" id="{7DF7A226-2092-398C-1DDA-C52E4DF19921}"/>
              </a:ext>
            </a:extLst>
          </p:cNvPr>
          <p:cNvGrpSpPr/>
          <p:nvPr/>
        </p:nvGrpSpPr>
        <p:grpSpPr>
          <a:xfrm>
            <a:off x="8033385" y="2305068"/>
            <a:ext cx="557057" cy="440873"/>
            <a:chOff x="8134985" y="2305068"/>
            <a:chExt cx="557057" cy="440873"/>
          </a:xfrm>
        </p:grpSpPr>
        <p:cxnSp>
          <p:nvCxnSpPr>
            <p:cNvPr id="27" name="直線コネクタ 26">
              <a:extLst>
                <a:ext uri="{FF2B5EF4-FFF2-40B4-BE49-F238E27FC236}">
                  <a16:creationId xmlns:a16="http://schemas.microsoft.com/office/drawing/2014/main" id="{C2BD8643-F85B-8EDB-6698-991726F27D27}"/>
                </a:ext>
              </a:extLst>
            </p:cNvPr>
            <p:cNvCxnSpPr>
              <a:cxnSpLocks/>
            </p:cNvCxnSpPr>
            <p:nvPr/>
          </p:nvCxnSpPr>
          <p:spPr>
            <a:xfrm flipH="1">
              <a:off x="8134985" y="2305068"/>
              <a:ext cx="556742" cy="431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481AC55-1A4E-DA7F-C534-1986E508C868}"/>
                </a:ext>
              </a:extLst>
            </p:cNvPr>
            <p:cNvCxnSpPr>
              <a:cxnSpLocks/>
            </p:cNvCxnSpPr>
            <p:nvPr/>
          </p:nvCxnSpPr>
          <p:spPr>
            <a:xfrm flipH="1">
              <a:off x="8419376" y="2305068"/>
              <a:ext cx="272666" cy="4408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2" name="コネクタ: カギ線 41">
            <a:extLst>
              <a:ext uri="{FF2B5EF4-FFF2-40B4-BE49-F238E27FC236}">
                <a16:creationId xmlns:a16="http://schemas.microsoft.com/office/drawing/2014/main" id="{0E7167D4-6D83-74A8-6EAF-B09D223BB30B}"/>
              </a:ext>
            </a:extLst>
          </p:cNvPr>
          <p:cNvCxnSpPr>
            <a:cxnSpLocks/>
            <a:stCxn id="44" idx="3"/>
            <a:endCxn id="45" idx="3"/>
          </p:cNvCxnSpPr>
          <p:nvPr/>
        </p:nvCxnSpPr>
        <p:spPr>
          <a:xfrm>
            <a:off x="8957908" y="4400146"/>
            <a:ext cx="240348" cy="1067617"/>
          </a:xfrm>
          <a:prstGeom prst="bentConnector3">
            <a:avLst>
              <a:gd name="adj1" fmla="val 128534"/>
            </a:avLst>
          </a:prstGeom>
        </p:spPr>
        <p:style>
          <a:lnRef idx="1">
            <a:schemeClr val="accent1"/>
          </a:lnRef>
          <a:fillRef idx="0">
            <a:schemeClr val="accent1"/>
          </a:fillRef>
          <a:effectRef idx="0">
            <a:schemeClr val="accent1"/>
          </a:effectRef>
          <a:fontRef idx="minor">
            <a:schemeClr val="tx1"/>
          </a:fontRef>
        </p:style>
      </p:cxnSp>
      <p:pic>
        <p:nvPicPr>
          <p:cNvPr id="44" name="図 43">
            <a:extLst>
              <a:ext uri="{FF2B5EF4-FFF2-40B4-BE49-F238E27FC236}">
                <a16:creationId xmlns:a16="http://schemas.microsoft.com/office/drawing/2014/main" id="{4B1F3422-DE0F-34AA-4F54-1A8D1829EA53}"/>
              </a:ext>
            </a:extLst>
          </p:cNvPr>
          <p:cNvPicPr>
            <a:picLocks noChangeAspect="1"/>
          </p:cNvPicPr>
          <p:nvPr/>
        </p:nvPicPr>
        <p:blipFill>
          <a:blip r:embed="rId5"/>
          <a:stretch>
            <a:fillRect/>
          </a:stretch>
        </p:blipFill>
        <p:spPr>
          <a:xfrm>
            <a:off x="8533728" y="4024910"/>
            <a:ext cx="424180" cy="750472"/>
          </a:xfrm>
          <a:prstGeom prst="rect">
            <a:avLst/>
          </a:prstGeom>
        </p:spPr>
      </p:pic>
      <p:pic>
        <p:nvPicPr>
          <p:cNvPr id="45" name="図 44">
            <a:extLst>
              <a:ext uri="{FF2B5EF4-FFF2-40B4-BE49-F238E27FC236}">
                <a16:creationId xmlns:a16="http://schemas.microsoft.com/office/drawing/2014/main" id="{91339867-4347-C42F-3DC8-C16CB722373E}"/>
              </a:ext>
            </a:extLst>
          </p:cNvPr>
          <p:cNvPicPr>
            <a:picLocks noChangeAspect="1"/>
          </p:cNvPicPr>
          <p:nvPr/>
        </p:nvPicPr>
        <p:blipFill>
          <a:blip r:embed="rId6"/>
          <a:stretch>
            <a:fillRect/>
          </a:stretch>
        </p:blipFill>
        <p:spPr>
          <a:xfrm>
            <a:off x="8293381" y="5129226"/>
            <a:ext cx="904875" cy="677074"/>
          </a:xfrm>
          <a:prstGeom prst="rect">
            <a:avLst/>
          </a:prstGeom>
        </p:spPr>
      </p:pic>
      <p:cxnSp>
        <p:nvCxnSpPr>
          <p:cNvPr id="49" name="直線コネクタ 48">
            <a:extLst>
              <a:ext uri="{FF2B5EF4-FFF2-40B4-BE49-F238E27FC236}">
                <a16:creationId xmlns:a16="http://schemas.microsoft.com/office/drawing/2014/main" id="{D82AD04C-F31B-7B20-9324-D1ECA6BC9E8A}"/>
              </a:ext>
            </a:extLst>
          </p:cNvPr>
          <p:cNvCxnSpPr>
            <a:cxnSpLocks/>
          </p:cNvCxnSpPr>
          <p:nvPr/>
        </p:nvCxnSpPr>
        <p:spPr>
          <a:xfrm>
            <a:off x="8745818" y="2995349"/>
            <a:ext cx="0" cy="10843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A509ABA0-1748-651C-AFF0-5807E88C8569}"/>
              </a:ext>
            </a:extLst>
          </p:cNvPr>
          <p:cNvCxnSpPr>
            <a:cxnSpLocks/>
          </p:cNvCxnSpPr>
          <p:nvPr/>
        </p:nvCxnSpPr>
        <p:spPr>
          <a:xfrm>
            <a:off x="8184544" y="2995349"/>
            <a:ext cx="437541" cy="10999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コネクタ: カギ線 66">
            <a:extLst>
              <a:ext uri="{FF2B5EF4-FFF2-40B4-BE49-F238E27FC236}">
                <a16:creationId xmlns:a16="http://schemas.microsoft.com/office/drawing/2014/main" id="{AEC32811-FA0D-C4D4-05B9-A0CCD4E3C1D9}"/>
              </a:ext>
            </a:extLst>
          </p:cNvPr>
          <p:cNvCxnSpPr>
            <a:cxnSpLocks/>
            <a:stCxn id="69" idx="3"/>
            <a:endCxn id="70" idx="3"/>
          </p:cNvCxnSpPr>
          <p:nvPr/>
        </p:nvCxnSpPr>
        <p:spPr>
          <a:xfrm>
            <a:off x="11425664" y="4400146"/>
            <a:ext cx="246176" cy="1067617"/>
          </a:xfrm>
          <a:prstGeom prst="bentConnector3">
            <a:avLst>
              <a:gd name="adj1" fmla="val 137421"/>
            </a:avLst>
          </a:prstGeom>
        </p:spPr>
        <p:style>
          <a:lnRef idx="1">
            <a:schemeClr val="accent1"/>
          </a:lnRef>
          <a:fillRef idx="0">
            <a:schemeClr val="accent1"/>
          </a:fillRef>
          <a:effectRef idx="0">
            <a:schemeClr val="accent1"/>
          </a:effectRef>
          <a:fontRef idx="minor">
            <a:schemeClr val="tx1"/>
          </a:fontRef>
        </p:style>
      </p:cxnSp>
      <p:pic>
        <p:nvPicPr>
          <p:cNvPr id="69" name="図 68">
            <a:extLst>
              <a:ext uri="{FF2B5EF4-FFF2-40B4-BE49-F238E27FC236}">
                <a16:creationId xmlns:a16="http://schemas.microsoft.com/office/drawing/2014/main" id="{7CA75912-E56A-36BB-546F-E298949A9CF2}"/>
              </a:ext>
            </a:extLst>
          </p:cNvPr>
          <p:cNvPicPr>
            <a:picLocks noChangeAspect="1"/>
          </p:cNvPicPr>
          <p:nvPr/>
        </p:nvPicPr>
        <p:blipFill>
          <a:blip r:embed="rId5"/>
          <a:stretch>
            <a:fillRect/>
          </a:stretch>
        </p:blipFill>
        <p:spPr>
          <a:xfrm>
            <a:off x="11001484" y="4024910"/>
            <a:ext cx="424180" cy="750472"/>
          </a:xfrm>
          <a:prstGeom prst="rect">
            <a:avLst/>
          </a:prstGeom>
        </p:spPr>
      </p:pic>
      <p:pic>
        <p:nvPicPr>
          <p:cNvPr id="70" name="図 69">
            <a:extLst>
              <a:ext uri="{FF2B5EF4-FFF2-40B4-BE49-F238E27FC236}">
                <a16:creationId xmlns:a16="http://schemas.microsoft.com/office/drawing/2014/main" id="{BC002777-74A1-8DB6-0BDC-F03301FBE75A}"/>
              </a:ext>
            </a:extLst>
          </p:cNvPr>
          <p:cNvPicPr>
            <a:picLocks noChangeAspect="1"/>
          </p:cNvPicPr>
          <p:nvPr/>
        </p:nvPicPr>
        <p:blipFill>
          <a:blip r:embed="rId6"/>
          <a:stretch>
            <a:fillRect/>
          </a:stretch>
        </p:blipFill>
        <p:spPr>
          <a:xfrm>
            <a:off x="10766965" y="5129226"/>
            <a:ext cx="904875" cy="677074"/>
          </a:xfrm>
          <a:prstGeom prst="rect">
            <a:avLst/>
          </a:prstGeom>
        </p:spPr>
      </p:pic>
      <p:sp>
        <p:nvSpPr>
          <p:cNvPr id="60" name="テキスト ボックス 59">
            <a:extLst>
              <a:ext uri="{FF2B5EF4-FFF2-40B4-BE49-F238E27FC236}">
                <a16:creationId xmlns:a16="http://schemas.microsoft.com/office/drawing/2014/main" id="{D6A3E5D5-63F1-6749-4229-6A276FECDB74}"/>
              </a:ext>
            </a:extLst>
          </p:cNvPr>
          <p:cNvSpPr txBox="1"/>
          <p:nvPr/>
        </p:nvSpPr>
        <p:spPr>
          <a:xfrm>
            <a:off x="3074622" y="1223159"/>
            <a:ext cx="5064579" cy="646331"/>
          </a:xfrm>
          <a:prstGeom prst="rect">
            <a:avLst/>
          </a:prstGeom>
          <a:noFill/>
        </p:spPr>
        <p:txBody>
          <a:bodyPr wrap="square" rtlCol="0">
            <a:spAutoFit/>
          </a:bodyPr>
          <a:lstStyle/>
          <a:p>
            <a:r>
              <a:rPr kumimoji="1" lang="ja-JP" altLang="en-US" dirty="0"/>
              <a:t>組合せ認定ブレーカ（認定取得は</a:t>
            </a:r>
            <a:r>
              <a:rPr kumimoji="1" lang="en-US" altLang="ja-JP" dirty="0"/>
              <a:t>600AT</a:t>
            </a:r>
            <a:r>
              <a:rPr kumimoji="1" lang="ja-JP" altLang="en-US" dirty="0"/>
              <a:t>まで）</a:t>
            </a:r>
            <a:endParaRPr kumimoji="1" lang="en-US" altLang="ja-JP" dirty="0"/>
          </a:p>
          <a:p>
            <a:r>
              <a:rPr kumimoji="1" lang="en-US" altLang="ja-JP" dirty="0"/>
              <a:t>BW630RAGU-3P600</a:t>
            </a:r>
          </a:p>
        </p:txBody>
      </p:sp>
      <p:grpSp>
        <p:nvGrpSpPr>
          <p:cNvPr id="85" name="グループ化 84">
            <a:extLst>
              <a:ext uri="{FF2B5EF4-FFF2-40B4-BE49-F238E27FC236}">
                <a16:creationId xmlns:a16="http://schemas.microsoft.com/office/drawing/2014/main" id="{72C14555-B933-14ED-B3CC-D599D130634E}"/>
              </a:ext>
            </a:extLst>
          </p:cNvPr>
          <p:cNvGrpSpPr/>
          <p:nvPr/>
        </p:nvGrpSpPr>
        <p:grpSpPr>
          <a:xfrm>
            <a:off x="3074622" y="2105469"/>
            <a:ext cx="4424485" cy="923330"/>
            <a:chOff x="3315922" y="2105469"/>
            <a:chExt cx="4424485" cy="923330"/>
          </a:xfrm>
        </p:grpSpPr>
        <p:sp>
          <p:nvSpPr>
            <p:cNvPr id="55" name="テキスト ボックス 54">
              <a:extLst>
                <a:ext uri="{FF2B5EF4-FFF2-40B4-BE49-F238E27FC236}">
                  <a16:creationId xmlns:a16="http://schemas.microsoft.com/office/drawing/2014/main" id="{1B72D544-9366-BF72-8242-2B166F016EF2}"/>
                </a:ext>
              </a:extLst>
            </p:cNvPr>
            <p:cNvSpPr txBox="1"/>
            <p:nvPr/>
          </p:nvSpPr>
          <p:spPr>
            <a:xfrm>
              <a:off x="3315922" y="2105469"/>
              <a:ext cx="4424485" cy="923330"/>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kumimoji="1" lang="en-US" altLang="ja-JP" dirty="0">
                  <a:solidFill>
                    <a:srgbClr val="0070C0"/>
                  </a:solidFill>
                </a:rPr>
                <a:t>350MCM×2</a:t>
              </a:r>
              <a:r>
                <a:rPr kumimoji="1" lang="ja-JP" altLang="en-US" dirty="0">
                  <a:solidFill>
                    <a:srgbClr val="0070C0"/>
                  </a:solidFill>
                </a:rPr>
                <a:t>本</a:t>
              </a:r>
              <a:endParaRPr kumimoji="1" lang="en-US" altLang="ja-JP" dirty="0">
                <a:solidFill>
                  <a:srgbClr val="0070C0"/>
                </a:solidFill>
              </a:endParaRPr>
            </a:p>
            <a:p>
              <a:r>
                <a:rPr lang="ja-JP" altLang="en-US" dirty="0">
                  <a:solidFill>
                    <a:srgbClr val="0070C0"/>
                  </a:solidFill>
                </a:rPr>
                <a:t>　　　（ブレーカ指定）</a:t>
              </a:r>
              <a:endParaRPr lang="en-US" altLang="ja-JP" dirty="0">
                <a:solidFill>
                  <a:srgbClr val="0070C0"/>
                </a:solidFill>
              </a:endParaRPr>
            </a:p>
            <a:p>
              <a:endParaRPr kumimoji="1" lang="ja-JP" altLang="en-US" dirty="0">
                <a:solidFill>
                  <a:srgbClr val="0070C0"/>
                </a:solidFill>
              </a:endParaRPr>
            </a:p>
          </p:txBody>
        </p:sp>
        <p:pic>
          <p:nvPicPr>
            <p:cNvPr id="61" name="図 60">
              <a:extLst>
                <a:ext uri="{FF2B5EF4-FFF2-40B4-BE49-F238E27FC236}">
                  <a16:creationId xmlns:a16="http://schemas.microsoft.com/office/drawing/2014/main" id="{6156F323-DA2F-8F9F-C8C5-519AC6B2B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5581" y="2138919"/>
              <a:ext cx="1141907" cy="856430"/>
            </a:xfrm>
            <a:prstGeom prst="rect">
              <a:avLst/>
            </a:prstGeom>
          </p:spPr>
        </p:pic>
      </p:grpSp>
      <p:sp>
        <p:nvSpPr>
          <p:cNvPr id="75" name="テキスト ボックス 74">
            <a:extLst>
              <a:ext uri="{FF2B5EF4-FFF2-40B4-BE49-F238E27FC236}">
                <a16:creationId xmlns:a16="http://schemas.microsoft.com/office/drawing/2014/main" id="{AE349CED-7142-6E4F-1576-D38637586875}"/>
              </a:ext>
            </a:extLst>
          </p:cNvPr>
          <p:cNvSpPr txBox="1"/>
          <p:nvPr/>
        </p:nvSpPr>
        <p:spPr>
          <a:xfrm>
            <a:off x="3847803" y="5796513"/>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sp>
        <p:nvSpPr>
          <p:cNvPr id="77" name="テキスト ボックス 76">
            <a:extLst>
              <a:ext uri="{FF2B5EF4-FFF2-40B4-BE49-F238E27FC236}">
                <a16:creationId xmlns:a16="http://schemas.microsoft.com/office/drawing/2014/main" id="{3387D22F-8A2C-DD18-01BF-5001035E0803}"/>
              </a:ext>
            </a:extLst>
          </p:cNvPr>
          <p:cNvSpPr txBox="1"/>
          <p:nvPr/>
        </p:nvSpPr>
        <p:spPr>
          <a:xfrm>
            <a:off x="9263433" y="4119903"/>
            <a:ext cx="1718909" cy="954107"/>
          </a:xfrm>
          <a:prstGeom prst="rect">
            <a:avLst/>
          </a:prstGeom>
          <a:noFill/>
        </p:spPr>
        <p:txBody>
          <a:bodyPr wrap="square" rtlCol="0">
            <a:spAutoFit/>
          </a:bodyPr>
          <a:lstStyle/>
          <a:p>
            <a:r>
              <a:rPr kumimoji="1" lang="ja-JP" altLang="en-US" sz="1400" dirty="0"/>
              <a:t>分岐数が</a:t>
            </a:r>
            <a:endParaRPr kumimoji="1" lang="en-US" altLang="ja-JP" sz="1400" dirty="0"/>
          </a:p>
          <a:p>
            <a:r>
              <a:rPr kumimoji="1" lang="ja-JP" altLang="en-US" sz="1400" dirty="0"/>
              <a:t>足りない場合には</a:t>
            </a:r>
            <a:endParaRPr kumimoji="1" lang="en-US" altLang="ja-JP" sz="1400" dirty="0"/>
          </a:p>
          <a:p>
            <a:r>
              <a:rPr kumimoji="1" lang="ja-JP" altLang="en-US" sz="1400" dirty="0"/>
              <a:t>適切な</a:t>
            </a:r>
            <a:endParaRPr kumimoji="1" lang="en-US" altLang="ja-JP" sz="1400" dirty="0"/>
          </a:p>
          <a:p>
            <a:r>
              <a:rPr kumimoji="1" lang="en-US" altLang="ja-JP" sz="1400" dirty="0"/>
              <a:t>CB+TB</a:t>
            </a:r>
            <a:r>
              <a:rPr kumimoji="1" lang="ja-JP" altLang="en-US" sz="1400" dirty="0"/>
              <a:t>追加</a:t>
            </a:r>
          </a:p>
        </p:txBody>
      </p:sp>
      <p:sp>
        <p:nvSpPr>
          <p:cNvPr id="43" name="スライド番号プレースホルダー 42">
            <a:extLst>
              <a:ext uri="{FF2B5EF4-FFF2-40B4-BE49-F238E27FC236}">
                <a16:creationId xmlns:a16="http://schemas.microsoft.com/office/drawing/2014/main" id="{5E9C167D-BA1D-0F25-A204-C0E9547C5094}"/>
              </a:ext>
            </a:extLst>
          </p:cNvPr>
          <p:cNvSpPr>
            <a:spLocks noGrp="1"/>
          </p:cNvSpPr>
          <p:nvPr>
            <p:ph type="sldNum" sz="quarter" idx="12"/>
          </p:nvPr>
        </p:nvSpPr>
        <p:spPr/>
        <p:txBody>
          <a:bodyPr/>
          <a:lstStyle/>
          <a:p>
            <a:fld id="{E7784300-A231-4CE8-BF2A-B73085566916}" type="slidenum">
              <a:rPr kumimoji="1" lang="ja-JP" altLang="en-US" smtClean="0"/>
              <a:t>37</a:t>
            </a:fld>
            <a:r>
              <a:rPr kumimoji="1" lang="ja-JP" altLang="en-US"/>
              <a:t>ページ</a:t>
            </a:r>
            <a:endParaRPr kumimoji="1" lang="ja-JP" altLang="en-US" dirty="0"/>
          </a:p>
        </p:txBody>
      </p:sp>
      <p:sp>
        <p:nvSpPr>
          <p:cNvPr id="6" name="吹き出し: 折線 5">
            <a:extLst>
              <a:ext uri="{FF2B5EF4-FFF2-40B4-BE49-F238E27FC236}">
                <a16:creationId xmlns:a16="http://schemas.microsoft.com/office/drawing/2014/main" id="{306F6939-EE63-7251-A9CB-14A14B34F1C7}"/>
              </a:ext>
            </a:extLst>
          </p:cNvPr>
          <p:cNvSpPr/>
          <p:nvPr/>
        </p:nvSpPr>
        <p:spPr>
          <a:xfrm>
            <a:off x="9935071" y="1130332"/>
            <a:ext cx="2076538" cy="868445"/>
          </a:xfrm>
          <a:prstGeom prst="borderCallout2">
            <a:avLst>
              <a:gd name="adj1" fmla="val 18750"/>
              <a:gd name="adj2" fmla="val -8333"/>
              <a:gd name="adj3" fmla="val 18750"/>
              <a:gd name="adj4" fmla="val -16667"/>
              <a:gd name="adj5" fmla="val 129630"/>
              <a:gd name="adj6" fmla="val -35992"/>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7" name="グループ化 6">
            <a:extLst>
              <a:ext uri="{FF2B5EF4-FFF2-40B4-BE49-F238E27FC236}">
                <a16:creationId xmlns:a16="http://schemas.microsoft.com/office/drawing/2014/main" id="{51F83995-A556-10DD-4E01-D7036382B2D2}"/>
              </a:ext>
            </a:extLst>
          </p:cNvPr>
          <p:cNvGrpSpPr/>
          <p:nvPr/>
        </p:nvGrpSpPr>
        <p:grpSpPr>
          <a:xfrm>
            <a:off x="8379044" y="2259203"/>
            <a:ext cx="720951" cy="264371"/>
            <a:chOff x="738051" y="2372149"/>
            <a:chExt cx="264371" cy="264371"/>
          </a:xfrm>
        </p:grpSpPr>
        <p:cxnSp>
          <p:nvCxnSpPr>
            <p:cNvPr id="19" name="直線コネクタ 18">
              <a:extLst>
                <a:ext uri="{FF2B5EF4-FFF2-40B4-BE49-F238E27FC236}">
                  <a16:creationId xmlns:a16="http://schemas.microsoft.com/office/drawing/2014/main" id="{68149B92-94DF-45AB-E446-3E3D3B7EF3ED}"/>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F7811DCF-9A17-AD8D-3EC5-382214AA3B58}"/>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グループ化 11">
            <a:extLst>
              <a:ext uri="{FF2B5EF4-FFF2-40B4-BE49-F238E27FC236}">
                <a16:creationId xmlns:a16="http://schemas.microsoft.com/office/drawing/2014/main" id="{69D816FE-2584-83D6-3C4F-6A003D2085BA}"/>
              </a:ext>
            </a:extLst>
          </p:cNvPr>
          <p:cNvGrpSpPr/>
          <p:nvPr/>
        </p:nvGrpSpPr>
        <p:grpSpPr>
          <a:xfrm>
            <a:off x="4943100" y="4016078"/>
            <a:ext cx="2743200" cy="1293463"/>
            <a:chOff x="4525980" y="4154658"/>
            <a:chExt cx="2743200" cy="1293463"/>
          </a:xfrm>
        </p:grpSpPr>
        <p:sp>
          <p:nvSpPr>
            <p:cNvPr id="14" name="テキスト ボックス 13">
              <a:extLst>
                <a:ext uri="{FF2B5EF4-FFF2-40B4-BE49-F238E27FC236}">
                  <a16:creationId xmlns:a16="http://schemas.microsoft.com/office/drawing/2014/main" id="{7DA56942-AF42-B96D-F006-74D418554D4E}"/>
                </a:ext>
              </a:extLst>
            </p:cNvPr>
            <p:cNvSpPr txBox="1"/>
            <p:nvPr/>
          </p:nvSpPr>
          <p:spPr>
            <a:xfrm>
              <a:off x="4525980" y="4524791"/>
              <a:ext cx="2743200" cy="923330"/>
            </a:xfrm>
            <a:prstGeom prst="rect">
              <a:avLst/>
            </a:prstGeom>
            <a:noFill/>
          </p:spPr>
          <p:txBody>
            <a:bodyPr wrap="square" rtlCol="0">
              <a:spAutoFit/>
            </a:bodyPr>
            <a:lstStyle/>
            <a:p>
              <a:r>
                <a:rPr kumimoji="1" lang="en-US" altLang="ja-JP" dirty="0"/>
                <a:t>AC1000V</a:t>
              </a:r>
              <a:r>
                <a:rPr kumimoji="1" lang="ja-JP" altLang="en-US" dirty="0"/>
                <a:t>　</a:t>
              </a:r>
              <a:r>
                <a:rPr lang="en-US" altLang="ja-JP" dirty="0"/>
                <a:t>1000</a:t>
              </a:r>
              <a:r>
                <a:rPr kumimoji="1" lang="en-US" altLang="ja-JP" dirty="0"/>
                <a:t>A</a:t>
              </a:r>
            </a:p>
            <a:p>
              <a:r>
                <a:rPr kumimoji="1" lang="en-US" altLang="ja-JP" dirty="0"/>
                <a:t>IN	</a:t>
              </a:r>
              <a:r>
                <a:rPr kumimoji="1" lang="ja-JP" altLang="en-US" dirty="0"/>
                <a:t>：</a:t>
              </a:r>
              <a:r>
                <a:rPr kumimoji="1" lang="en-US" altLang="ja-JP" dirty="0"/>
                <a:t>M12×3</a:t>
              </a:r>
            </a:p>
            <a:p>
              <a:r>
                <a:rPr lang="en-US" altLang="ja-JP" dirty="0"/>
                <a:t>OUT	</a:t>
              </a:r>
              <a:r>
                <a:rPr lang="ja-JP" altLang="en-US" dirty="0"/>
                <a:t>：</a:t>
              </a:r>
              <a:r>
                <a:rPr lang="en-US" altLang="ja-JP" dirty="0"/>
                <a:t>M6×13</a:t>
              </a:r>
            </a:p>
          </p:txBody>
        </p:sp>
        <p:sp>
          <p:nvSpPr>
            <p:cNvPr id="5" name="テキスト ボックス 4">
              <a:extLst>
                <a:ext uri="{FF2B5EF4-FFF2-40B4-BE49-F238E27FC236}">
                  <a16:creationId xmlns:a16="http://schemas.microsoft.com/office/drawing/2014/main" id="{98C77C6B-A437-5627-0608-1108ABFD0877}"/>
                </a:ext>
              </a:extLst>
            </p:cNvPr>
            <p:cNvSpPr txBox="1"/>
            <p:nvPr/>
          </p:nvSpPr>
          <p:spPr>
            <a:xfrm>
              <a:off x="4525980" y="4154658"/>
              <a:ext cx="2478707" cy="369332"/>
            </a:xfrm>
            <a:prstGeom prst="rect">
              <a:avLst/>
            </a:prstGeom>
            <a:noFill/>
          </p:spPr>
          <p:txBody>
            <a:bodyPr wrap="square">
              <a:spAutoFit/>
            </a:bodyPr>
            <a:lstStyle/>
            <a:p>
              <a:r>
                <a:rPr lang="en-US" altLang="ja-JP" dirty="0">
                  <a:hlinkClick r:id="rId8"/>
                </a:rPr>
                <a:t>OK-700SFF-3</a:t>
              </a:r>
              <a:endParaRPr lang="ja-JP" altLang="en-US" dirty="0"/>
            </a:p>
          </p:txBody>
        </p:sp>
      </p:grpSp>
      <p:grpSp>
        <p:nvGrpSpPr>
          <p:cNvPr id="63" name="グループ化 62">
            <a:extLst>
              <a:ext uri="{FF2B5EF4-FFF2-40B4-BE49-F238E27FC236}">
                <a16:creationId xmlns:a16="http://schemas.microsoft.com/office/drawing/2014/main" id="{B6BBA332-6FDD-BF43-E42B-EF565F5FCB12}"/>
              </a:ext>
            </a:extLst>
          </p:cNvPr>
          <p:cNvGrpSpPr/>
          <p:nvPr/>
        </p:nvGrpSpPr>
        <p:grpSpPr>
          <a:xfrm>
            <a:off x="506461" y="3379409"/>
            <a:ext cx="1250792" cy="930713"/>
            <a:chOff x="506461" y="3379790"/>
            <a:chExt cx="1250792" cy="930713"/>
          </a:xfrm>
        </p:grpSpPr>
        <p:cxnSp>
          <p:nvCxnSpPr>
            <p:cNvPr id="24" name="直線コネクタ 23">
              <a:extLst>
                <a:ext uri="{FF2B5EF4-FFF2-40B4-BE49-F238E27FC236}">
                  <a16:creationId xmlns:a16="http://schemas.microsoft.com/office/drawing/2014/main" id="{F0AB2BEE-91F4-8F85-43E5-F25D9E4E8482}"/>
                </a:ext>
              </a:extLst>
            </p:cNvPr>
            <p:cNvCxnSpPr>
              <a:cxnSpLocks/>
            </p:cNvCxnSpPr>
            <p:nvPr/>
          </p:nvCxnSpPr>
          <p:spPr>
            <a:xfrm flipH="1">
              <a:off x="506461" y="3379790"/>
              <a:ext cx="1250792" cy="9307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62B5BE73-48E5-1E53-F9D8-C717F6955D7B}"/>
                </a:ext>
              </a:extLst>
            </p:cNvPr>
            <p:cNvCxnSpPr>
              <a:cxnSpLocks/>
            </p:cNvCxnSpPr>
            <p:nvPr/>
          </p:nvCxnSpPr>
          <p:spPr>
            <a:xfrm flipH="1">
              <a:off x="1159707" y="3381378"/>
              <a:ext cx="596503" cy="929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グループ化 82">
            <a:extLst>
              <a:ext uri="{FF2B5EF4-FFF2-40B4-BE49-F238E27FC236}">
                <a16:creationId xmlns:a16="http://schemas.microsoft.com/office/drawing/2014/main" id="{34915CB6-1D4B-EBF5-32EC-48B86DBD798A}"/>
              </a:ext>
            </a:extLst>
          </p:cNvPr>
          <p:cNvGrpSpPr/>
          <p:nvPr/>
        </p:nvGrpSpPr>
        <p:grpSpPr>
          <a:xfrm>
            <a:off x="1777232" y="3379409"/>
            <a:ext cx="654909" cy="946996"/>
            <a:chOff x="1777232" y="3379409"/>
            <a:chExt cx="654909" cy="946996"/>
          </a:xfrm>
        </p:grpSpPr>
        <p:cxnSp>
          <p:nvCxnSpPr>
            <p:cNvPr id="29" name="直線コネクタ 28">
              <a:extLst>
                <a:ext uri="{FF2B5EF4-FFF2-40B4-BE49-F238E27FC236}">
                  <a16:creationId xmlns:a16="http://schemas.microsoft.com/office/drawing/2014/main" id="{ED7F6F29-DBCC-485E-9A03-E70BB8EBD4C3}"/>
                </a:ext>
              </a:extLst>
            </p:cNvPr>
            <p:cNvCxnSpPr>
              <a:cxnSpLocks/>
            </p:cNvCxnSpPr>
            <p:nvPr/>
          </p:nvCxnSpPr>
          <p:spPr>
            <a:xfrm flipH="1">
              <a:off x="1777232" y="3379409"/>
              <a:ext cx="332963" cy="9469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BBD8103A-E782-2743-B93E-3CE684362941}"/>
                </a:ext>
              </a:extLst>
            </p:cNvPr>
            <p:cNvCxnSpPr>
              <a:cxnSpLocks/>
            </p:cNvCxnSpPr>
            <p:nvPr/>
          </p:nvCxnSpPr>
          <p:spPr>
            <a:xfrm>
              <a:off x="2112113" y="3379409"/>
              <a:ext cx="320028" cy="9469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グループ化 78">
            <a:extLst>
              <a:ext uri="{FF2B5EF4-FFF2-40B4-BE49-F238E27FC236}">
                <a16:creationId xmlns:a16="http://schemas.microsoft.com/office/drawing/2014/main" id="{2CC7EDF6-F617-D539-0C78-135DFD9AFF8C}"/>
              </a:ext>
            </a:extLst>
          </p:cNvPr>
          <p:cNvGrpSpPr/>
          <p:nvPr/>
        </p:nvGrpSpPr>
        <p:grpSpPr>
          <a:xfrm flipH="1">
            <a:off x="2454327" y="3379409"/>
            <a:ext cx="1250792" cy="930713"/>
            <a:chOff x="506461" y="3379790"/>
            <a:chExt cx="1250792" cy="930713"/>
          </a:xfrm>
        </p:grpSpPr>
        <p:cxnSp>
          <p:nvCxnSpPr>
            <p:cNvPr id="80" name="直線コネクタ 79">
              <a:extLst>
                <a:ext uri="{FF2B5EF4-FFF2-40B4-BE49-F238E27FC236}">
                  <a16:creationId xmlns:a16="http://schemas.microsoft.com/office/drawing/2014/main" id="{CC281A43-FD53-6ECE-0928-783F6ECF4A55}"/>
                </a:ext>
              </a:extLst>
            </p:cNvPr>
            <p:cNvCxnSpPr>
              <a:cxnSpLocks/>
            </p:cNvCxnSpPr>
            <p:nvPr/>
          </p:nvCxnSpPr>
          <p:spPr>
            <a:xfrm flipH="1">
              <a:off x="506461" y="3379790"/>
              <a:ext cx="1250792" cy="9307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35FEF7A8-D5D8-B5FF-EE75-9061CB0A9C45}"/>
                </a:ext>
              </a:extLst>
            </p:cNvPr>
            <p:cNvCxnSpPr>
              <a:cxnSpLocks/>
            </p:cNvCxnSpPr>
            <p:nvPr/>
          </p:nvCxnSpPr>
          <p:spPr>
            <a:xfrm flipH="1">
              <a:off x="1159707" y="3381378"/>
              <a:ext cx="596503" cy="929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2" name="グループ化 91">
            <a:extLst>
              <a:ext uri="{FF2B5EF4-FFF2-40B4-BE49-F238E27FC236}">
                <a16:creationId xmlns:a16="http://schemas.microsoft.com/office/drawing/2014/main" id="{14892395-6A2B-E04A-7779-0A874E014520}"/>
              </a:ext>
            </a:extLst>
          </p:cNvPr>
          <p:cNvGrpSpPr/>
          <p:nvPr/>
        </p:nvGrpSpPr>
        <p:grpSpPr>
          <a:xfrm>
            <a:off x="8595110" y="2305068"/>
            <a:ext cx="300382" cy="440873"/>
            <a:chOff x="8698211" y="2305068"/>
            <a:chExt cx="300382" cy="440873"/>
          </a:xfrm>
        </p:grpSpPr>
        <p:cxnSp>
          <p:nvCxnSpPr>
            <p:cNvPr id="28" name="直線コネクタ 27">
              <a:extLst>
                <a:ext uri="{FF2B5EF4-FFF2-40B4-BE49-F238E27FC236}">
                  <a16:creationId xmlns:a16="http://schemas.microsoft.com/office/drawing/2014/main" id="{BBC73EA4-916E-7472-B639-EFBC148097A2}"/>
                </a:ext>
              </a:extLst>
            </p:cNvPr>
            <p:cNvCxnSpPr>
              <a:cxnSpLocks/>
            </p:cNvCxnSpPr>
            <p:nvPr/>
          </p:nvCxnSpPr>
          <p:spPr>
            <a:xfrm flipH="1">
              <a:off x="8698211" y="2305068"/>
              <a:ext cx="147982" cy="4408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62856302-5E63-54DA-88CA-848B2B500DCD}"/>
                </a:ext>
              </a:extLst>
            </p:cNvPr>
            <p:cNvCxnSpPr>
              <a:cxnSpLocks/>
            </p:cNvCxnSpPr>
            <p:nvPr/>
          </p:nvCxnSpPr>
          <p:spPr>
            <a:xfrm>
              <a:off x="8850611" y="2305068"/>
              <a:ext cx="147982" cy="4408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グループ化 93">
            <a:extLst>
              <a:ext uri="{FF2B5EF4-FFF2-40B4-BE49-F238E27FC236}">
                <a16:creationId xmlns:a16="http://schemas.microsoft.com/office/drawing/2014/main" id="{A224241A-E2F5-14DB-89FE-33529111E911}"/>
              </a:ext>
            </a:extLst>
          </p:cNvPr>
          <p:cNvGrpSpPr/>
          <p:nvPr/>
        </p:nvGrpSpPr>
        <p:grpSpPr>
          <a:xfrm flipH="1">
            <a:off x="8900160" y="2305068"/>
            <a:ext cx="557057" cy="440873"/>
            <a:chOff x="8134985" y="2305068"/>
            <a:chExt cx="557057" cy="440873"/>
          </a:xfrm>
        </p:grpSpPr>
        <p:cxnSp>
          <p:nvCxnSpPr>
            <p:cNvPr id="95" name="直線コネクタ 94">
              <a:extLst>
                <a:ext uri="{FF2B5EF4-FFF2-40B4-BE49-F238E27FC236}">
                  <a16:creationId xmlns:a16="http://schemas.microsoft.com/office/drawing/2014/main" id="{74A53E7A-502D-06C0-2BA3-02F37CC1D525}"/>
                </a:ext>
              </a:extLst>
            </p:cNvPr>
            <p:cNvCxnSpPr>
              <a:cxnSpLocks/>
            </p:cNvCxnSpPr>
            <p:nvPr/>
          </p:nvCxnSpPr>
          <p:spPr>
            <a:xfrm flipH="1">
              <a:off x="8134985" y="2305068"/>
              <a:ext cx="556742" cy="431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7438F3A6-A783-202B-4C0B-C5E7303E75C6}"/>
                </a:ext>
              </a:extLst>
            </p:cNvPr>
            <p:cNvCxnSpPr>
              <a:cxnSpLocks/>
            </p:cNvCxnSpPr>
            <p:nvPr/>
          </p:nvCxnSpPr>
          <p:spPr>
            <a:xfrm flipH="1">
              <a:off x="8419376" y="2305068"/>
              <a:ext cx="272666" cy="4408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2" name="直線コネクタ 101">
            <a:extLst>
              <a:ext uri="{FF2B5EF4-FFF2-40B4-BE49-F238E27FC236}">
                <a16:creationId xmlns:a16="http://schemas.microsoft.com/office/drawing/2014/main" id="{4316C98C-0460-17A7-9616-B7A7234204AF}"/>
              </a:ext>
            </a:extLst>
          </p:cNvPr>
          <p:cNvCxnSpPr>
            <a:cxnSpLocks/>
          </p:cNvCxnSpPr>
          <p:nvPr/>
        </p:nvCxnSpPr>
        <p:spPr>
          <a:xfrm flipH="1">
            <a:off x="8867968" y="2995349"/>
            <a:ext cx="437541" cy="10999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 name="グループ化 106">
            <a:extLst>
              <a:ext uri="{FF2B5EF4-FFF2-40B4-BE49-F238E27FC236}">
                <a16:creationId xmlns:a16="http://schemas.microsoft.com/office/drawing/2014/main" id="{756AF5BC-3FB9-C928-D0CD-57578F1C00C7}"/>
              </a:ext>
            </a:extLst>
          </p:cNvPr>
          <p:cNvGrpSpPr/>
          <p:nvPr/>
        </p:nvGrpSpPr>
        <p:grpSpPr>
          <a:xfrm>
            <a:off x="8447526" y="4721438"/>
            <a:ext cx="597375" cy="600171"/>
            <a:chOff x="8549126" y="4721438"/>
            <a:chExt cx="597375" cy="600171"/>
          </a:xfrm>
        </p:grpSpPr>
        <p:cxnSp>
          <p:nvCxnSpPr>
            <p:cNvPr id="46" name="直線コネクタ 45">
              <a:extLst>
                <a:ext uri="{FF2B5EF4-FFF2-40B4-BE49-F238E27FC236}">
                  <a16:creationId xmlns:a16="http://schemas.microsoft.com/office/drawing/2014/main" id="{691768E9-E4FF-A3B6-B01A-F4EC101C6DAF}"/>
                </a:ext>
              </a:extLst>
            </p:cNvPr>
            <p:cNvCxnSpPr>
              <a:cxnSpLocks/>
            </p:cNvCxnSpPr>
            <p:nvPr/>
          </p:nvCxnSpPr>
          <p:spPr>
            <a:xfrm flipH="1">
              <a:off x="8549126" y="4721438"/>
              <a:ext cx="166368" cy="600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5171A76B-F4FC-777A-3930-893A65000C98}"/>
                </a:ext>
              </a:extLst>
            </p:cNvPr>
            <p:cNvCxnSpPr>
              <a:cxnSpLocks/>
            </p:cNvCxnSpPr>
            <p:nvPr/>
          </p:nvCxnSpPr>
          <p:spPr>
            <a:xfrm>
              <a:off x="8847813" y="4721438"/>
              <a:ext cx="0" cy="600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9D6BA5D9-2018-4259-FB12-4308490BADDA}"/>
                </a:ext>
              </a:extLst>
            </p:cNvPr>
            <p:cNvCxnSpPr>
              <a:cxnSpLocks/>
            </p:cNvCxnSpPr>
            <p:nvPr/>
          </p:nvCxnSpPr>
          <p:spPr>
            <a:xfrm>
              <a:off x="8980133" y="4721438"/>
              <a:ext cx="166368" cy="600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8" name="グループ化 107">
            <a:extLst>
              <a:ext uri="{FF2B5EF4-FFF2-40B4-BE49-F238E27FC236}">
                <a16:creationId xmlns:a16="http://schemas.microsoft.com/office/drawing/2014/main" id="{BC615FCB-A9E5-883E-6148-45B2BAF33406}"/>
              </a:ext>
            </a:extLst>
          </p:cNvPr>
          <p:cNvGrpSpPr/>
          <p:nvPr/>
        </p:nvGrpSpPr>
        <p:grpSpPr>
          <a:xfrm>
            <a:off x="10915295" y="4721438"/>
            <a:ext cx="597375" cy="600171"/>
            <a:chOff x="8549126" y="4721438"/>
            <a:chExt cx="597375" cy="600171"/>
          </a:xfrm>
        </p:grpSpPr>
        <p:cxnSp>
          <p:nvCxnSpPr>
            <p:cNvPr id="109" name="直線コネクタ 108">
              <a:extLst>
                <a:ext uri="{FF2B5EF4-FFF2-40B4-BE49-F238E27FC236}">
                  <a16:creationId xmlns:a16="http://schemas.microsoft.com/office/drawing/2014/main" id="{90B717A7-409B-6879-B401-767B7AC2BB04}"/>
                </a:ext>
              </a:extLst>
            </p:cNvPr>
            <p:cNvCxnSpPr>
              <a:cxnSpLocks/>
            </p:cNvCxnSpPr>
            <p:nvPr/>
          </p:nvCxnSpPr>
          <p:spPr>
            <a:xfrm flipH="1">
              <a:off x="8549126" y="4721438"/>
              <a:ext cx="166368" cy="600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D5D4D918-B0CF-731F-4820-64B9B3A168E3}"/>
                </a:ext>
              </a:extLst>
            </p:cNvPr>
            <p:cNvCxnSpPr>
              <a:cxnSpLocks/>
            </p:cNvCxnSpPr>
            <p:nvPr/>
          </p:nvCxnSpPr>
          <p:spPr>
            <a:xfrm>
              <a:off x="8847813" y="4721438"/>
              <a:ext cx="0" cy="600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9F3157B5-B7A2-00A3-F4DC-7716ECAF062F}"/>
                </a:ext>
              </a:extLst>
            </p:cNvPr>
            <p:cNvCxnSpPr>
              <a:cxnSpLocks/>
            </p:cNvCxnSpPr>
            <p:nvPr/>
          </p:nvCxnSpPr>
          <p:spPr>
            <a:xfrm>
              <a:off x="8980133" y="4721438"/>
              <a:ext cx="166368" cy="600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 name="グループ化 112">
            <a:extLst>
              <a:ext uri="{FF2B5EF4-FFF2-40B4-BE49-F238E27FC236}">
                <a16:creationId xmlns:a16="http://schemas.microsoft.com/office/drawing/2014/main" id="{131E985E-FB03-2690-DFAE-1729F5708AF7}"/>
              </a:ext>
            </a:extLst>
          </p:cNvPr>
          <p:cNvGrpSpPr/>
          <p:nvPr/>
        </p:nvGrpSpPr>
        <p:grpSpPr>
          <a:xfrm>
            <a:off x="9440623" y="2068453"/>
            <a:ext cx="2570987" cy="1956457"/>
            <a:chOff x="9332673" y="2068453"/>
            <a:chExt cx="2570987" cy="1956457"/>
          </a:xfrm>
        </p:grpSpPr>
        <p:cxnSp>
          <p:nvCxnSpPr>
            <p:cNvPr id="114" name="直線コネクタ 113">
              <a:extLst>
                <a:ext uri="{FF2B5EF4-FFF2-40B4-BE49-F238E27FC236}">
                  <a16:creationId xmlns:a16="http://schemas.microsoft.com/office/drawing/2014/main" id="{B0A5F623-9EBC-7DF3-5A5D-A902C39D8788}"/>
                </a:ext>
              </a:extLst>
            </p:cNvPr>
            <p:cNvCxnSpPr>
              <a:cxnSpLocks/>
              <a:stCxn id="115" idx="2"/>
            </p:cNvCxnSpPr>
            <p:nvPr/>
          </p:nvCxnSpPr>
          <p:spPr>
            <a:xfrm>
              <a:off x="11091474" y="2629104"/>
              <a:ext cx="2198" cy="139580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15" name="円弧 114">
              <a:extLst>
                <a:ext uri="{FF2B5EF4-FFF2-40B4-BE49-F238E27FC236}">
                  <a16:creationId xmlns:a16="http://schemas.microsoft.com/office/drawing/2014/main" id="{6030B8E3-C25E-9834-66EB-FE4600DEC2A3}"/>
                </a:ext>
              </a:extLst>
            </p:cNvPr>
            <p:cNvSpPr/>
            <p:nvPr/>
          </p:nvSpPr>
          <p:spPr>
            <a:xfrm>
              <a:off x="9332673" y="2068453"/>
              <a:ext cx="1758830" cy="1112277"/>
            </a:xfrm>
            <a:prstGeom prst="arc">
              <a:avLst>
                <a:gd name="adj1" fmla="val 10864334"/>
                <a:gd name="adj2" fmla="val 17641"/>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6" name="テキスト ボックス 115">
              <a:extLst>
                <a:ext uri="{FF2B5EF4-FFF2-40B4-BE49-F238E27FC236}">
                  <a16:creationId xmlns:a16="http://schemas.microsoft.com/office/drawing/2014/main" id="{901405CD-2A36-9A16-D2B2-14CA5582F310}"/>
                </a:ext>
              </a:extLst>
            </p:cNvPr>
            <p:cNvSpPr txBox="1"/>
            <p:nvPr/>
          </p:nvSpPr>
          <p:spPr>
            <a:xfrm>
              <a:off x="9936266" y="2860437"/>
              <a:ext cx="1967394" cy="276999"/>
            </a:xfrm>
            <a:prstGeom prst="rect">
              <a:avLst/>
            </a:prstGeom>
            <a:solidFill>
              <a:schemeClr val="accent6">
                <a:lumMod val="20000"/>
                <a:lumOff val="80000"/>
              </a:schemeClr>
            </a:solidFill>
            <a:ln w="28575">
              <a:solidFill>
                <a:srgbClr val="92D050"/>
              </a:solidFill>
            </a:ln>
          </p:spPr>
          <p:txBody>
            <a:bodyPr wrap="square" rtlCol="0">
              <a:spAutoFit/>
            </a:bodyPr>
            <a:lstStyle/>
            <a:p>
              <a:pPr algn="ctr"/>
              <a:r>
                <a:rPr lang="ja-JP" altLang="en-US" sz="1200" dirty="0">
                  <a:solidFill>
                    <a:srgbClr val="FF0000"/>
                  </a:solidFill>
                </a:rPr>
                <a:t>出力側端子として使用可</a:t>
              </a:r>
              <a:endParaRPr kumimoji="1" lang="en-US" altLang="ja-JP" sz="1200" dirty="0">
                <a:solidFill>
                  <a:srgbClr val="FF0000"/>
                </a:solidFill>
              </a:endParaRPr>
            </a:p>
          </p:txBody>
        </p:sp>
      </p:grpSp>
    </p:spTree>
    <p:extLst>
      <p:ext uri="{BB962C8B-B14F-4D97-AF65-F5344CB8AC3E}">
        <p14:creationId xmlns:p14="http://schemas.microsoft.com/office/powerpoint/2010/main" val="1623891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09BD8-291D-9E9F-5E62-8EDC71E672C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91EED9E-92BE-DE33-20B3-D48FC33BBF59}"/>
              </a:ext>
            </a:extLst>
          </p:cNvPr>
          <p:cNvSpPr>
            <a:spLocks noGrp="1"/>
          </p:cNvSpPr>
          <p:nvPr>
            <p:ph type="title"/>
          </p:nvPr>
        </p:nvSpPr>
        <p:spPr>
          <a:xfrm>
            <a:off x="838200" y="136526"/>
            <a:ext cx="10515600" cy="519282"/>
          </a:xfrm>
        </p:spPr>
        <p:txBody>
          <a:bodyPr>
            <a:normAutofit/>
          </a:bodyPr>
          <a:lstStyle/>
          <a:p>
            <a:r>
              <a:rPr kumimoji="1" lang="en-US" altLang="ja-JP" sz="2800" dirty="0"/>
              <a:t>OK-700SFF-3</a:t>
            </a:r>
            <a:endParaRPr kumimoji="1" lang="ja-JP" altLang="en-US" sz="2800" dirty="0"/>
          </a:p>
        </p:txBody>
      </p:sp>
      <p:sp>
        <p:nvSpPr>
          <p:cNvPr id="10" name="スライド番号プレースホルダー 9">
            <a:extLst>
              <a:ext uri="{FF2B5EF4-FFF2-40B4-BE49-F238E27FC236}">
                <a16:creationId xmlns:a16="http://schemas.microsoft.com/office/drawing/2014/main" id="{D59A0D90-3C7F-D4C5-8D86-FBB45D873692}"/>
              </a:ext>
            </a:extLst>
          </p:cNvPr>
          <p:cNvSpPr>
            <a:spLocks noGrp="1"/>
          </p:cNvSpPr>
          <p:nvPr>
            <p:ph type="sldNum" sz="quarter" idx="12"/>
          </p:nvPr>
        </p:nvSpPr>
        <p:spPr/>
        <p:txBody>
          <a:bodyPr/>
          <a:lstStyle/>
          <a:p>
            <a:fld id="{E7784300-A231-4CE8-BF2A-B73085566916}" type="slidenum">
              <a:rPr kumimoji="1" lang="ja-JP" altLang="en-US" smtClean="0"/>
              <a:t>38</a:t>
            </a:fld>
            <a:r>
              <a:rPr kumimoji="1" lang="ja-JP" altLang="en-US"/>
              <a:t>ページ</a:t>
            </a:r>
            <a:endParaRPr kumimoji="1" lang="ja-JP" altLang="en-US" dirty="0"/>
          </a:p>
        </p:txBody>
      </p:sp>
      <p:sp>
        <p:nvSpPr>
          <p:cNvPr id="6" name="テキスト ボックス 5">
            <a:extLst>
              <a:ext uri="{FF2B5EF4-FFF2-40B4-BE49-F238E27FC236}">
                <a16:creationId xmlns:a16="http://schemas.microsoft.com/office/drawing/2014/main" id="{21F276CB-DA9E-02D0-AD37-E792B2364C65}"/>
              </a:ext>
            </a:extLst>
          </p:cNvPr>
          <p:cNvSpPr txBox="1"/>
          <p:nvPr/>
        </p:nvSpPr>
        <p:spPr>
          <a:xfrm>
            <a:off x="838198" y="1420276"/>
            <a:ext cx="6097508" cy="369332"/>
          </a:xfrm>
          <a:prstGeom prst="rect">
            <a:avLst/>
          </a:prstGeom>
          <a:noFill/>
        </p:spPr>
        <p:txBody>
          <a:bodyPr wrap="square">
            <a:spAutoFit/>
          </a:bodyPr>
          <a:lstStyle/>
          <a:p>
            <a:r>
              <a:rPr lang="en-US" altLang="ja-JP" dirty="0">
                <a:hlinkClick r:id="rId2"/>
              </a:rPr>
              <a:t>OK-700SFF-3 | Product </a:t>
            </a:r>
            <a:r>
              <a:rPr lang="en-US" altLang="ja-JP" dirty="0" err="1">
                <a:hlinkClick r:id="rId2"/>
              </a:rPr>
              <a:t>iQ</a:t>
            </a:r>
            <a:r>
              <a:rPr lang="en-US" altLang="ja-JP" dirty="0">
                <a:hlinkClick r:id="rId2"/>
              </a:rPr>
              <a:t> - Product </a:t>
            </a:r>
            <a:r>
              <a:rPr lang="en-US" altLang="ja-JP" dirty="0" err="1">
                <a:hlinkClick r:id="rId2"/>
              </a:rPr>
              <a:t>iQ</a:t>
            </a:r>
            <a:endParaRPr lang="ja-JP" altLang="en-US" dirty="0"/>
          </a:p>
        </p:txBody>
      </p:sp>
      <p:pic>
        <p:nvPicPr>
          <p:cNvPr id="5" name="図 4">
            <a:extLst>
              <a:ext uri="{FF2B5EF4-FFF2-40B4-BE49-F238E27FC236}">
                <a16:creationId xmlns:a16="http://schemas.microsoft.com/office/drawing/2014/main" id="{F325DF69-C9F5-9E86-6399-99FFE49E8F25}"/>
              </a:ext>
            </a:extLst>
          </p:cNvPr>
          <p:cNvPicPr>
            <a:picLocks noChangeAspect="1"/>
          </p:cNvPicPr>
          <p:nvPr/>
        </p:nvPicPr>
        <p:blipFill>
          <a:blip r:embed="rId3"/>
          <a:stretch>
            <a:fillRect/>
          </a:stretch>
        </p:blipFill>
        <p:spPr>
          <a:xfrm>
            <a:off x="838198" y="649975"/>
            <a:ext cx="10515602" cy="770301"/>
          </a:xfrm>
          <a:prstGeom prst="rect">
            <a:avLst/>
          </a:prstGeom>
          <a:ln>
            <a:solidFill>
              <a:schemeClr val="tx1"/>
            </a:solidFill>
          </a:ln>
        </p:spPr>
      </p:pic>
      <p:sp>
        <p:nvSpPr>
          <p:cNvPr id="8" name="正方形/長方形 7">
            <a:extLst>
              <a:ext uri="{FF2B5EF4-FFF2-40B4-BE49-F238E27FC236}">
                <a16:creationId xmlns:a16="http://schemas.microsoft.com/office/drawing/2014/main" id="{2E92546E-8F42-558E-6D9A-50E9C7BB731A}"/>
              </a:ext>
            </a:extLst>
          </p:cNvPr>
          <p:cNvSpPr/>
          <p:nvPr/>
        </p:nvSpPr>
        <p:spPr>
          <a:xfrm>
            <a:off x="838198" y="1032220"/>
            <a:ext cx="10515602" cy="2060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0495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EEF9E0E6-386B-3B7B-89D6-6D93A1D554E9}"/>
              </a:ext>
            </a:extLst>
          </p:cNvPr>
          <p:cNvSpPr txBox="1"/>
          <p:nvPr/>
        </p:nvSpPr>
        <p:spPr>
          <a:xfrm>
            <a:off x="812555" y="582670"/>
            <a:ext cx="10566889"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b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2.1.2</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オサダ製分岐端子台と富士電機製ブレーカの組合せ（</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AC240V</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系）</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　　　　回路電圧</a:t>
            </a:r>
            <a:r>
              <a:rPr kumimoji="1"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AC240V</a:t>
            </a:r>
            <a:r>
              <a:rPr kumimoji="1" lang="ja-JP" altLang="en-US"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以下</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に適用</a:t>
            </a:r>
            <a:endPar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游ゴシック" panose="020B0400000000000000" pitchFamily="50" charset="-128"/>
                <a:ea typeface="游ゴシック" panose="020B0400000000000000" pitchFamily="50" charset="-128"/>
              </a:rPr>
              <a:t>　　　　　　　　　</a:t>
            </a:r>
            <a:r>
              <a:rPr lang="en-US" altLang="ja-JP" sz="2400" dirty="0">
                <a:solidFill>
                  <a:prstClr val="black"/>
                </a:solidFill>
                <a:latin typeface="游ゴシック" panose="020B0400000000000000" pitchFamily="50" charset="-128"/>
                <a:ea typeface="游ゴシック" panose="020B0400000000000000" pitchFamily="50" charset="-128"/>
              </a:rPr>
              <a:t>	  </a:t>
            </a:r>
            <a:r>
              <a:rPr lang="ja-JP" altLang="en-US" sz="2400" dirty="0">
                <a:solidFill>
                  <a:prstClr val="black"/>
                </a:solidFill>
                <a:latin typeface="游ゴシック" panose="020B0400000000000000" pitchFamily="50" charset="-128"/>
                <a:ea typeface="游ゴシック" panose="020B0400000000000000" pitchFamily="50" charset="-128"/>
              </a:rPr>
              <a:t>ブレーカ　　　  </a:t>
            </a:r>
            <a:r>
              <a:rPr lang="en-US" altLang="ja-JP" sz="2400" dirty="0">
                <a:solidFill>
                  <a:prstClr val="black"/>
                </a:solidFill>
                <a:latin typeface="游ゴシック" panose="020B0400000000000000" pitchFamily="50" charset="-128"/>
                <a:ea typeface="游ゴシック" panose="020B0400000000000000" pitchFamily="50" charset="-128"/>
              </a:rPr>
              <a:t>	</a:t>
            </a:r>
            <a:r>
              <a:rPr lang="ja-JP" altLang="en-US" sz="2400" dirty="0">
                <a:solidFill>
                  <a:prstClr val="black"/>
                </a:solidFill>
                <a:latin typeface="游ゴシック" panose="020B0400000000000000" pitchFamily="50" charset="-128"/>
                <a:ea typeface="游ゴシック" panose="020B0400000000000000" pitchFamily="50" charset="-128"/>
              </a:rPr>
              <a:t>端子台</a:t>
            </a:r>
            <a:endPar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lvl="0">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2.1.2.1</a:t>
            </a:r>
            <a:r>
              <a:rPr lang="en-US" altLang="ja-JP" sz="2400" dirty="0">
                <a:solidFill>
                  <a:prstClr val="black"/>
                </a:solidFill>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50AF		BW50RBGU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OTP-80N-2-3P-SCCR</a:t>
            </a:r>
            <a:b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b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2.1.2.2</a:t>
            </a:r>
            <a:r>
              <a:rPr lang="en-US" altLang="ja-JP" sz="2400" dirty="0">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100AF</a:t>
            </a:r>
            <a:r>
              <a:rPr lang="en-US" altLang="ja-JP" sz="2400" dirty="0">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BW100EAGU+OTP-6000N-5-3P-SCCR</a:t>
            </a:r>
            <a:b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b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2.1.2.3</a:t>
            </a:r>
            <a:r>
              <a:rPr lang="en-US" altLang="ja-JP" sz="2400" dirty="0">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125AF</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BW125JAGU	+OTP-6000N-5-3P-SCCR</a:t>
            </a:r>
            <a:b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b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2.1.2.4</a:t>
            </a:r>
            <a:r>
              <a:rPr lang="en-US" altLang="ja-JP" sz="2400" dirty="0">
                <a:solidFill>
                  <a:prstClr val="black"/>
                </a:solidFill>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250AF</a:t>
            </a:r>
            <a:r>
              <a:rPr lang="en-US" altLang="ja-JP" sz="2400" dirty="0">
                <a:solidFill>
                  <a:prstClr val="black"/>
                </a:solidFill>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BW250JAGU	+OTP-9000-M10-</a:t>
            </a:r>
            <a:r>
              <a:rPr lang="en-US" altLang="ja-JP" sz="2400" dirty="0">
                <a:solidFill>
                  <a:prstClr val="black"/>
                </a:solidFill>
                <a:latin typeface="游ゴシック" panose="020B0400000000000000" pitchFamily="50" charset="-128"/>
              </a:rPr>
              <a:t>3P-</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SCCR</a:t>
            </a:r>
            <a:br>
              <a:rPr lang="en-US" altLang="ja-JP" sz="2400" dirty="0">
                <a:solidFill>
                  <a:prstClr val="black"/>
                </a:solidFill>
                <a:latin typeface="游ゴシック" panose="020B0400000000000000" pitchFamily="50" charset="-128"/>
                <a:ea typeface="游ゴシック" panose="020B0400000000000000" pitchFamily="50" charset="-128"/>
              </a:rPr>
            </a:br>
            <a:r>
              <a:rPr lang="en-US" altLang="ja-JP" sz="2400" dirty="0">
                <a:solidFill>
                  <a:prstClr val="black"/>
                </a:solidFill>
                <a:latin typeface="游ゴシック" panose="020B0400000000000000" pitchFamily="50" charset="-128"/>
                <a:ea typeface="游ゴシック" panose="020B0400000000000000" pitchFamily="50" charset="-128"/>
              </a:rPr>
              <a:t>2.1.2.5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250AF</a:t>
            </a:r>
            <a:r>
              <a:rPr lang="en-US" altLang="ja-JP" sz="2400" dirty="0">
                <a:solidFill>
                  <a:prstClr val="black"/>
                </a:solidFill>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BW250RAGU+OTP-9000-M10-</a:t>
            </a:r>
            <a:r>
              <a:rPr lang="en-US" altLang="ja-JP" sz="2400" dirty="0">
                <a:solidFill>
                  <a:prstClr val="black"/>
                </a:solidFill>
                <a:latin typeface="游ゴシック" panose="020B0400000000000000" pitchFamily="50" charset="-128"/>
              </a:rPr>
              <a:t>3P-</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SCCR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2.1.2.6</a:t>
            </a:r>
            <a:r>
              <a:rPr lang="en-US" altLang="ja-JP" sz="2400" dirty="0">
                <a:solidFill>
                  <a:prstClr val="black"/>
                </a:solidFill>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400AF</a:t>
            </a:r>
            <a:r>
              <a:rPr lang="en-US" altLang="ja-JP" sz="2400" dirty="0">
                <a:solidFill>
                  <a:prstClr val="black"/>
                </a:solidFill>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BW400SAGU+OTP-7000-3P-SCCR</a:t>
            </a:r>
            <a:b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b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D35DF801-9EDF-3363-8F26-3C14589202C9}"/>
              </a:ext>
            </a:extLst>
          </p:cNvPr>
          <p:cNvSpPr txBox="1"/>
          <p:nvPr/>
        </p:nvSpPr>
        <p:spPr>
          <a:xfrm>
            <a:off x="334108" y="213338"/>
            <a:ext cx="11541369" cy="523220"/>
          </a:xfrm>
          <a:prstGeom prst="rect">
            <a:avLst/>
          </a:prstGeom>
          <a:noFill/>
        </p:spPr>
        <p:txBody>
          <a:bodyPr wrap="square">
            <a:spAutoFit/>
          </a:bodyPr>
          <a:lstStyle/>
          <a:p>
            <a:r>
              <a:rPr lang="en-US" altLang="ja-JP" sz="2800" dirty="0"/>
              <a:t>2.1</a:t>
            </a:r>
            <a:r>
              <a:rPr lang="ja-JP" altLang="en-US" sz="2800" dirty="0"/>
              <a:t>　富士電機製ブレーカとの組合せ</a:t>
            </a:r>
          </a:p>
        </p:txBody>
      </p:sp>
      <p:sp>
        <p:nvSpPr>
          <p:cNvPr id="9" name="スライド番号プレースホルダー 8">
            <a:extLst>
              <a:ext uri="{FF2B5EF4-FFF2-40B4-BE49-F238E27FC236}">
                <a16:creationId xmlns:a16="http://schemas.microsoft.com/office/drawing/2014/main" id="{9A36E911-7DCA-397F-9B3F-488D4577E257}"/>
              </a:ext>
            </a:extLst>
          </p:cNvPr>
          <p:cNvSpPr>
            <a:spLocks noGrp="1"/>
          </p:cNvSpPr>
          <p:nvPr>
            <p:ph type="sldNum" sz="quarter" idx="12"/>
          </p:nvPr>
        </p:nvSpPr>
        <p:spPr/>
        <p:txBody>
          <a:bodyPr/>
          <a:lstStyle/>
          <a:p>
            <a:fld id="{E7784300-A231-4CE8-BF2A-B73085566916}" type="slidenum">
              <a:rPr kumimoji="1" lang="ja-JP" altLang="en-US" smtClean="0"/>
              <a:t>39</a:t>
            </a:fld>
            <a:r>
              <a:rPr kumimoji="1" lang="ja-JP" altLang="en-US"/>
              <a:t>ページ</a:t>
            </a:r>
            <a:endParaRPr kumimoji="1" lang="ja-JP" altLang="en-US" dirty="0"/>
          </a:p>
        </p:txBody>
      </p:sp>
    </p:spTree>
    <p:extLst>
      <p:ext uri="{BB962C8B-B14F-4D97-AF65-F5344CB8AC3E}">
        <p14:creationId xmlns:p14="http://schemas.microsoft.com/office/powerpoint/2010/main" val="539305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DAD68A-7CCE-8B3C-5246-0F1B034D82A8}"/>
              </a:ext>
            </a:extLst>
          </p:cNvPr>
          <p:cNvSpPr>
            <a:spLocks noGrp="1"/>
          </p:cNvSpPr>
          <p:nvPr>
            <p:ph type="title"/>
          </p:nvPr>
        </p:nvSpPr>
        <p:spPr>
          <a:xfrm>
            <a:off x="328246" y="46892"/>
            <a:ext cx="11535508" cy="589750"/>
          </a:xfrm>
        </p:spPr>
        <p:txBody>
          <a:bodyPr>
            <a:noAutofit/>
          </a:bodyPr>
          <a:lstStyle/>
          <a:p>
            <a:r>
              <a:rPr kumimoji="1" lang="en-US" altLang="ja-JP" sz="2800" dirty="0"/>
              <a:t>1</a:t>
            </a:r>
            <a:r>
              <a:rPr lang="en-US" altLang="ja-JP" sz="2800" dirty="0"/>
              <a:t>.</a:t>
            </a:r>
            <a:r>
              <a:rPr kumimoji="1" lang="ja-JP" altLang="en-US" sz="2800" dirty="0"/>
              <a:t>　配線分岐の方法</a:t>
            </a:r>
          </a:p>
        </p:txBody>
      </p:sp>
      <p:sp>
        <p:nvSpPr>
          <p:cNvPr id="9" name="テキスト ボックス 8">
            <a:extLst>
              <a:ext uri="{FF2B5EF4-FFF2-40B4-BE49-F238E27FC236}">
                <a16:creationId xmlns:a16="http://schemas.microsoft.com/office/drawing/2014/main" id="{3351286A-B854-C2A5-FFF0-7DBB6081B7FF}"/>
              </a:ext>
            </a:extLst>
          </p:cNvPr>
          <p:cNvSpPr txBox="1"/>
          <p:nvPr/>
        </p:nvSpPr>
        <p:spPr>
          <a:xfrm>
            <a:off x="2157480" y="5951042"/>
            <a:ext cx="6886988" cy="523220"/>
          </a:xfrm>
          <a:prstGeom prst="rect">
            <a:avLst/>
          </a:prstGeom>
          <a:solidFill>
            <a:schemeClr val="accent2">
              <a:lumMod val="20000"/>
              <a:lumOff val="80000"/>
            </a:schemeClr>
          </a:solidFill>
          <a:ln>
            <a:solidFill>
              <a:schemeClr val="tx1"/>
            </a:solidFill>
          </a:ln>
        </p:spPr>
        <p:txBody>
          <a:bodyPr wrap="square" rtlCol="0">
            <a:spAutoFit/>
          </a:bodyPr>
          <a:lstStyle/>
          <a:p>
            <a:r>
              <a:rPr lang="ja-JP" altLang="en-US" sz="1400" dirty="0"/>
              <a:t>注意）制御盤設置に当たって沿面距離等システムとしての検証が必要です。</a:t>
            </a:r>
            <a:endParaRPr lang="en-US" altLang="ja-JP" sz="1400" dirty="0"/>
          </a:p>
          <a:p>
            <a:r>
              <a:rPr kumimoji="1" lang="ja-JP" altLang="en-US" sz="1400" dirty="0"/>
              <a:t>　　　</a:t>
            </a:r>
            <a:r>
              <a:rPr lang="en-US" altLang="ja-JP" sz="1400" dirty="0"/>
              <a:t>NEC</a:t>
            </a:r>
            <a:r>
              <a:rPr kumimoji="1" lang="ja-JP" altLang="en-US" sz="1400" dirty="0"/>
              <a:t>　</a:t>
            </a:r>
            <a:r>
              <a:rPr kumimoji="1" lang="en-US" altLang="ja-JP" sz="1400" dirty="0"/>
              <a:t>430.53(D)</a:t>
            </a:r>
            <a:r>
              <a:rPr kumimoji="1" lang="ja-JP" altLang="en-US" sz="1400" dirty="0"/>
              <a:t>及び</a:t>
            </a:r>
            <a:r>
              <a:rPr kumimoji="1" lang="en-US" altLang="ja-JP" sz="1400" dirty="0"/>
              <a:t>UL508A</a:t>
            </a:r>
            <a:r>
              <a:rPr kumimoji="1" lang="ja-JP" altLang="en-US" sz="1400" dirty="0"/>
              <a:t>セクション</a:t>
            </a:r>
            <a:r>
              <a:rPr kumimoji="1" lang="en-US" altLang="ja-JP" sz="1400" dirty="0"/>
              <a:t>31.4.3</a:t>
            </a:r>
            <a:r>
              <a:rPr kumimoji="1" lang="ja-JP" altLang="en-US" sz="1400" dirty="0"/>
              <a:t>に準拠して設置して下さい。</a:t>
            </a:r>
          </a:p>
        </p:txBody>
      </p:sp>
      <p:sp>
        <p:nvSpPr>
          <p:cNvPr id="19" name="テキスト ボックス 18">
            <a:extLst>
              <a:ext uri="{FF2B5EF4-FFF2-40B4-BE49-F238E27FC236}">
                <a16:creationId xmlns:a16="http://schemas.microsoft.com/office/drawing/2014/main" id="{A68A48D1-F35C-F52E-E34D-CB7635865980}"/>
              </a:ext>
            </a:extLst>
          </p:cNvPr>
          <p:cNvSpPr txBox="1"/>
          <p:nvPr/>
        </p:nvSpPr>
        <p:spPr>
          <a:xfrm>
            <a:off x="388342" y="4845706"/>
            <a:ext cx="3553297" cy="923330"/>
          </a:xfrm>
          <a:prstGeom prst="rect">
            <a:avLst/>
          </a:prstGeom>
          <a:noFill/>
        </p:spPr>
        <p:txBody>
          <a:bodyPr wrap="square" rtlCol="0">
            <a:spAutoFit/>
          </a:bodyPr>
          <a:lstStyle/>
          <a:p>
            <a:r>
              <a:rPr kumimoji="1" lang="en-US" altLang="ja-JP" dirty="0">
                <a:solidFill>
                  <a:srgbClr val="FF0000"/>
                </a:solidFill>
              </a:rPr>
              <a:t>SCCR14kA</a:t>
            </a:r>
            <a:r>
              <a:rPr kumimoji="1" lang="ja-JP" altLang="en-US" dirty="0">
                <a:solidFill>
                  <a:srgbClr val="FF0000"/>
                </a:solidFill>
              </a:rPr>
              <a:t>から</a:t>
            </a:r>
            <a:r>
              <a:rPr kumimoji="1" lang="en-US" altLang="ja-JP" dirty="0">
                <a:solidFill>
                  <a:srgbClr val="FF0000"/>
                </a:solidFill>
              </a:rPr>
              <a:t>50kA</a:t>
            </a:r>
            <a:r>
              <a:rPr kumimoji="1" lang="ja-JP" altLang="en-US" dirty="0">
                <a:solidFill>
                  <a:srgbClr val="FF0000"/>
                </a:solidFill>
              </a:rPr>
              <a:t>まで対応</a:t>
            </a:r>
            <a:br>
              <a:rPr kumimoji="1" lang="en-US" altLang="ja-JP" dirty="0">
                <a:solidFill>
                  <a:srgbClr val="FF0000"/>
                </a:solidFill>
              </a:rPr>
            </a:br>
            <a:r>
              <a:rPr kumimoji="1" lang="en-US" altLang="ja-JP" dirty="0">
                <a:solidFill>
                  <a:srgbClr val="FF0000"/>
                </a:solidFill>
              </a:rPr>
              <a:t>(</a:t>
            </a:r>
            <a:r>
              <a:rPr kumimoji="1" lang="ja-JP" altLang="en-US" dirty="0">
                <a:solidFill>
                  <a:srgbClr val="FF0000"/>
                </a:solidFill>
              </a:rPr>
              <a:t>条件あり</a:t>
            </a:r>
            <a:r>
              <a:rPr kumimoji="1" lang="en-US" altLang="ja-JP" dirty="0">
                <a:solidFill>
                  <a:srgbClr val="FF0000"/>
                </a:solidFill>
              </a:rPr>
              <a:t>)</a:t>
            </a:r>
          </a:p>
          <a:p>
            <a:r>
              <a:rPr lang="ja-JP" altLang="en-US" dirty="0"/>
              <a:t>丸形圧着端子</a:t>
            </a:r>
            <a:r>
              <a:rPr lang="en-US" altLang="ja-JP" dirty="0"/>
              <a:t>OK</a:t>
            </a:r>
            <a:endParaRPr kumimoji="1" lang="ja-JP" altLang="en-US" dirty="0"/>
          </a:p>
        </p:txBody>
      </p:sp>
      <p:sp>
        <p:nvSpPr>
          <p:cNvPr id="20" name="テキスト ボックス 19">
            <a:extLst>
              <a:ext uri="{FF2B5EF4-FFF2-40B4-BE49-F238E27FC236}">
                <a16:creationId xmlns:a16="http://schemas.microsoft.com/office/drawing/2014/main" id="{3ADF5F59-56A7-F399-634B-91C5362AA511}"/>
              </a:ext>
            </a:extLst>
          </p:cNvPr>
          <p:cNvSpPr txBox="1"/>
          <p:nvPr/>
        </p:nvSpPr>
        <p:spPr>
          <a:xfrm>
            <a:off x="4319352" y="4847213"/>
            <a:ext cx="3553297" cy="646331"/>
          </a:xfrm>
          <a:prstGeom prst="rect">
            <a:avLst/>
          </a:prstGeom>
          <a:noFill/>
        </p:spPr>
        <p:txBody>
          <a:bodyPr wrap="square" rtlCol="0">
            <a:spAutoFit/>
          </a:bodyPr>
          <a:lstStyle/>
          <a:p>
            <a:r>
              <a:rPr kumimoji="1" lang="en-US" altLang="ja-JP" dirty="0"/>
              <a:t>SCCR10kA</a:t>
            </a:r>
            <a:r>
              <a:rPr kumimoji="1" lang="ja-JP" altLang="en-US" dirty="0"/>
              <a:t>まで</a:t>
            </a:r>
            <a:endParaRPr kumimoji="1" lang="en-US" altLang="ja-JP" dirty="0"/>
          </a:p>
          <a:p>
            <a:r>
              <a:rPr lang="ja-JP" altLang="en-US" dirty="0"/>
              <a:t>丸形圧着端子</a:t>
            </a:r>
            <a:r>
              <a:rPr lang="en-US" altLang="ja-JP" dirty="0"/>
              <a:t>OK</a:t>
            </a:r>
            <a:endParaRPr kumimoji="1" lang="ja-JP" altLang="en-US" dirty="0"/>
          </a:p>
        </p:txBody>
      </p:sp>
      <p:sp>
        <p:nvSpPr>
          <p:cNvPr id="22" name="テキスト ボックス 21">
            <a:extLst>
              <a:ext uri="{FF2B5EF4-FFF2-40B4-BE49-F238E27FC236}">
                <a16:creationId xmlns:a16="http://schemas.microsoft.com/office/drawing/2014/main" id="{0C8265E3-2CA2-6DAF-6A37-6727CD6F8BD3}"/>
              </a:ext>
            </a:extLst>
          </p:cNvPr>
          <p:cNvSpPr txBox="1"/>
          <p:nvPr/>
        </p:nvSpPr>
        <p:spPr>
          <a:xfrm>
            <a:off x="8250358" y="4845706"/>
            <a:ext cx="3553297" cy="923330"/>
          </a:xfrm>
          <a:prstGeom prst="rect">
            <a:avLst/>
          </a:prstGeom>
          <a:noFill/>
        </p:spPr>
        <p:txBody>
          <a:bodyPr wrap="square" rtlCol="0">
            <a:spAutoFit/>
          </a:bodyPr>
          <a:lstStyle/>
          <a:p>
            <a:r>
              <a:rPr kumimoji="1" lang="ja-JP" altLang="en-US" dirty="0"/>
              <a:t>指定されたヒューズと組合せて</a:t>
            </a:r>
            <a:r>
              <a:rPr kumimoji="1" lang="en-US" altLang="ja-JP" dirty="0"/>
              <a:t>SCCR100kA</a:t>
            </a:r>
            <a:r>
              <a:rPr kumimoji="1" lang="ja-JP" altLang="en-US" dirty="0"/>
              <a:t>まで対応</a:t>
            </a:r>
            <a:endParaRPr kumimoji="1" lang="en-US" altLang="ja-JP" dirty="0"/>
          </a:p>
          <a:p>
            <a:r>
              <a:rPr lang="ja-JP" altLang="en-US" dirty="0"/>
              <a:t>丸形圧着端子</a:t>
            </a:r>
            <a:r>
              <a:rPr lang="en-US" altLang="ja-JP" dirty="0"/>
              <a:t>NG</a:t>
            </a:r>
            <a:endParaRPr kumimoji="1" lang="ja-JP" altLang="en-US" dirty="0"/>
          </a:p>
        </p:txBody>
      </p:sp>
      <p:grpSp>
        <p:nvGrpSpPr>
          <p:cNvPr id="13" name="グループ化 12">
            <a:extLst>
              <a:ext uri="{FF2B5EF4-FFF2-40B4-BE49-F238E27FC236}">
                <a16:creationId xmlns:a16="http://schemas.microsoft.com/office/drawing/2014/main" id="{107FFF81-DB63-E6F2-9359-F905622E03FE}"/>
              </a:ext>
            </a:extLst>
          </p:cNvPr>
          <p:cNvGrpSpPr/>
          <p:nvPr/>
        </p:nvGrpSpPr>
        <p:grpSpPr>
          <a:xfrm>
            <a:off x="373320" y="768517"/>
            <a:ext cx="11430338" cy="3959604"/>
            <a:chOff x="373321" y="1061761"/>
            <a:chExt cx="11430338" cy="3959604"/>
          </a:xfrm>
        </p:grpSpPr>
        <p:sp>
          <p:nvSpPr>
            <p:cNvPr id="6" name="正方形/長方形 5">
              <a:extLst>
                <a:ext uri="{FF2B5EF4-FFF2-40B4-BE49-F238E27FC236}">
                  <a16:creationId xmlns:a16="http://schemas.microsoft.com/office/drawing/2014/main" id="{DFFFEED7-758D-8681-A8D5-F3BB479C0283}"/>
                </a:ext>
              </a:extLst>
            </p:cNvPr>
            <p:cNvSpPr/>
            <p:nvPr/>
          </p:nvSpPr>
          <p:spPr>
            <a:xfrm>
              <a:off x="373321" y="1061761"/>
              <a:ext cx="3553298" cy="3951877"/>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FD40D7A1-0A27-F5F7-64FD-48AD28EC45F7}"/>
                </a:ext>
              </a:extLst>
            </p:cNvPr>
            <p:cNvSpPr/>
            <p:nvPr/>
          </p:nvSpPr>
          <p:spPr>
            <a:xfrm>
              <a:off x="8250361" y="1061762"/>
              <a:ext cx="3553298" cy="395187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1B5DDF4D-FAB7-EE54-EC16-C7526B014ECD}"/>
                </a:ext>
              </a:extLst>
            </p:cNvPr>
            <p:cNvSpPr/>
            <p:nvPr/>
          </p:nvSpPr>
          <p:spPr>
            <a:xfrm>
              <a:off x="4311841" y="1069488"/>
              <a:ext cx="3553298" cy="395187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a:extLst>
                <a:ext uri="{FF2B5EF4-FFF2-40B4-BE49-F238E27FC236}">
                  <a16:creationId xmlns:a16="http://schemas.microsoft.com/office/drawing/2014/main" id="{E42FB2D2-8831-A3B8-E1B9-B875B36A7A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64"/>
            <a:stretch/>
          </p:blipFill>
          <p:spPr bwMode="auto">
            <a:xfrm>
              <a:off x="5254481" y="1760533"/>
              <a:ext cx="1749047" cy="1178902"/>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5C7F3068-8360-A796-1BBE-20F1FE51C107}"/>
                </a:ext>
              </a:extLst>
            </p:cNvPr>
            <p:cNvSpPr txBox="1"/>
            <p:nvPr/>
          </p:nvSpPr>
          <p:spPr>
            <a:xfrm>
              <a:off x="4972204" y="1090916"/>
              <a:ext cx="2031325" cy="369332"/>
            </a:xfrm>
            <a:prstGeom prst="rect">
              <a:avLst/>
            </a:prstGeom>
            <a:noFill/>
          </p:spPr>
          <p:txBody>
            <a:bodyPr wrap="none" rtlCol="0">
              <a:spAutoFit/>
            </a:bodyPr>
            <a:lstStyle/>
            <a:p>
              <a:r>
                <a:rPr kumimoji="1" lang="ja-JP" altLang="en-US" dirty="0"/>
                <a:t>母線（ブスバー）</a:t>
              </a:r>
            </a:p>
          </p:txBody>
        </p:sp>
        <p:sp>
          <p:nvSpPr>
            <p:cNvPr id="10" name="テキスト ボックス 9">
              <a:extLst>
                <a:ext uri="{FF2B5EF4-FFF2-40B4-BE49-F238E27FC236}">
                  <a16:creationId xmlns:a16="http://schemas.microsoft.com/office/drawing/2014/main" id="{899928E4-13C6-B05E-9951-8C29630847E6}"/>
                </a:ext>
              </a:extLst>
            </p:cNvPr>
            <p:cNvSpPr txBox="1"/>
            <p:nvPr/>
          </p:nvSpPr>
          <p:spPr>
            <a:xfrm>
              <a:off x="9072007" y="1090461"/>
              <a:ext cx="2061046" cy="369332"/>
            </a:xfrm>
            <a:prstGeom prst="rect">
              <a:avLst/>
            </a:prstGeom>
            <a:noFill/>
          </p:spPr>
          <p:txBody>
            <a:bodyPr wrap="square" rtlCol="0">
              <a:spAutoFit/>
            </a:bodyPr>
            <a:lstStyle/>
            <a:p>
              <a:r>
                <a:rPr kumimoji="1" lang="ja-JP" altLang="en-US" dirty="0"/>
                <a:t>電源分岐ブロック</a:t>
              </a:r>
            </a:p>
          </p:txBody>
        </p:sp>
        <p:pic>
          <p:nvPicPr>
            <p:cNvPr id="1042" name="Picture 18" descr="BURNDY Power Distribution Block, 350 Max. Amps, Number of Poles: 3 ...">
              <a:extLst>
                <a:ext uri="{FF2B5EF4-FFF2-40B4-BE49-F238E27FC236}">
                  <a16:creationId xmlns:a16="http://schemas.microsoft.com/office/drawing/2014/main" id="{354589F7-11F8-5E09-BFD7-962ECACD3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921" y="3011220"/>
              <a:ext cx="1764169" cy="17641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409293A7-3C4E-0875-3D6B-1A69F48DA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490" y="3757635"/>
              <a:ext cx="1727983" cy="1154293"/>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B903CC56-4B47-FE83-6137-6AA1C57AE5E4}"/>
                </a:ext>
              </a:extLst>
            </p:cNvPr>
            <p:cNvSpPr txBox="1"/>
            <p:nvPr/>
          </p:nvSpPr>
          <p:spPr>
            <a:xfrm>
              <a:off x="975531" y="1116558"/>
              <a:ext cx="2262158" cy="369332"/>
            </a:xfrm>
            <a:prstGeom prst="rect">
              <a:avLst/>
            </a:prstGeom>
            <a:noFill/>
          </p:spPr>
          <p:txBody>
            <a:bodyPr wrap="none" rtlCol="0">
              <a:spAutoFit/>
            </a:bodyPr>
            <a:lstStyle/>
            <a:p>
              <a:r>
                <a:rPr lang="ja-JP" altLang="en-US" dirty="0"/>
                <a:t>オサダ製分岐端子台</a:t>
              </a:r>
              <a:endParaRPr kumimoji="1" lang="ja-JP" altLang="en-US" dirty="0"/>
            </a:p>
          </p:txBody>
        </p:sp>
        <p:pic>
          <p:nvPicPr>
            <p:cNvPr id="4" name="図 3">
              <a:extLst>
                <a:ext uri="{FF2B5EF4-FFF2-40B4-BE49-F238E27FC236}">
                  <a16:creationId xmlns:a16="http://schemas.microsoft.com/office/drawing/2014/main" id="{D004A7C7-3FEA-2DAE-3B3E-A9D453876BC2}"/>
                </a:ext>
              </a:extLst>
            </p:cNvPr>
            <p:cNvPicPr>
              <a:picLocks noChangeAspect="1"/>
            </p:cNvPicPr>
            <p:nvPr/>
          </p:nvPicPr>
          <p:blipFill>
            <a:blip r:embed="rId5"/>
            <a:stretch>
              <a:fillRect/>
            </a:stretch>
          </p:blipFill>
          <p:spPr>
            <a:xfrm>
              <a:off x="9359980" y="1763963"/>
              <a:ext cx="1244442" cy="1009007"/>
            </a:xfrm>
            <a:prstGeom prst="rect">
              <a:avLst/>
            </a:prstGeom>
          </p:spPr>
        </p:pic>
        <p:pic>
          <p:nvPicPr>
            <p:cNvPr id="7" name="図 6">
              <a:extLst>
                <a:ext uri="{FF2B5EF4-FFF2-40B4-BE49-F238E27FC236}">
                  <a16:creationId xmlns:a16="http://schemas.microsoft.com/office/drawing/2014/main" id="{51BDBB28-4F49-BFF5-FBFC-1948001C4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855" y="1532959"/>
              <a:ext cx="1302728" cy="2115238"/>
            </a:xfrm>
            <a:prstGeom prst="rect">
              <a:avLst/>
            </a:prstGeom>
          </p:spPr>
        </p:pic>
      </p:grpSp>
      <p:sp>
        <p:nvSpPr>
          <p:cNvPr id="16" name="スライド番号プレースホルダー 15">
            <a:extLst>
              <a:ext uri="{FF2B5EF4-FFF2-40B4-BE49-F238E27FC236}">
                <a16:creationId xmlns:a16="http://schemas.microsoft.com/office/drawing/2014/main" id="{F0EEBA53-C032-7819-35EC-E3D066211B7A}"/>
              </a:ext>
            </a:extLst>
          </p:cNvPr>
          <p:cNvSpPr>
            <a:spLocks noGrp="1"/>
          </p:cNvSpPr>
          <p:nvPr>
            <p:ph type="sldNum" sz="quarter" idx="12"/>
          </p:nvPr>
        </p:nvSpPr>
        <p:spPr/>
        <p:txBody>
          <a:bodyPr/>
          <a:lstStyle/>
          <a:p>
            <a:fld id="{EE6B4B11-9538-48C2-A03B-57C923024A3C}" type="slidenum">
              <a:rPr kumimoji="1" lang="ja-JP" altLang="en-US" smtClean="0"/>
              <a:t>4</a:t>
            </a:fld>
            <a:r>
              <a:rPr kumimoji="1" lang="ja-JP" altLang="en-US"/>
              <a:t>ページ</a:t>
            </a:r>
            <a:endParaRPr kumimoji="1" lang="ja-JP" altLang="en-US" dirty="0"/>
          </a:p>
        </p:txBody>
      </p:sp>
    </p:spTree>
    <p:extLst>
      <p:ext uri="{BB962C8B-B14F-4D97-AF65-F5344CB8AC3E}">
        <p14:creationId xmlns:p14="http://schemas.microsoft.com/office/powerpoint/2010/main" val="4208164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311823" y="174966"/>
            <a:ext cx="11266513" cy="958121"/>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r>
              <a:rPr kumimoji="1" lang="en-US" altLang="ja-JP" sz="2800" dirty="0">
                <a:latin typeface="+mn-ea"/>
                <a:ea typeface="+mn-ea"/>
              </a:rPr>
              <a:t>2.1.2.1</a:t>
            </a:r>
            <a:r>
              <a:rPr kumimoji="1" lang="ja-JP" altLang="en-US" sz="2800" dirty="0">
                <a:latin typeface="+mn-ea"/>
                <a:ea typeface="+mn-ea"/>
              </a:rPr>
              <a:t>　</a:t>
            </a:r>
            <a:r>
              <a:rPr kumimoji="1" lang="en-US" altLang="ja-JP" sz="2800" dirty="0">
                <a:latin typeface="+mn-ea"/>
                <a:ea typeface="+mn-ea"/>
              </a:rPr>
              <a:t>50AF</a:t>
            </a:r>
            <a:r>
              <a:rPr kumimoji="1" lang="ja-JP" altLang="en-US" sz="2800" dirty="0">
                <a:latin typeface="+mn-ea"/>
                <a:ea typeface="+mn-ea"/>
              </a:rPr>
              <a:t>　</a:t>
            </a:r>
            <a:r>
              <a:rPr kumimoji="1" lang="en-US" altLang="ja-JP" sz="2800" dirty="0">
                <a:latin typeface="+mn-ea"/>
                <a:ea typeface="+mn-ea"/>
              </a:rPr>
              <a:t>BW50RBGU+OTP-80N-2-3P-SCCR</a:t>
            </a:r>
            <a:br>
              <a:rPr kumimoji="1" lang="en-US" altLang="ja-JP" dirty="0">
                <a:solidFill>
                  <a:srgbClr val="00B050"/>
                </a:solidFill>
                <a:latin typeface="+mn-ea"/>
                <a:ea typeface="+mn-ea"/>
              </a:rPr>
            </a:br>
            <a:r>
              <a:rPr kumimoji="1" lang="en-US" altLang="ja-JP" sz="2800" dirty="0">
                <a:latin typeface="+mn-ea"/>
                <a:ea typeface="+mn-ea"/>
              </a:rPr>
              <a:t>             </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組合せ認定</a:t>
            </a:r>
            <a:r>
              <a:rPr kumimoji="1" lang="en-US" altLang="ja-JP" sz="2000" b="0" i="0" u="none" strike="noStrike" kern="1200" cap="none" spc="0" normalizeH="0" baseline="0" noProof="0" dirty="0">
                <a:ln>
                  <a:noFill/>
                </a:ln>
                <a:solidFill>
                  <a:prstClr val="black"/>
                </a:solidFill>
                <a:effectLst/>
                <a:uLnTx/>
                <a:uFillTx/>
                <a:latin typeface="+mn-ea"/>
                <a:ea typeface="+mn-ea"/>
                <a:cs typeface="+mn-cs"/>
              </a:rPr>
              <a:t>SCCR</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2000" b="0" i="0" u="none" strike="noStrike" kern="1200" cap="none" spc="0" normalizeH="0" baseline="0" noProof="0" dirty="0">
                <a:ln>
                  <a:noFill/>
                </a:ln>
                <a:solidFill>
                  <a:srgbClr val="FF0000"/>
                </a:solidFill>
                <a:effectLst/>
                <a:uLnTx/>
                <a:uFillTx/>
                <a:latin typeface="+mn-ea"/>
                <a:ea typeface="+mn-ea"/>
                <a:cs typeface="+mn-cs"/>
              </a:rPr>
              <a:t>18kA(AC240V</a:t>
            </a:r>
            <a:r>
              <a:rPr kumimoji="1" lang="ja-JP" altLang="en-US" sz="20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000" dirty="0">
              <a:latin typeface="+mn-ea"/>
              <a:ea typeface="+mn-ea"/>
            </a:endParaRPr>
          </a:p>
        </p:txBody>
      </p:sp>
      <p:sp>
        <p:nvSpPr>
          <p:cNvPr id="20" name="テキスト ボックス 19">
            <a:extLst>
              <a:ext uri="{FF2B5EF4-FFF2-40B4-BE49-F238E27FC236}">
                <a16:creationId xmlns:a16="http://schemas.microsoft.com/office/drawing/2014/main" id="{DA4FBD0C-9F7B-5B31-1B5A-CF13B4A55823}"/>
              </a:ext>
            </a:extLst>
          </p:cNvPr>
          <p:cNvSpPr txBox="1"/>
          <p:nvPr/>
        </p:nvSpPr>
        <p:spPr>
          <a:xfrm>
            <a:off x="3833842" y="1307962"/>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BW50RBGU-3P</a:t>
            </a:r>
          </a:p>
        </p:txBody>
      </p:sp>
      <p:pic>
        <p:nvPicPr>
          <p:cNvPr id="12" name="図 11">
            <a:extLst>
              <a:ext uri="{FF2B5EF4-FFF2-40B4-BE49-F238E27FC236}">
                <a16:creationId xmlns:a16="http://schemas.microsoft.com/office/drawing/2014/main" id="{1085807F-5A67-0738-E02D-1BB31BD16FAF}"/>
              </a:ext>
            </a:extLst>
          </p:cNvPr>
          <p:cNvPicPr>
            <a:picLocks noChangeAspect="1"/>
          </p:cNvPicPr>
          <p:nvPr/>
        </p:nvPicPr>
        <p:blipFill>
          <a:blip r:embed="rId2"/>
          <a:stretch>
            <a:fillRect/>
          </a:stretch>
        </p:blipFill>
        <p:spPr>
          <a:xfrm>
            <a:off x="1483818" y="1307962"/>
            <a:ext cx="664399" cy="1206574"/>
          </a:xfrm>
          <a:prstGeom prst="rect">
            <a:avLst/>
          </a:prstGeom>
        </p:spPr>
      </p:pic>
      <p:pic>
        <p:nvPicPr>
          <p:cNvPr id="35" name="図 34">
            <a:extLst>
              <a:ext uri="{FF2B5EF4-FFF2-40B4-BE49-F238E27FC236}">
                <a16:creationId xmlns:a16="http://schemas.microsoft.com/office/drawing/2014/main" id="{EBBC1783-E1BA-DF95-D2A1-42866A64D03C}"/>
              </a:ext>
            </a:extLst>
          </p:cNvPr>
          <p:cNvPicPr>
            <a:picLocks noChangeAspect="1"/>
          </p:cNvPicPr>
          <p:nvPr/>
        </p:nvPicPr>
        <p:blipFill>
          <a:blip r:embed="rId3"/>
          <a:stretch>
            <a:fillRect/>
          </a:stretch>
        </p:blipFill>
        <p:spPr>
          <a:xfrm>
            <a:off x="827537" y="3578299"/>
            <a:ext cx="1976961" cy="1472303"/>
          </a:xfrm>
          <a:prstGeom prst="rect">
            <a:avLst/>
          </a:prstGeom>
        </p:spPr>
      </p:pic>
      <p:cxnSp>
        <p:nvCxnSpPr>
          <p:cNvPr id="24" name="直線コネクタ 23">
            <a:extLst>
              <a:ext uri="{FF2B5EF4-FFF2-40B4-BE49-F238E27FC236}">
                <a16:creationId xmlns:a16="http://schemas.microsoft.com/office/drawing/2014/main" id="{F0AB2BEE-91F4-8F85-43E5-F25D9E4E8482}"/>
              </a:ext>
            </a:extLst>
          </p:cNvPr>
          <p:cNvCxnSpPr>
            <a:cxnSpLocks/>
          </p:cNvCxnSpPr>
          <p:nvPr/>
        </p:nvCxnSpPr>
        <p:spPr>
          <a:xfrm flipH="1">
            <a:off x="1181500" y="2427524"/>
            <a:ext cx="420738" cy="1569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D7F6F29-DBCC-485E-9A03-E70BB8EBD4C3}"/>
              </a:ext>
            </a:extLst>
          </p:cNvPr>
          <p:cNvCxnSpPr>
            <a:cxnSpLocks/>
          </p:cNvCxnSpPr>
          <p:nvPr/>
        </p:nvCxnSpPr>
        <p:spPr>
          <a:xfrm>
            <a:off x="1816437" y="2425700"/>
            <a:ext cx="0" cy="1569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7DA56942-AF42-B96D-F006-74D418554D4E}"/>
              </a:ext>
            </a:extLst>
          </p:cNvPr>
          <p:cNvSpPr txBox="1"/>
          <p:nvPr/>
        </p:nvSpPr>
        <p:spPr>
          <a:xfrm>
            <a:off x="3849796" y="3850273"/>
            <a:ext cx="2743200" cy="1200329"/>
          </a:xfrm>
          <a:prstGeom prst="rect">
            <a:avLst/>
          </a:prstGeom>
          <a:noFill/>
        </p:spPr>
        <p:txBody>
          <a:bodyPr wrap="square" rtlCol="0">
            <a:spAutoFit/>
          </a:bodyPr>
          <a:lstStyle/>
          <a:p>
            <a:r>
              <a:rPr lang="en-US" altLang="ja-JP" dirty="0">
                <a:hlinkClick r:id="rId4"/>
              </a:rPr>
              <a:t>OTP-80N-2-xP-SCCR</a:t>
            </a:r>
            <a:endParaRPr lang="ja-JP" altLang="en-US" dirty="0"/>
          </a:p>
          <a:p>
            <a:r>
              <a:rPr kumimoji="1" lang="en-US" altLang="ja-JP" dirty="0"/>
              <a:t>AC600V</a:t>
            </a:r>
            <a:r>
              <a:rPr kumimoji="1" lang="ja-JP" altLang="en-US" dirty="0"/>
              <a:t>　</a:t>
            </a:r>
            <a:r>
              <a:rPr kumimoji="1" lang="en-US" altLang="ja-JP" dirty="0"/>
              <a:t>8</a:t>
            </a:r>
            <a:r>
              <a:rPr lang="en-US" altLang="ja-JP" dirty="0"/>
              <a:t>0</a:t>
            </a:r>
            <a:r>
              <a:rPr kumimoji="1" lang="en-US" altLang="ja-JP" dirty="0"/>
              <a:t>A</a:t>
            </a:r>
          </a:p>
          <a:p>
            <a:r>
              <a:rPr kumimoji="1" lang="en-US" altLang="ja-JP" dirty="0"/>
              <a:t>IN	</a:t>
            </a:r>
            <a:r>
              <a:rPr kumimoji="1" lang="ja-JP" altLang="en-US" dirty="0"/>
              <a:t>：</a:t>
            </a:r>
            <a:r>
              <a:rPr kumimoji="1" lang="en-US" altLang="ja-JP" dirty="0"/>
              <a:t>M6×</a:t>
            </a:r>
            <a:r>
              <a:rPr kumimoji="1" lang="ja-JP" altLang="en-US" dirty="0"/>
              <a:t>１</a:t>
            </a:r>
            <a:endParaRPr kumimoji="1" lang="en-US" altLang="ja-JP" dirty="0"/>
          </a:p>
          <a:p>
            <a:r>
              <a:rPr lang="en-US" altLang="ja-JP" dirty="0"/>
              <a:t>OUT	</a:t>
            </a:r>
            <a:r>
              <a:rPr lang="ja-JP" altLang="en-US" dirty="0"/>
              <a:t>：</a:t>
            </a:r>
            <a:r>
              <a:rPr lang="en-US" altLang="ja-JP" dirty="0"/>
              <a:t>M4×5</a:t>
            </a:r>
          </a:p>
        </p:txBody>
      </p:sp>
      <p:sp>
        <p:nvSpPr>
          <p:cNvPr id="16" name="テキスト ボックス 15">
            <a:extLst>
              <a:ext uri="{FF2B5EF4-FFF2-40B4-BE49-F238E27FC236}">
                <a16:creationId xmlns:a16="http://schemas.microsoft.com/office/drawing/2014/main" id="{F0BDA6EB-DE71-E148-5C26-D9C5FFA31E4F}"/>
              </a:ext>
            </a:extLst>
          </p:cNvPr>
          <p:cNvSpPr txBox="1"/>
          <p:nvPr/>
        </p:nvSpPr>
        <p:spPr>
          <a:xfrm>
            <a:off x="106434" y="5361155"/>
            <a:ext cx="3405099"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:12-8AWG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endParaRPr kumimoji="1" lang="en-US" altLang="ja-JP" sz="2000" dirty="0">
              <a:solidFill>
                <a:srgbClr val="0070C0"/>
              </a:solidFill>
            </a:endParaRPr>
          </a:p>
          <a:p>
            <a:r>
              <a:rPr kumimoji="1" lang="ja-JP" altLang="en-US" sz="2000" dirty="0">
                <a:solidFill>
                  <a:srgbClr val="0070C0"/>
                </a:solidFill>
              </a:rPr>
              <a:t>最大</a:t>
            </a:r>
            <a:r>
              <a:rPr kumimoji="1" lang="en-US" altLang="ja-JP" sz="2000" dirty="0">
                <a:solidFill>
                  <a:srgbClr val="0070C0"/>
                </a:solidFill>
              </a:rPr>
              <a:t>5</a:t>
            </a:r>
            <a:r>
              <a:rPr kumimoji="1" lang="ja-JP" altLang="en-US" sz="2000" dirty="0">
                <a:solidFill>
                  <a:srgbClr val="0070C0"/>
                </a:solidFill>
              </a:rPr>
              <a:t>分岐　</a:t>
            </a:r>
            <a:r>
              <a:rPr kumimoji="1" lang="en-US" altLang="ja-JP" sz="2000" dirty="0">
                <a:solidFill>
                  <a:srgbClr val="0070C0"/>
                </a:solidFill>
              </a:rPr>
              <a:t>SCCR18kA</a:t>
            </a:r>
          </a:p>
          <a:p>
            <a:r>
              <a:rPr kumimoji="1" lang="ja-JP" altLang="en-US" sz="2000" dirty="0">
                <a:solidFill>
                  <a:srgbClr val="0070C0"/>
                </a:solidFill>
              </a:rPr>
              <a:t>最大</a:t>
            </a:r>
            <a:r>
              <a:rPr kumimoji="1" lang="en-US" altLang="ja-JP" sz="2000" dirty="0">
                <a:solidFill>
                  <a:srgbClr val="0070C0"/>
                </a:solidFill>
              </a:rPr>
              <a:t>10</a:t>
            </a:r>
            <a:r>
              <a:rPr kumimoji="1" lang="ja-JP" altLang="en-US" sz="2000" dirty="0">
                <a:solidFill>
                  <a:srgbClr val="0070C0"/>
                </a:solidFill>
              </a:rPr>
              <a:t>分岐　</a:t>
            </a:r>
            <a:r>
              <a:rPr kumimoji="1" lang="en-US" altLang="ja-JP" sz="2000" dirty="0">
                <a:solidFill>
                  <a:srgbClr val="0070C0"/>
                </a:solidFill>
              </a:rPr>
              <a:t>SCCR10kA</a:t>
            </a:r>
          </a:p>
        </p:txBody>
      </p:sp>
      <p:cxnSp>
        <p:nvCxnSpPr>
          <p:cNvPr id="18" name="コネクタ: カギ線 17">
            <a:extLst>
              <a:ext uri="{FF2B5EF4-FFF2-40B4-BE49-F238E27FC236}">
                <a16:creationId xmlns:a16="http://schemas.microsoft.com/office/drawing/2014/main" id="{EBC225E1-154D-FF35-BE9C-BFB8AF4D4539}"/>
              </a:ext>
            </a:extLst>
          </p:cNvPr>
          <p:cNvCxnSpPr>
            <a:cxnSpLocks/>
            <a:stCxn id="16" idx="0"/>
            <a:endCxn id="21" idx="2"/>
          </p:cNvCxnSpPr>
          <p:nvPr/>
        </p:nvCxnSpPr>
        <p:spPr>
          <a:xfrm rot="16200000" flipV="1">
            <a:off x="1557731" y="5109901"/>
            <a:ext cx="502507"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2E29F3AA-BB77-26C6-7E64-322A9951149A}"/>
              </a:ext>
            </a:extLst>
          </p:cNvPr>
          <p:cNvSpPr/>
          <p:nvPr/>
        </p:nvSpPr>
        <p:spPr>
          <a:xfrm>
            <a:off x="820502" y="4264981"/>
            <a:ext cx="1976961" cy="593667"/>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AE53D0C1-D0D0-29C5-C09B-8DD72FA12177}"/>
              </a:ext>
            </a:extLst>
          </p:cNvPr>
          <p:cNvPicPr>
            <a:picLocks noChangeAspect="1"/>
          </p:cNvPicPr>
          <p:nvPr/>
        </p:nvPicPr>
        <p:blipFill>
          <a:blip r:embed="rId2"/>
          <a:stretch>
            <a:fillRect/>
          </a:stretch>
        </p:blipFill>
        <p:spPr>
          <a:xfrm>
            <a:off x="8844558" y="1082524"/>
            <a:ext cx="317996" cy="577221"/>
          </a:xfrm>
          <a:prstGeom prst="rect">
            <a:avLst/>
          </a:prstGeom>
        </p:spPr>
      </p:pic>
      <p:pic>
        <p:nvPicPr>
          <p:cNvPr id="32" name="図 31">
            <a:extLst>
              <a:ext uri="{FF2B5EF4-FFF2-40B4-BE49-F238E27FC236}">
                <a16:creationId xmlns:a16="http://schemas.microsoft.com/office/drawing/2014/main" id="{41FFFA6F-A03C-3BB4-4220-0A646795AB96}"/>
              </a:ext>
            </a:extLst>
          </p:cNvPr>
          <p:cNvPicPr>
            <a:picLocks noChangeAspect="1"/>
          </p:cNvPicPr>
          <p:nvPr/>
        </p:nvPicPr>
        <p:blipFill>
          <a:blip r:embed="rId3"/>
          <a:stretch>
            <a:fillRect/>
          </a:stretch>
        </p:blipFill>
        <p:spPr>
          <a:xfrm>
            <a:off x="8530448" y="2168647"/>
            <a:ext cx="946217" cy="704345"/>
          </a:xfrm>
          <a:prstGeom prst="rect">
            <a:avLst/>
          </a:prstGeom>
        </p:spPr>
      </p:pic>
      <p:cxnSp>
        <p:nvCxnSpPr>
          <p:cNvPr id="33" name="直線コネクタ 32">
            <a:extLst>
              <a:ext uri="{FF2B5EF4-FFF2-40B4-BE49-F238E27FC236}">
                <a16:creationId xmlns:a16="http://schemas.microsoft.com/office/drawing/2014/main" id="{100C61D1-2671-20AE-1847-1F842837E1E6}"/>
              </a:ext>
            </a:extLst>
          </p:cNvPr>
          <p:cNvCxnSpPr>
            <a:cxnSpLocks/>
          </p:cNvCxnSpPr>
          <p:nvPr/>
        </p:nvCxnSpPr>
        <p:spPr>
          <a:xfrm flipH="1">
            <a:off x="8700627" y="1618119"/>
            <a:ext cx="200422" cy="7023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D041FDE-6D1B-491A-1D72-A7C3F028075A}"/>
              </a:ext>
            </a:extLst>
          </p:cNvPr>
          <p:cNvCxnSpPr>
            <a:cxnSpLocks/>
          </p:cNvCxnSpPr>
          <p:nvPr/>
        </p:nvCxnSpPr>
        <p:spPr>
          <a:xfrm flipH="1">
            <a:off x="9003615" y="1618119"/>
            <a:ext cx="7047" cy="6914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グループ化 36">
            <a:extLst>
              <a:ext uri="{FF2B5EF4-FFF2-40B4-BE49-F238E27FC236}">
                <a16:creationId xmlns:a16="http://schemas.microsoft.com/office/drawing/2014/main" id="{CB210ADE-0B31-2F35-683D-396FFF7F26D1}"/>
              </a:ext>
            </a:extLst>
          </p:cNvPr>
          <p:cNvGrpSpPr/>
          <p:nvPr/>
        </p:nvGrpSpPr>
        <p:grpSpPr>
          <a:xfrm>
            <a:off x="9162554" y="3515110"/>
            <a:ext cx="2807473" cy="1149685"/>
            <a:chOff x="9162554" y="3515110"/>
            <a:chExt cx="2807473" cy="1149685"/>
          </a:xfrm>
        </p:grpSpPr>
        <p:cxnSp>
          <p:nvCxnSpPr>
            <p:cNvPr id="38" name="コネクタ: カギ線 37">
              <a:extLst>
                <a:ext uri="{FF2B5EF4-FFF2-40B4-BE49-F238E27FC236}">
                  <a16:creationId xmlns:a16="http://schemas.microsoft.com/office/drawing/2014/main" id="{77411C45-A431-8E76-BAA8-BC8E0C1881A6}"/>
                </a:ext>
              </a:extLst>
            </p:cNvPr>
            <p:cNvCxnSpPr>
              <a:cxnSpLocks/>
              <a:stCxn id="47" idx="3"/>
              <a:endCxn id="48" idx="3"/>
            </p:cNvCxnSpPr>
            <p:nvPr/>
          </p:nvCxnSpPr>
          <p:spPr>
            <a:xfrm>
              <a:off x="9162554" y="3515110"/>
              <a:ext cx="314111" cy="1149685"/>
            </a:xfrm>
            <a:prstGeom prst="bentConnector3">
              <a:avLst>
                <a:gd name="adj1" fmla="val 172777"/>
              </a:avLst>
            </a:prstGeom>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E2DC2158-0BA2-975B-4025-D9BAC12DB0B8}"/>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grpSp>
      <p:pic>
        <p:nvPicPr>
          <p:cNvPr id="47" name="図 46">
            <a:extLst>
              <a:ext uri="{FF2B5EF4-FFF2-40B4-BE49-F238E27FC236}">
                <a16:creationId xmlns:a16="http://schemas.microsoft.com/office/drawing/2014/main" id="{2E2F8F73-B331-257E-88D1-862D07B2F34D}"/>
              </a:ext>
            </a:extLst>
          </p:cNvPr>
          <p:cNvPicPr>
            <a:picLocks noChangeAspect="1"/>
          </p:cNvPicPr>
          <p:nvPr/>
        </p:nvPicPr>
        <p:blipFill>
          <a:blip r:embed="rId2"/>
          <a:stretch>
            <a:fillRect/>
          </a:stretch>
        </p:blipFill>
        <p:spPr>
          <a:xfrm>
            <a:off x="8844558" y="3226499"/>
            <a:ext cx="317996" cy="577221"/>
          </a:xfrm>
          <a:prstGeom prst="rect">
            <a:avLst/>
          </a:prstGeom>
        </p:spPr>
      </p:pic>
      <p:pic>
        <p:nvPicPr>
          <p:cNvPr id="48" name="図 47">
            <a:extLst>
              <a:ext uri="{FF2B5EF4-FFF2-40B4-BE49-F238E27FC236}">
                <a16:creationId xmlns:a16="http://schemas.microsoft.com/office/drawing/2014/main" id="{E2D7B21E-03DD-57A1-CF5C-93628C59132B}"/>
              </a:ext>
            </a:extLst>
          </p:cNvPr>
          <p:cNvPicPr>
            <a:picLocks noChangeAspect="1"/>
          </p:cNvPicPr>
          <p:nvPr/>
        </p:nvPicPr>
        <p:blipFill>
          <a:blip r:embed="rId3"/>
          <a:stretch>
            <a:fillRect/>
          </a:stretch>
        </p:blipFill>
        <p:spPr>
          <a:xfrm>
            <a:off x="8530448" y="4312622"/>
            <a:ext cx="946217" cy="704345"/>
          </a:xfrm>
          <a:prstGeom prst="rect">
            <a:avLst/>
          </a:prstGeom>
        </p:spPr>
      </p:pic>
      <p:cxnSp>
        <p:nvCxnSpPr>
          <p:cNvPr id="49" name="直線コネクタ 48">
            <a:extLst>
              <a:ext uri="{FF2B5EF4-FFF2-40B4-BE49-F238E27FC236}">
                <a16:creationId xmlns:a16="http://schemas.microsoft.com/office/drawing/2014/main" id="{BB33D3C8-3F30-1FDA-7662-4742C752F2C0}"/>
              </a:ext>
            </a:extLst>
          </p:cNvPr>
          <p:cNvCxnSpPr>
            <a:cxnSpLocks/>
          </p:cNvCxnSpPr>
          <p:nvPr/>
        </p:nvCxnSpPr>
        <p:spPr>
          <a:xfrm flipH="1">
            <a:off x="8697423" y="3762094"/>
            <a:ext cx="206681" cy="7464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グループ化 53">
            <a:extLst>
              <a:ext uri="{FF2B5EF4-FFF2-40B4-BE49-F238E27FC236}">
                <a16:creationId xmlns:a16="http://schemas.microsoft.com/office/drawing/2014/main" id="{926CAA1B-7254-C45E-9FF7-D5B02A01A337}"/>
              </a:ext>
            </a:extLst>
          </p:cNvPr>
          <p:cNvGrpSpPr/>
          <p:nvPr/>
        </p:nvGrpSpPr>
        <p:grpSpPr>
          <a:xfrm>
            <a:off x="2407434" y="2564501"/>
            <a:ext cx="3874165" cy="675270"/>
            <a:chOff x="2433027" y="2283487"/>
            <a:chExt cx="3874165" cy="675270"/>
          </a:xfrm>
        </p:grpSpPr>
        <p:sp>
          <p:nvSpPr>
            <p:cNvPr id="55" name="テキスト ボックス 54">
              <a:extLst>
                <a:ext uri="{FF2B5EF4-FFF2-40B4-BE49-F238E27FC236}">
                  <a16:creationId xmlns:a16="http://schemas.microsoft.com/office/drawing/2014/main" id="{6421BCD8-314A-5159-7B56-84273A169FDF}"/>
                </a:ext>
              </a:extLst>
            </p:cNvPr>
            <p:cNvSpPr txBox="1"/>
            <p:nvPr/>
          </p:nvSpPr>
          <p:spPr>
            <a:xfrm>
              <a:off x="3938333" y="2283487"/>
              <a:ext cx="2368859"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kumimoji="1" lang="en-US" altLang="ja-JP" dirty="0">
                  <a:solidFill>
                    <a:srgbClr val="0070C0"/>
                  </a:solidFill>
                </a:rPr>
                <a:t>10</a:t>
              </a:r>
              <a:r>
                <a:rPr lang="en-US" altLang="ja-JP" dirty="0">
                  <a:solidFill>
                    <a:srgbClr val="0070C0"/>
                  </a:solidFill>
                </a:rPr>
                <a:t>-8</a:t>
              </a:r>
              <a:r>
                <a:rPr kumimoji="1" lang="en-US" altLang="ja-JP" dirty="0">
                  <a:solidFill>
                    <a:srgbClr val="0070C0"/>
                  </a:solidFill>
                </a:rPr>
                <a:t>AWG</a:t>
              </a:r>
              <a:endParaRPr lang="en-US" altLang="ja-JP" dirty="0">
                <a:solidFill>
                  <a:srgbClr val="0070C0"/>
                </a:solidFill>
              </a:endParaRPr>
            </a:p>
          </p:txBody>
        </p:sp>
        <p:cxnSp>
          <p:nvCxnSpPr>
            <p:cNvPr id="56" name="コネクタ: カギ線 55">
              <a:extLst>
                <a:ext uri="{FF2B5EF4-FFF2-40B4-BE49-F238E27FC236}">
                  <a16:creationId xmlns:a16="http://schemas.microsoft.com/office/drawing/2014/main" id="{0684D03D-725D-28CE-3815-38DD14A6EF73}"/>
                </a:ext>
              </a:extLst>
            </p:cNvPr>
            <p:cNvCxnSpPr>
              <a:cxnSpLocks/>
              <a:stCxn id="55" idx="2"/>
            </p:cNvCxnSpPr>
            <p:nvPr/>
          </p:nvCxnSpPr>
          <p:spPr>
            <a:xfrm rot="5400000">
              <a:off x="3624926" y="1460920"/>
              <a:ext cx="305938" cy="2689736"/>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1" name="直線コネクタ 60">
            <a:extLst>
              <a:ext uri="{FF2B5EF4-FFF2-40B4-BE49-F238E27FC236}">
                <a16:creationId xmlns:a16="http://schemas.microsoft.com/office/drawing/2014/main" id="{8C4C10DC-5A53-1AB5-96D3-88D7A19442D9}"/>
              </a:ext>
            </a:extLst>
          </p:cNvPr>
          <p:cNvCxnSpPr>
            <a:cxnSpLocks/>
          </p:cNvCxnSpPr>
          <p:nvPr/>
        </p:nvCxnSpPr>
        <p:spPr>
          <a:xfrm>
            <a:off x="8999580" y="2713156"/>
            <a:ext cx="0" cy="5494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578F0660-D693-9359-D19E-69FCD0B68600}"/>
              </a:ext>
            </a:extLst>
          </p:cNvPr>
          <p:cNvCxnSpPr>
            <a:cxnSpLocks/>
          </p:cNvCxnSpPr>
          <p:nvPr/>
        </p:nvCxnSpPr>
        <p:spPr>
          <a:xfrm>
            <a:off x="8700627" y="2713156"/>
            <a:ext cx="196461" cy="5494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a:extLst>
              <a:ext uri="{FF2B5EF4-FFF2-40B4-BE49-F238E27FC236}">
                <a16:creationId xmlns:a16="http://schemas.microsoft.com/office/drawing/2014/main" id="{9835AAAF-1F39-990C-EECE-474ABD9F76A5}"/>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sp>
        <p:nvSpPr>
          <p:cNvPr id="8" name="スライド番号プレースホルダー 7">
            <a:extLst>
              <a:ext uri="{FF2B5EF4-FFF2-40B4-BE49-F238E27FC236}">
                <a16:creationId xmlns:a16="http://schemas.microsoft.com/office/drawing/2014/main" id="{937F8A45-3AAF-2516-E0C5-A363A365CA1D}"/>
              </a:ext>
            </a:extLst>
          </p:cNvPr>
          <p:cNvSpPr>
            <a:spLocks noGrp="1"/>
          </p:cNvSpPr>
          <p:nvPr>
            <p:ph type="sldNum" sz="quarter" idx="12"/>
          </p:nvPr>
        </p:nvSpPr>
        <p:spPr/>
        <p:txBody>
          <a:bodyPr/>
          <a:lstStyle/>
          <a:p>
            <a:fld id="{E7784300-A231-4CE8-BF2A-B73085566916}" type="slidenum">
              <a:rPr kumimoji="1" lang="ja-JP" altLang="en-US" smtClean="0"/>
              <a:t>40</a:t>
            </a:fld>
            <a:r>
              <a:rPr kumimoji="1" lang="ja-JP" altLang="en-US"/>
              <a:t>ページ</a:t>
            </a:r>
            <a:endParaRPr kumimoji="1" lang="ja-JP" altLang="en-US" dirty="0"/>
          </a:p>
        </p:txBody>
      </p:sp>
      <p:sp>
        <p:nvSpPr>
          <p:cNvPr id="4" name="吹き出し: 折線 3">
            <a:extLst>
              <a:ext uri="{FF2B5EF4-FFF2-40B4-BE49-F238E27FC236}">
                <a16:creationId xmlns:a16="http://schemas.microsoft.com/office/drawing/2014/main" id="{3BCEF9F1-7993-DD44-487D-57DE840F8624}"/>
              </a:ext>
            </a:extLst>
          </p:cNvPr>
          <p:cNvSpPr/>
          <p:nvPr/>
        </p:nvSpPr>
        <p:spPr>
          <a:xfrm>
            <a:off x="9795405" y="1326543"/>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6" name="グループ化 5">
            <a:extLst>
              <a:ext uri="{FF2B5EF4-FFF2-40B4-BE49-F238E27FC236}">
                <a16:creationId xmlns:a16="http://schemas.microsoft.com/office/drawing/2014/main" id="{7ED22994-4D76-CBF4-71D3-AA022CD08EBF}"/>
              </a:ext>
            </a:extLst>
          </p:cNvPr>
          <p:cNvGrpSpPr/>
          <p:nvPr/>
        </p:nvGrpSpPr>
        <p:grpSpPr>
          <a:xfrm>
            <a:off x="8616710" y="1965829"/>
            <a:ext cx="720951" cy="264371"/>
            <a:chOff x="738051" y="2372149"/>
            <a:chExt cx="264371" cy="264371"/>
          </a:xfrm>
        </p:grpSpPr>
        <p:cxnSp>
          <p:nvCxnSpPr>
            <p:cNvPr id="11" name="直線コネクタ 10">
              <a:extLst>
                <a:ext uri="{FF2B5EF4-FFF2-40B4-BE49-F238E27FC236}">
                  <a16:creationId xmlns:a16="http://schemas.microsoft.com/office/drawing/2014/main" id="{2810F009-8157-2944-7019-40E01B2F6AE1}"/>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2036F0EF-4AA6-A94C-310D-EEBE510919CF}"/>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0" name="直線コネクタ 39">
            <a:extLst>
              <a:ext uri="{FF2B5EF4-FFF2-40B4-BE49-F238E27FC236}">
                <a16:creationId xmlns:a16="http://schemas.microsoft.com/office/drawing/2014/main" id="{067D724A-DEB1-1567-5829-286C49014EE6}"/>
              </a:ext>
            </a:extLst>
          </p:cNvPr>
          <p:cNvCxnSpPr>
            <a:cxnSpLocks/>
          </p:cNvCxnSpPr>
          <p:nvPr/>
        </p:nvCxnSpPr>
        <p:spPr>
          <a:xfrm>
            <a:off x="2032400" y="2427524"/>
            <a:ext cx="420738" cy="1569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8DC18D10-D21E-3F47-0034-F2C5BFD44F62}"/>
              </a:ext>
            </a:extLst>
          </p:cNvPr>
          <p:cNvCxnSpPr>
            <a:cxnSpLocks/>
          </p:cNvCxnSpPr>
          <p:nvPr/>
        </p:nvCxnSpPr>
        <p:spPr>
          <a:xfrm>
            <a:off x="9113228" y="1618119"/>
            <a:ext cx="200422" cy="7023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0E2AF1EF-C162-4906-F3BC-FDBF147BABB9}"/>
              </a:ext>
            </a:extLst>
          </p:cNvPr>
          <p:cNvCxnSpPr>
            <a:cxnSpLocks/>
          </p:cNvCxnSpPr>
          <p:nvPr/>
        </p:nvCxnSpPr>
        <p:spPr>
          <a:xfrm flipH="1">
            <a:off x="9113228" y="2713156"/>
            <a:ext cx="196461" cy="5494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EB7742FF-4FA1-BD55-0227-00B24989E741}"/>
              </a:ext>
            </a:extLst>
          </p:cNvPr>
          <p:cNvCxnSpPr>
            <a:cxnSpLocks/>
          </p:cNvCxnSpPr>
          <p:nvPr/>
        </p:nvCxnSpPr>
        <p:spPr>
          <a:xfrm>
            <a:off x="9005082" y="3762094"/>
            <a:ext cx="0" cy="7365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AC2FA632-A9CE-19F1-090B-EFE83AC24405}"/>
              </a:ext>
            </a:extLst>
          </p:cNvPr>
          <p:cNvCxnSpPr>
            <a:cxnSpLocks/>
          </p:cNvCxnSpPr>
          <p:nvPr/>
        </p:nvCxnSpPr>
        <p:spPr>
          <a:xfrm>
            <a:off x="9106059" y="3762094"/>
            <a:ext cx="206681" cy="7464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727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0366BE-AD56-8BB6-2ED2-7A28263E498E}"/>
              </a:ext>
            </a:extLst>
          </p:cNvPr>
          <p:cNvSpPr>
            <a:spLocks noGrp="1"/>
          </p:cNvSpPr>
          <p:nvPr>
            <p:ph type="title"/>
          </p:nvPr>
        </p:nvSpPr>
        <p:spPr>
          <a:xfrm>
            <a:off x="838200" y="136525"/>
            <a:ext cx="10515600" cy="520701"/>
          </a:xfrm>
        </p:spPr>
        <p:txBody>
          <a:bodyPr>
            <a:normAutofit/>
          </a:bodyPr>
          <a:lstStyle/>
          <a:p>
            <a:r>
              <a:rPr kumimoji="1" lang="en-US" altLang="ja-JP" sz="2800" dirty="0"/>
              <a:t>OTP-80N</a:t>
            </a:r>
            <a:r>
              <a:rPr kumimoji="1" lang="ja-JP" altLang="en-US" sz="2800" dirty="0"/>
              <a:t>シリーズとコンビネーション</a:t>
            </a:r>
          </a:p>
        </p:txBody>
      </p:sp>
      <p:sp>
        <p:nvSpPr>
          <p:cNvPr id="9" name="スライド番号プレースホルダー 8">
            <a:extLst>
              <a:ext uri="{FF2B5EF4-FFF2-40B4-BE49-F238E27FC236}">
                <a16:creationId xmlns:a16="http://schemas.microsoft.com/office/drawing/2014/main" id="{2DD24EB5-4A79-6C57-08D4-404A2C3C73DC}"/>
              </a:ext>
            </a:extLst>
          </p:cNvPr>
          <p:cNvSpPr>
            <a:spLocks noGrp="1"/>
          </p:cNvSpPr>
          <p:nvPr>
            <p:ph type="sldNum" sz="quarter" idx="12"/>
          </p:nvPr>
        </p:nvSpPr>
        <p:spPr/>
        <p:txBody>
          <a:bodyPr/>
          <a:lstStyle/>
          <a:p>
            <a:fld id="{E7784300-A231-4CE8-BF2A-B73085566916}" type="slidenum">
              <a:rPr kumimoji="1" lang="ja-JP" altLang="en-US" smtClean="0"/>
              <a:t>41</a:t>
            </a:fld>
            <a:r>
              <a:rPr kumimoji="1" lang="ja-JP" altLang="en-US"/>
              <a:t>ページ</a:t>
            </a:r>
            <a:endParaRPr kumimoji="1" lang="ja-JP" altLang="en-US" dirty="0"/>
          </a:p>
        </p:txBody>
      </p:sp>
      <p:sp>
        <p:nvSpPr>
          <p:cNvPr id="4" name="テキスト ボックス 3">
            <a:extLst>
              <a:ext uri="{FF2B5EF4-FFF2-40B4-BE49-F238E27FC236}">
                <a16:creationId xmlns:a16="http://schemas.microsoft.com/office/drawing/2014/main" id="{2EEA3075-0448-4898-383C-37FA177BBDCB}"/>
              </a:ext>
            </a:extLst>
          </p:cNvPr>
          <p:cNvSpPr txBox="1"/>
          <p:nvPr/>
        </p:nvSpPr>
        <p:spPr>
          <a:xfrm>
            <a:off x="838199" y="2254008"/>
            <a:ext cx="6096000" cy="369332"/>
          </a:xfrm>
          <a:prstGeom prst="rect">
            <a:avLst/>
          </a:prstGeom>
          <a:noFill/>
        </p:spPr>
        <p:txBody>
          <a:bodyPr wrap="square">
            <a:spAutoFit/>
          </a:bodyPr>
          <a:lstStyle/>
          <a:p>
            <a:r>
              <a:rPr lang="en-US" altLang="ja-JP" dirty="0">
                <a:hlinkClick r:id="rId2"/>
              </a:rPr>
              <a:t>OTP-80N | Product </a:t>
            </a:r>
            <a:r>
              <a:rPr lang="en-US" altLang="ja-JP" dirty="0" err="1">
                <a:hlinkClick r:id="rId2"/>
              </a:rPr>
              <a:t>iQ</a:t>
            </a:r>
            <a:r>
              <a:rPr lang="en-US" altLang="ja-JP" dirty="0">
                <a:hlinkClick r:id="rId2"/>
              </a:rPr>
              <a:t> - Product </a:t>
            </a:r>
            <a:r>
              <a:rPr lang="en-US" altLang="ja-JP" dirty="0" err="1">
                <a:hlinkClick r:id="rId2"/>
              </a:rPr>
              <a:t>iQ</a:t>
            </a:r>
            <a:endParaRPr lang="ja-JP" altLang="en-US" dirty="0"/>
          </a:p>
        </p:txBody>
      </p:sp>
      <p:pic>
        <p:nvPicPr>
          <p:cNvPr id="8" name="図 7">
            <a:extLst>
              <a:ext uri="{FF2B5EF4-FFF2-40B4-BE49-F238E27FC236}">
                <a16:creationId xmlns:a16="http://schemas.microsoft.com/office/drawing/2014/main" id="{F502E901-DAF5-9A3E-789F-A871E683CA0D}"/>
              </a:ext>
            </a:extLst>
          </p:cNvPr>
          <p:cNvPicPr>
            <a:picLocks noChangeAspect="1"/>
          </p:cNvPicPr>
          <p:nvPr/>
        </p:nvPicPr>
        <p:blipFill>
          <a:blip r:embed="rId3"/>
          <a:stretch>
            <a:fillRect/>
          </a:stretch>
        </p:blipFill>
        <p:spPr>
          <a:xfrm>
            <a:off x="838200" y="657226"/>
            <a:ext cx="10515601" cy="1596782"/>
          </a:xfrm>
          <a:prstGeom prst="rect">
            <a:avLst/>
          </a:prstGeom>
          <a:ln>
            <a:solidFill>
              <a:schemeClr val="tx1"/>
            </a:solidFill>
          </a:ln>
        </p:spPr>
      </p:pic>
      <p:sp>
        <p:nvSpPr>
          <p:cNvPr id="10" name="正方形/長方形 9">
            <a:extLst>
              <a:ext uri="{FF2B5EF4-FFF2-40B4-BE49-F238E27FC236}">
                <a16:creationId xmlns:a16="http://schemas.microsoft.com/office/drawing/2014/main" id="{DCB54FB8-BE0F-16DF-3E5B-2EC913765307}"/>
              </a:ext>
            </a:extLst>
          </p:cNvPr>
          <p:cNvSpPr/>
          <p:nvPr/>
        </p:nvSpPr>
        <p:spPr>
          <a:xfrm>
            <a:off x="838200" y="1642590"/>
            <a:ext cx="10515602" cy="2166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9592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3125918C-3C88-76F2-E9FA-180D47952DE5}"/>
              </a:ext>
            </a:extLst>
          </p:cNvPr>
          <p:cNvPicPr>
            <a:picLocks noChangeAspect="1"/>
          </p:cNvPicPr>
          <p:nvPr/>
        </p:nvPicPr>
        <p:blipFill>
          <a:blip r:embed="rId2"/>
          <a:stretch>
            <a:fillRect/>
          </a:stretch>
        </p:blipFill>
        <p:spPr>
          <a:xfrm>
            <a:off x="8481197" y="2129238"/>
            <a:ext cx="1065431" cy="668382"/>
          </a:xfrm>
          <a:prstGeom prst="rect">
            <a:avLst/>
          </a:prstGeom>
        </p:spPr>
      </p:pic>
      <p:pic>
        <p:nvPicPr>
          <p:cNvPr id="58" name="図 57">
            <a:extLst>
              <a:ext uri="{FF2B5EF4-FFF2-40B4-BE49-F238E27FC236}">
                <a16:creationId xmlns:a16="http://schemas.microsoft.com/office/drawing/2014/main" id="{69F9AAFA-8EE6-E28C-8BC1-F51D6E6EC1B7}"/>
              </a:ext>
            </a:extLst>
          </p:cNvPr>
          <p:cNvPicPr>
            <a:picLocks noChangeAspect="1"/>
          </p:cNvPicPr>
          <p:nvPr/>
        </p:nvPicPr>
        <p:blipFill>
          <a:blip r:embed="rId3"/>
          <a:stretch>
            <a:fillRect/>
          </a:stretch>
        </p:blipFill>
        <p:spPr>
          <a:xfrm flipH="1">
            <a:off x="8772235" y="808711"/>
            <a:ext cx="483354" cy="678504"/>
          </a:xfrm>
          <a:prstGeom prst="rect">
            <a:avLst/>
          </a:prstGeom>
        </p:spPr>
      </p:pic>
      <p:cxnSp>
        <p:nvCxnSpPr>
          <p:cNvPr id="59" name="直線コネクタ 58">
            <a:extLst>
              <a:ext uri="{FF2B5EF4-FFF2-40B4-BE49-F238E27FC236}">
                <a16:creationId xmlns:a16="http://schemas.microsoft.com/office/drawing/2014/main" id="{485CC39F-E411-040D-A5C6-5C3E407547B6}"/>
              </a:ext>
            </a:extLst>
          </p:cNvPr>
          <p:cNvCxnSpPr>
            <a:cxnSpLocks/>
          </p:cNvCxnSpPr>
          <p:nvPr/>
        </p:nvCxnSpPr>
        <p:spPr>
          <a:xfrm flipH="1">
            <a:off x="8745807" y="1418617"/>
            <a:ext cx="107647" cy="92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BDAC0337-7727-76C6-7163-AC2F63CBA22A}"/>
              </a:ext>
            </a:extLst>
          </p:cNvPr>
          <p:cNvCxnSpPr>
            <a:cxnSpLocks/>
          </p:cNvCxnSpPr>
          <p:nvPr/>
        </p:nvCxnSpPr>
        <p:spPr>
          <a:xfrm>
            <a:off x="9013948" y="1418617"/>
            <a:ext cx="0" cy="92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380170" y="252775"/>
            <a:ext cx="11453764" cy="815236"/>
          </a:xfrm>
        </p:spPr>
        <p:txBody>
          <a:bodyPr>
            <a:noAutofit/>
          </a:bodyPr>
          <a:lstStyle/>
          <a:p>
            <a:pPr marR="0" lvl="0" algn="l" defTabSz="914400" rtl="0" eaLnBrk="1" fontAlgn="auto" latinLnBrk="0" hangingPunct="1">
              <a:lnSpc>
                <a:spcPct val="90000"/>
              </a:lnSpc>
              <a:spcBef>
                <a:spcPts val="1000"/>
              </a:spcBef>
              <a:spcAft>
                <a:spcPts val="0"/>
              </a:spcAft>
              <a:buClrTx/>
              <a:buSzTx/>
              <a:tabLst/>
              <a:defRPr/>
            </a:pPr>
            <a:r>
              <a:rPr kumimoji="1" lang="en-US" altLang="ja-JP" sz="2800" dirty="0">
                <a:latin typeface="+mn-ea"/>
                <a:ea typeface="+mn-ea"/>
              </a:rPr>
              <a:t>2.1.2.2</a:t>
            </a:r>
            <a:r>
              <a:rPr kumimoji="1" lang="ja-JP" altLang="en-US" sz="2800" dirty="0">
                <a:latin typeface="+mn-ea"/>
                <a:ea typeface="+mn-ea"/>
              </a:rPr>
              <a:t>　</a:t>
            </a:r>
            <a:r>
              <a:rPr lang="en-US" altLang="ja-JP" sz="2800" dirty="0">
                <a:latin typeface="+mn-ea"/>
                <a:ea typeface="+mn-ea"/>
              </a:rPr>
              <a:t>10</a:t>
            </a:r>
            <a:r>
              <a:rPr kumimoji="1" lang="en-US" altLang="ja-JP" sz="2800" dirty="0">
                <a:latin typeface="+mn-ea"/>
                <a:ea typeface="+mn-ea"/>
              </a:rPr>
              <a:t>0AF</a:t>
            </a:r>
            <a:r>
              <a:rPr kumimoji="1" lang="ja-JP" altLang="en-US" sz="2800" dirty="0">
                <a:latin typeface="+mn-ea"/>
                <a:ea typeface="+mn-ea"/>
              </a:rPr>
              <a:t>　</a:t>
            </a:r>
            <a:r>
              <a:rPr kumimoji="1" lang="en-US" altLang="ja-JP" sz="2800" dirty="0">
                <a:latin typeface="+mn-ea"/>
                <a:ea typeface="+mn-ea"/>
              </a:rPr>
              <a:t>BW100EAGU+OTP-6000N-5-3P-SCCR</a:t>
            </a:r>
            <a:br>
              <a:rPr kumimoji="1" lang="en-US" altLang="ja-JP" sz="2800" dirty="0">
                <a:solidFill>
                  <a:srgbClr val="00B050"/>
                </a:solidFill>
                <a:latin typeface="+mn-ea"/>
                <a:ea typeface="+mn-ea"/>
              </a:rPr>
            </a:br>
            <a:r>
              <a:rPr kumimoji="1" lang="en-US" altLang="ja-JP" sz="2800" dirty="0">
                <a:latin typeface="+mn-ea"/>
                <a:ea typeface="+mn-ea"/>
              </a:rPr>
              <a:t>              </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組合せ認定</a:t>
            </a:r>
            <a:r>
              <a:rPr kumimoji="1" lang="en-US" altLang="ja-JP" sz="2000" b="0" i="0" u="none" strike="noStrike" kern="1200" cap="none" spc="0" normalizeH="0" baseline="0" noProof="0" dirty="0">
                <a:ln>
                  <a:noFill/>
                </a:ln>
                <a:solidFill>
                  <a:prstClr val="black"/>
                </a:solidFill>
                <a:effectLst/>
                <a:uLnTx/>
                <a:uFillTx/>
                <a:latin typeface="+mn-ea"/>
                <a:ea typeface="+mn-ea"/>
                <a:cs typeface="+mn-cs"/>
              </a:rPr>
              <a:t>SCCR</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2000" b="0" i="0" u="none" strike="noStrike" kern="1200" cap="none" spc="0" normalizeH="0" baseline="0" noProof="0" dirty="0">
                <a:ln>
                  <a:noFill/>
                </a:ln>
                <a:solidFill>
                  <a:srgbClr val="FF0000"/>
                </a:solidFill>
                <a:effectLst/>
                <a:uLnTx/>
                <a:uFillTx/>
                <a:latin typeface="+mn-ea"/>
                <a:ea typeface="+mn-ea"/>
                <a:cs typeface="+mn-cs"/>
              </a:rPr>
              <a:t>14kA(AC240V</a:t>
            </a:r>
            <a:r>
              <a:rPr kumimoji="1" lang="ja-JP" altLang="en-US" sz="20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000" dirty="0">
              <a:latin typeface="+mn-ea"/>
              <a:ea typeface="+mn-ea"/>
            </a:endParaRPr>
          </a:p>
        </p:txBody>
      </p:sp>
      <p:sp>
        <p:nvSpPr>
          <p:cNvPr id="20" name="テキスト ボックス 19">
            <a:extLst>
              <a:ext uri="{FF2B5EF4-FFF2-40B4-BE49-F238E27FC236}">
                <a16:creationId xmlns:a16="http://schemas.microsoft.com/office/drawing/2014/main" id="{DA4FBD0C-9F7B-5B31-1B5A-CF13B4A55823}"/>
              </a:ext>
            </a:extLst>
          </p:cNvPr>
          <p:cNvSpPr txBox="1"/>
          <p:nvPr/>
        </p:nvSpPr>
        <p:spPr>
          <a:xfrm>
            <a:off x="3581400" y="1506077"/>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BW100EAGU-3P</a:t>
            </a:r>
          </a:p>
        </p:txBody>
      </p:sp>
      <p:pic>
        <p:nvPicPr>
          <p:cNvPr id="18" name="図 17">
            <a:extLst>
              <a:ext uri="{FF2B5EF4-FFF2-40B4-BE49-F238E27FC236}">
                <a16:creationId xmlns:a16="http://schemas.microsoft.com/office/drawing/2014/main" id="{E731CE82-A1ED-2124-3AD2-1856A4338980}"/>
              </a:ext>
            </a:extLst>
          </p:cNvPr>
          <p:cNvPicPr>
            <a:picLocks noChangeAspect="1"/>
          </p:cNvPicPr>
          <p:nvPr/>
        </p:nvPicPr>
        <p:blipFill>
          <a:blip r:embed="rId2"/>
          <a:stretch>
            <a:fillRect/>
          </a:stretch>
        </p:blipFill>
        <p:spPr>
          <a:xfrm>
            <a:off x="921449" y="3771193"/>
            <a:ext cx="1938340" cy="1149044"/>
          </a:xfrm>
          <a:prstGeom prst="rect">
            <a:avLst/>
          </a:prstGeom>
        </p:spPr>
      </p:pic>
      <p:pic>
        <p:nvPicPr>
          <p:cNvPr id="17" name="図 16">
            <a:extLst>
              <a:ext uri="{FF2B5EF4-FFF2-40B4-BE49-F238E27FC236}">
                <a16:creationId xmlns:a16="http://schemas.microsoft.com/office/drawing/2014/main" id="{824D03CD-932F-D88D-FBDD-BFC2B44A6C50}"/>
              </a:ext>
            </a:extLst>
          </p:cNvPr>
          <p:cNvPicPr>
            <a:picLocks noChangeAspect="1"/>
          </p:cNvPicPr>
          <p:nvPr/>
        </p:nvPicPr>
        <p:blipFill>
          <a:blip r:embed="rId3"/>
          <a:stretch>
            <a:fillRect/>
          </a:stretch>
        </p:blipFill>
        <p:spPr>
          <a:xfrm flipH="1">
            <a:off x="1450936" y="1501017"/>
            <a:ext cx="879367" cy="1166446"/>
          </a:xfrm>
          <a:prstGeom prst="rect">
            <a:avLst/>
          </a:prstGeom>
        </p:spPr>
      </p:pic>
      <p:cxnSp>
        <p:nvCxnSpPr>
          <p:cNvPr id="24" name="直線コネクタ 23">
            <a:extLst>
              <a:ext uri="{FF2B5EF4-FFF2-40B4-BE49-F238E27FC236}">
                <a16:creationId xmlns:a16="http://schemas.microsoft.com/office/drawing/2014/main" id="{F0AB2BEE-91F4-8F85-43E5-F25D9E4E8482}"/>
              </a:ext>
            </a:extLst>
          </p:cNvPr>
          <p:cNvCxnSpPr>
            <a:cxnSpLocks/>
          </p:cNvCxnSpPr>
          <p:nvPr/>
        </p:nvCxnSpPr>
        <p:spPr>
          <a:xfrm flipH="1">
            <a:off x="1382588" y="2559994"/>
            <a:ext cx="211496" cy="15787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D7F6F29-DBCC-485E-9A03-E70BB8EBD4C3}"/>
              </a:ext>
            </a:extLst>
          </p:cNvPr>
          <p:cNvCxnSpPr>
            <a:cxnSpLocks/>
          </p:cNvCxnSpPr>
          <p:nvPr/>
        </p:nvCxnSpPr>
        <p:spPr>
          <a:xfrm flipH="1">
            <a:off x="1884212" y="2559994"/>
            <a:ext cx="728" cy="15787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4D50A16B-36E2-622B-2F02-EF607BC08D0F}"/>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grpSp>
        <p:nvGrpSpPr>
          <p:cNvPr id="36" name="グループ化 35">
            <a:extLst>
              <a:ext uri="{FF2B5EF4-FFF2-40B4-BE49-F238E27FC236}">
                <a16:creationId xmlns:a16="http://schemas.microsoft.com/office/drawing/2014/main" id="{927A0839-2761-BA44-49C7-25E959686539}"/>
              </a:ext>
            </a:extLst>
          </p:cNvPr>
          <p:cNvGrpSpPr/>
          <p:nvPr/>
        </p:nvGrpSpPr>
        <p:grpSpPr>
          <a:xfrm>
            <a:off x="2402808" y="2678822"/>
            <a:ext cx="4040422" cy="675269"/>
            <a:chOff x="2433025" y="2283487"/>
            <a:chExt cx="4040422" cy="675269"/>
          </a:xfrm>
        </p:grpSpPr>
        <p:sp>
          <p:nvSpPr>
            <p:cNvPr id="37" name="テキスト ボックス 36">
              <a:extLst>
                <a:ext uri="{FF2B5EF4-FFF2-40B4-BE49-F238E27FC236}">
                  <a16:creationId xmlns:a16="http://schemas.microsoft.com/office/drawing/2014/main" id="{914BA81D-BB58-9939-9FD3-85E3F2833047}"/>
                </a:ext>
              </a:extLst>
            </p:cNvPr>
            <p:cNvSpPr txBox="1"/>
            <p:nvPr/>
          </p:nvSpPr>
          <p:spPr>
            <a:xfrm>
              <a:off x="3578205" y="2283487"/>
              <a:ext cx="2895242"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lang="en-US" altLang="ja-JP" dirty="0">
                  <a:solidFill>
                    <a:srgbClr val="0070C0"/>
                  </a:solidFill>
                </a:rPr>
                <a:t>6</a:t>
              </a:r>
              <a:r>
                <a:rPr kumimoji="1" lang="en-US" altLang="ja-JP" dirty="0">
                  <a:solidFill>
                    <a:srgbClr val="0070C0"/>
                  </a:solidFill>
                </a:rPr>
                <a:t>AWG-</a:t>
              </a:r>
              <a:r>
                <a:rPr kumimoji="1" lang="ja-JP" altLang="en-US" dirty="0">
                  <a:solidFill>
                    <a:srgbClr val="0070C0"/>
                  </a:solidFill>
                </a:rPr>
                <a:t>３</a:t>
              </a:r>
              <a:r>
                <a:rPr kumimoji="1" lang="en-US" altLang="ja-JP" dirty="0">
                  <a:solidFill>
                    <a:srgbClr val="0070C0"/>
                  </a:solidFill>
                </a:rPr>
                <a:t>AWG</a:t>
              </a:r>
              <a:endParaRPr lang="en-US" altLang="ja-JP" dirty="0">
                <a:solidFill>
                  <a:srgbClr val="0070C0"/>
                </a:solidFill>
              </a:endParaRPr>
            </a:p>
          </p:txBody>
        </p:sp>
        <p:cxnSp>
          <p:nvCxnSpPr>
            <p:cNvPr id="38" name="コネクタ: カギ線 37">
              <a:extLst>
                <a:ext uri="{FF2B5EF4-FFF2-40B4-BE49-F238E27FC236}">
                  <a16:creationId xmlns:a16="http://schemas.microsoft.com/office/drawing/2014/main" id="{60E6FC80-C1F7-DFF4-71A8-6AE8FD2C065F}"/>
                </a:ext>
              </a:extLst>
            </p:cNvPr>
            <p:cNvCxnSpPr>
              <a:cxnSpLocks/>
              <a:stCxn id="37" idx="2"/>
            </p:cNvCxnSpPr>
            <p:nvPr/>
          </p:nvCxnSpPr>
          <p:spPr>
            <a:xfrm rot="5400000">
              <a:off x="3576458" y="1509387"/>
              <a:ext cx="305936" cy="2592801"/>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テキスト ボックス 39">
            <a:extLst>
              <a:ext uri="{FF2B5EF4-FFF2-40B4-BE49-F238E27FC236}">
                <a16:creationId xmlns:a16="http://schemas.microsoft.com/office/drawing/2014/main" id="{EF0A82ED-01B3-3A7E-F281-FCB131571C65}"/>
              </a:ext>
            </a:extLst>
          </p:cNvPr>
          <p:cNvSpPr txBox="1"/>
          <p:nvPr/>
        </p:nvSpPr>
        <p:spPr>
          <a:xfrm>
            <a:off x="188070" y="5336795"/>
            <a:ext cx="3405099"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:10-8AWG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endParaRPr kumimoji="1" lang="en-US" altLang="ja-JP" sz="2000" dirty="0">
              <a:solidFill>
                <a:srgbClr val="0070C0"/>
              </a:solidFill>
            </a:endParaRPr>
          </a:p>
          <a:p>
            <a:r>
              <a:rPr kumimoji="1" lang="ja-JP" altLang="en-US" sz="2000" dirty="0">
                <a:solidFill>
                  <a:srgbClr val="0070C0"/>
                </a:solidFill>
              </a:rPr>
              <a:t>最大</a:t>
            </a:r>
            <a:r>
              <a:rPr lang="en-US" altLang="ja-JP" sz="2000" dirty="0">
                <a:solidFill>
                  <a:srgbClr val="0070C0"/>
                </a:solidFill>
              </a:rPr>
              <a:t>6</a:t>
            </a:r>
            <a:r>
              <a:rPr kumimoji="1" lang="ja-JP" altLang="en-US" sz="2000" dirty="0">
                <a:solidFill>
                  <a:srgbClr val="0070C0"/>
                </a:solidFill>
              </a:rPr>
              <a:t>分岐　</a:t>
            </a:r>
            <a:r>
              <a:rPr kumimoji="1" lang="en-US" altLang="ja-JP" sz="2000" dirty="0">
                <a:solidFill>
                  <a:srgbClr val="0070C0"/>
                </a:solidFill>
              </a:rPr>
              <a:t>SCCR14kA</a:t>
            </a:r>
          </a:p>
          <a:p>
            <a:r>
              <a:rPr kumimoji="1" lang="ja-JP" altLang="en-US" sz="2000" dirty="0">
                <a:solidFill>
                  <a:srgbClr val="0070C0"/>
                </a:solidFill>
              </a:rPr>
              <a:t>最大</a:t>
            </a:r>
            <a:r>
              <a:rPr kumimoji="1" lang="en-US" altLang="ja-JP" sz="2000" dirty="0">
                <a:solidFill>
                  <a:srgbClr val="0070C0"/>
                </a:solidFill>
              </a:rPr>
              <a:t>12</a:t>
            </a:r>
            <a:r>
              <a:rPr kumimoji="1" lang="ja-JP" altLang="en-US" sz="2000" dirty="0">
                <a:solidFill>
                  <a:srgbClr val="0070C0"/>
                </a:solidFill>
              </a:rPr>
              <a:t>分岐　</a:t>
            </a:r>
            <a:r>
              <a:rPr kumimoji="1" lang="en-US" altLang="ja-JP" sz="2000" dirty="0">
                <a:solidFill>
                  <a:srgbClr val="0070C0"/>
                </a:solidFill>
              </a:rPr>
              <a:t>SCCR10kA</a:t>
            </a:r>
          </a:p>
        </p:txBody>
      </p:sp>
      <p:cxnSp>
        <p:nvCxnSpPr>
          <p:cNvPr id="41" name="コネクタ: カギ線 40">
            <a:extLst>
              <a:ext uri="{FF2B5EF4-FFF2-40B4-BE49-F238E27FC236}">
                <a16:creationId xmlns:a16="http://schemas.microsoft.com/office/drawing/2014/main" id="{A63BDD02-DACE-8F08-AA0F-2A3FE928B056}"/>
              </a:ext>
            </a:extLst>
          </p:cNvPr>
          <p:cNvCxnSpPr>
            <a:cxnSpLocks/>
            <a:stCxn id="40" idx="0"/>
            <a:endCxn id="42" idx="2"/>
          </p:cNvCxnSpPr>
          <p:nvPr/>
        </p:nvCxnSpPr>
        <p:spPr>
          <a:xfrm rot="16200000" flipV="1">
            <a:off x="1611391" y="5057565"/>
            <a:ext cx="558459"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C00D0511-B7A8-23BF-FC08-7CACED4CDAA1}"/>
              </a:ext>
            </a:extLst>
          </p:cNvPr>
          <p:cNvSpPr/>
          <p:nvPr/>
        </p:nvSpPr>
        <p:spPr>
          <a:xfrm>
            <a:off x="1125164" y="4288262"/>
            <a:ext cx="1530910" cy="490074"/>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a:extLst>
              <a:ext uri="{FF2B5EF4-FFF2-40B4-BE49-F238E27FC236}">
                <a16:creationId xmlns:a16="http://schemas.microsoft.com/office/drawing/2014/main" id="{01340B6D-B53F-8A12-F767-74A85C6A9004}"/>
              </a:ext>
            </a:extLst>
          </p:cNvPr>
          <p:cNvGrpSpPr/>
          <p:nvPr/>
        </p:nvGrpSpPr>
        <p:grpSpPr>
          <a:xfrm>
            <a:off x="9172910" y="3515110"/>
            <a:ext cx="2797117" cy="1149685"/>
            <a:chOff x="9172910" y="3515110"/>
            <a:chExt cx="2797117" cy="1149685"/>
          </a:xfrm>
        </p:grpSpPr>
        <p:cxnSp>
          <p:nvCxnSpPr>
            <p:cNvPr id="54" name="コネクタ: カギ線 53">
              <a:extLst>
                <a:ext uri="{FF2B5EF4-FFF2-40B4-BE49-F238E27FC236}">
                  <a16:creationId xmlns:a16="http://schemas.microsoft.com/office/drawing/2014/main" id="{50B6EE40-12D4-91BB-2C1A-42901AB46F27}"/>
                </a:ext>
              </a:extLst>
            </p:cNvPr>
            <p:cNvCxnSpPr>
              <a:cxnSpLocks/>
              <a:stCxn id="49" idx="3"/>
              <a:endCxn id="50" idx="3"/>
            </p:cNvCxnSpPr>
            <p:nvPr/>
          </p:nvCxnSpPr>
          <p:spPr>
            <a:xfrm>
              <a:off x="9172910" y="3515110"/>
              <a:ext cx="314111" cy="1149685"/>
            </a:xfrm>
            <a:prstGeom prst="bentConnector3">
              <a:avLst>
                <a:gd name="adj1" fmla="val 172777"/>
              </a:avLst>
            </a:prstGeom>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2995031E-8ADA-EACA-69AB-BBE185412DCB}"/>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grpSp>
      <p:pic>
        <p:nvPicPr>
          <p:cNvPr id="49" name="図 48">
            <a:extLst>
              <a:ext uri="{FF2B5EF4-FFF2-40B4-BE49-F238E27FC236}">
                <a16:creationId xmlns:a16="http://schemas.microsoft.com/office/drawing/2014/main" id="{7F8F7F6D-D99C-6F46-6980-88CC075C463D}"/>
              </a:ext>
            </a:extLst>
          </p:cNvPr>
          <p:cNvPicPr>
            <a:picLocks noChangeAspect="1"/>
          </p:cNvPicPr>
          <p:nvPr/>
        </p:nvPicPr>
        <p:blipFill>
          <a:blip r:embed="rId4"/>
          <a:stretch>
            <a:fillRect/>
          </a:stretch>
        </p:blipFill>
        <p:spPr>
          <a:xfrm>
            <a:off x="8854914" y="3226499"/>
            <a:ext cx="317996" cy="577221"/>
          </a:xfrm>
          <a:prstGeom prst="rect">
            <a:avLst/>
          </a:prstGeom>
        </p:spPr>
      </p:pic>
      <p:pic>
        <p:nvPicPr>
          <p:cNvPr id="50" name="図 49">
            <a:extLst>
              <a:ext uri="{FF2B5EF4-FFF2-40B4-BE49-F238E27FC236}">
                <a16:creationId xmlns:a16="http://schemas.microsoft.com/office/drawing/2014/main" id="{25A1AE9E-FAD4-EB4E-249D-C0AA62B0554A}"/>
              </a:ext>
            </a:extLst>
          </p:cNvPr>
          <p:cNvPicPr>
            <a:picLocks noChangeAspect="1"/>
          </p:cNvPicPr>
          <p:nvPr/>
        </p:nvPicPr>
        <p:blipFill>
          <a:blip r:embed="rId5"/>
          <a:stretch>
            <a:fillRect/>
          </a:stretch>
        </p:blipFill>
        <p:spPr>
          <a:xfrm>
            <a:off x="8540804" y="4312622"/>
            <a:ext cx="946217" cy="704345"/>
          </a:xfrm>
          <a:prstGeom prst="rect">
            <a:avLst/>
          </a:prstGeom>
        </p:spPr>
      </p:pic>
      <p:cxnSp>
        <p:nvCxnSpPr>
          <p:cNvPr id="51" name="直線コネクタ 50">
            <a:extLst>
              <a:ext uri="{FF2B5EF4-FFF2-40B4-BE49-F238E27FC236}">
                <a16:creationId xmlns:a16="http://schemas.microsoft.com/office/drawing/2014/main" id="{39368CDE-0C07-CF89-AC8A-23504AC1A3DB}"/>
              </a:ext>
            </a:extLst>
          </p:cNvPr>
          <p:cNvCxnSpPr>
            <a:cxnSpLocks/>
          </p:cNvCxnSpPr>
          <p:nvPr/>
        </p:nvCxnSpPr>
        <p:spPr>
          <a:xfrm flipH="1">
            <a:off x="8697484" y="3758076"/>
            <a:ext cx="208205" cy="7687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DD1A49C9-218E-2E97-52AE-ABE25C080F9D}"/>
              </a:ext>
            </a:extLst>
          </p:cNvPr>
          <p:cNvCxnSpPr>
            <a:cxnSpLocks/>
          </p:cNvCxnSpPr>
          <p:nvPr/>
        </p:nvCxnSpPr>
        <p:spPr>
          <a:xfrm>
            <a:off x="9016149" y="2657929"/>
            <a:ext cx="0" cy="5963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0643DDAD-17E7-AE5B-84EA-48B09E67F099}"/>
              </a:ext>
            </a:extLst>
          </p:cNvPr>
          <p:cNvCxnSpPr>
            <a:cxnSpLocks/>
          </p:cNvCxnSpPr>
          <p:nvPr/>
        </p:nvCxnSpPr>
        <p:spPr>
          <a:xfrm>
            <a:off x="8740475" y="2657929"/>
            <a:ext cx="175105" cy="609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6">
            <a:extLst>
              <a:ext uri="{FF2B5EF4-FFF2-40B4-BE49-F238E27FC236}">
                <a16:creationId xmlns:a16="http://schemas.microsoft.com/office/drawing/2014/main" id="{40AD7850-363F-CF13-DFDE-4AE77241A0E6}"/>
              </a:ext>
            </a:extLst>
          </p:cNvPr>
          <p:cNvSpPr>
            <a:spLocks noGrp="1"/>
          </p:cNvSpPr>
          <p:nvPr>
            <p:ph type="sldNum" sz="quarter" idx="12"/>
          </p:nvPr>
        </p:nvSpPr>
        <p:spPr/>
        <p:txBody>
          <a:bodyPr/>
          <a:lstStyle/>
          <a:p>
            <a:fld id="{E7784300-A231-4CE8-BF2A-B73085566916}" type="slidenum">
              <a:rPr kumimoji="1" lang="ja-JP" altLang="en-US" smtClean="0"/>
              <a:t>42</a:t>
            </a:fld>
            <a:r>
              <a:rPr kumimoji="1" lang="ja-JP" altLang="en-US"/>
              <a:t>ページ</a:t>
            </a:r>
            <a:endParaRPr kumimoji="1" lang="ja-JP" altLang="en-US" dirty="0"/>
          </a:p>
        </p:txBody>
      </p:sp>
      <p:sp>
        <p:nvSpPr>
          <p:cNvPr id="4" name="吹き出し: 折線 3">
            <a:extLst>
              <a:ext uri="{FF2B5EF4-FFF2-40B4-BE49-F238E27FC236}">
                <a16:creationId xmlns:a16="http://schemas.microsoft.com/office/drawing/2014/main" id="{B0C57060-4FD0-773F-7D39-4C97A26FDCFE}"/>
              </a:ext>
            </a:extLst>
          </p:cNvPr>
          <p:cNvSpPr/>
          <p:nvPr/>
        </p:nvSpPr>
        <p:spPr>
          <a:xfrm>
            <a:off x="9830240" y="1326543"/>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6" name="グループ化 5">
            <a:extLst>
              <a:ext uri="{FF2B5EF4-FFF2-40B4-BE49-F238E27FC236}">
                <a16:creationId xmlns:a16="http://schemas.microsoft.com/office/drawing/2014/main" id="{B4759682-820D-35F9-412C-BF385E6D375B}"/>
              </a:ext>
            </a:extLst>
          </p:cNvPr>
          <p:cNvGrpSpPr/>
          <p:nvPr/>
        </p:nvGrpSpPr>
        <p:grpSpPr>
          <a:xfrm>
            <a:off x="8653437" y="1962011"/>
            <a:ext cx="720951" cy="264371"/>
            <a:chOff x="738051" y="2372149"/>
            <a:chExt cx="264371" cy="264371"/>
          </a:xfrm>
        </p:grpSpPr>
        <p:cxnSp>
          <p:nvCxnSpPr>
            <p:cNvPr id="8" name="直線コネクタ 7">
              <a:extLst>
                <a:ext uri="{FF2B5EF4-FFF2-40B4-BE49-F238E27FC236}">
                  <a16:creationId xmlns:a16="http://schemas.microsoft.com/office/drawing/2014/main" id="{2B6FF955-79BC-9D5C-9504-5AC7178E40AC}"/>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175BA24A-D05A-3C10-5226-13AB69AA782E}"/>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グループ化 9">
            <a:extLst>
              <a:ext uri="{FF2B5EF4-FFF2-40B4-BE49-F238E27FC236}">
                <a16:creationId xmlns:a16="http://schemas.microsoft.com/office/drawing/2014/main" id="{B2515FB9-3E79-7698-1013-32640454B932}"/>
              </a:ext>
            </a:extLst>
          </p:cNvPr>
          <p:cNvGrpSpPr/>
          <p:nvPr/>
        </p:nvGrpSpPr>
        <p:grpSpPr>
          <a:xfrm>
            <a:off x="4187977" y="3650081"/>
            <a:ext cx="2743200" cy="1270156"/>
            <a:chOff x="3584860" y="3603190"/>
            <a:chExt cx="2743200" cy="1270156"/>
          </a:xfrm>
        </p:grpSpPr>
        <p:sp>
          <p:nvSpPr>
            <p:cNvPr id="14" name="テキスト ボックス 13">
              <a:extLst>
                <a:ext uri="{FF2B5EF4-FFF2-40B4-BE49-F238E27FC236}">
                  <a16:creationId xmlns:a16="http://schemas.microsoft.com/office/drawing/2014/main" id="{7DA56942-AF42-B96D-F006-74D418554D4E}"/>
                </a:ext>
              </a:extLst>
            </p:cNvPr>
            <p:cNvSpPr txBox="1"/>
            <p:nvPr/>
          </p:nvSpPr>
          <p:spPr>
            <a:xfrm>
              <a:off x="3584860" y="3950016"/>
              <a:ext cx="2743200" cy="923330"/>
            </a:xfrm>
            <a:prstGeom prst="rect">
              <a:avLst/>
            </a:prstGeom>
            <a:noFill/>
          </p:spPr>
          <p:txBody>
            <a:bodyPr wrap="square" rtlCol="0">
              <a:spAutoFit/>
            </a:bodyPr>
            <a:lstStyle/>
            <a:p>
              <a:r>
                <a:rPr kumimoji="1" lang="en-US" altLang="ja-JP" dirty="0"/>
                <a:t>AC600V</a:t>
              </a:r>
              <a:r>
                <a:rPr kumimoji="1" lang="ja-JP" altLang="en-US" dirty="0"/>
                <a:t>　</a:t>
              </a:r>
              <a:r>
                <a:rPr lang="en-US" altLang="ja-JP" dirty="0"/>
                <a:t>250</a:t>
              </a:r>
              <a:r>
                <a:rPr kumimoji="1" lang="en-US" altLang="ja-JP" dirty="0"/>
                <a:t>A</a:t>
              </a:r>
            </a:p>
            <a:p>
              <a:r>
                <a:rPr kumimoji="1" lang="en-US" altLang="ja-JP" dirty="0"/>
                <a:t>IN	</a:t>
              </a:r>
              <a:r>
                <a:rPr lang="ja-JP" altLang="en-US" dirty="0"/>
                <a:t>：</a:t>
              </a:r>
              <a:r>
                <a:rPr kumimoji="1" lang="en-US" altLang="ja-JP" dirty="0"/>
                <a:t>M8×</a:t>
              </a:r>
              <a:r>
                <a:rPr kumimoji="1" lang="ja-JP" altLang="en-US" dirty="0"/>
                <a:t>１</a:t>
              </a:r>
              <a:endParaRPr kumimoji="1" lang="en-US" altLang="ja-JP" dirty="0"/>
            </a:p>
            <a:p>
              <a:r>
                <a:rPr lang="en-US" altLang="ja-JP" dirty="0"/>
                <a:t>OUT	</a:t>
              </a:r>
              <a:r>
                <a:rPr lang="ja-JP" altLang="en-US" dirty="0"/>
                <a:t>：</a:t>
              </a:r>
              <a:r>
                <a:rPr lang="en-US" altLang="ja-JP" dirty="0"/>
                <a:t>M4×6</a:t>
              </a:r>
            </a:p>
          </p:txBody>
        </p:sp>
        <p:sp>
          <p:nvSpPr>
            <p:cNvPr id="9" name="テキスト ボックス 8">
              <a:extLst>
                <a:ext uri="{FF2B5EF4-FFF2-40B4-BE49-F238E27FC236}">
                  <a16:creationId xmlns:a16="http://schemas.microsoft.com/office/drawing/2014/main" id="{B49D28FE-5BD1-50BC-C67D-7F0286305745}"/>
                </a:ext>
              </a:extLst>
            </p:cNvPr>
            <p:cNvSpPr txBox="1"/>
            <p:nvPr/>
          </p:nvSpPr>
          <p:spPr>
            <a:xfrm>
              <a:off x="3593169" y="3603190"/>
              <a:ext cx="2592802" cy="369332"/>
            </a:xfrm>
            <a:prstGeom prst="rect">
              <a:avLst/>
            </a:prstGeom>
            <a:noFill/>
          </p:spPr>
          <p:txBody>
            <a:bodyPr wrap="square">
              <a:spAutoFit/>
            </a:bodyPr>
            <a:lstStyle/>
            <a:p>
              <a:r>
                <a:rPr lang="en-US" altLang="ja-JP" dirty="0">
                  <a:hlinkClick r:id="rId6"/>
                </a:rPr>
                <a:t>OTP-6000N-5</a:t>
              </a:r>
              <a:endParaRPr lang="ja-JP" altLang="en-US" dirty="0"/>
            </a:p>
          </p:txBody>
        </p:sp>
      </p:grpSp>
      <p:cxnSp>
        <p:nvCxnSpPr>
          <p:cNvPr id="21" name="直線コネクタ 20">
            <a:extLst>
              <a:ext uri="{FF2B5EF4-FFF2-40B4-BE49-F238E27FC236}">
                <a16:creationId xmlns:a16="http://schemas.microsoft.com/office/drawing/2014/main" id="{5E3FD833-9659-F352-165C-07E8AD944B6B}"/>
              </a:ext>
            </a:extLst>
          </p:cNvPr>
          <p:cNvCxnSpPr>
            <a:cxnSpLocks/>
          </p:cNvCxnSpPr>
          <p:nvPr/>
        </p:nvCxnSpPr>
        <p:spPr>
          <a:xfrm>
            <a:off x="2175068" y="2559994"/>
            <a:ext cx="211496" cy="15787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984F4C31-D36A-0CE8-FE53-EA150DF5EC10}"/>
              </a:ext>
            </a:extLst>
          </p:cNvPr>
          <p:cNvCxnSpPr>
            <a:cxnSpLocks/>
          </p:cNvCxnSpPr>
          <p:nvPr/>
        </p:nvCxnSpPr>
        <p:spPr>
          <a:xfrm>
            <a:off x="9174442" y="1418617"/>
            <a:ext cx="107647" cy="92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55EC4787-CD3F-B5D6-0DCF-58F9B8346361}"/>
              </a:ext>
            </a:extLst>
          </p:cNvPr>
          <p:cNvCxnSpPr>
            <a:cxnSpLocks/>
          </p:cNvCxnSpPr>
          <p:nvPr/>
        </p:nvCxnSpPr>
        <p:spPr>
          <a:xfrm flipH="1">
            <a:off x="9116718" y="2657929"/>
            <a:ext cx="175105" cy="609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24A753E9-24A7-1628-1A03-714ACD2B7006}"/>
              </a:ext>
            </a:extLst>
          </p:cNvPr>
          <p:cNvCxnSpPr>
            <a:cxnSpLocks/>
          </p:cNvCxnSpPr>
          <p:nvPr/>
        </p:nvCxnSpPr>
        <p:spPr>
          <a:xfrm>
            <a:off x="9008760" y="3758076"/>
            <a:ext cx="0" cy="7727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731E4596-8824-D788-8167-3741A031B410}"/>
              </a:ext>
            </a:extLst>
          </p:cNvPr>
          <p:cNvCxnSpPr>
            <a:cxnSpLocks/>
          </p:cNvCxnSpPr>
          <p:nvPr/>
        </p:nvCxnSpPr>
        <p:spPr>
          <a:xfrm>
            <a:off x="9111832" y="3758076"/>
            <a:ext cx="208205" cy="7687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171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E2BA36-5A94-A80B-D970-81D7A83C0CF6}"/>
              </a:ext>
            </a:extLst>
          </p:cNvPr>
          <p:cNvSpPr>
            <a:spLocks noGrp="1"/>
          </p:cNvSpPr>
          <p:nvPr>
            <p:ph type="title"/>
          </p:nvPr>
        </p:nvSpPr>
        <p:spPr>
          <a:xfrm>
            <a:off x="838200" y="183262"/>
            <a:ext cx="10515600" cy="473963"/>
          </a:xfrm>
        </p:spPr>
        <p:txBody>
          <a:bodyPr>
            <a:normAutofit fontScale="90000"/>
          </a:bodyPr>
          <a:lstStyle/>
          <a:p>
            <a:r>
              <a:rPr kumimoji="1" lang="en-US" altLang="ja-JP" sz="2800" dirty="0"/>
              <a:t>OTP-6000N</a:t>
            </a:r>
            <a:r>
              <a:rPr kumimoji="1" lang="ja-JP" altLang="en-US" sz="2800" dirty="0"/>
              <a:t>シリーズとコンビネーション</a:t>
            </a:r>
          </a:p>
        </p:txBody>
      </p:sp>
      <p:sp>
        <p:nvSpPr>
          <p:cNvPr id="8" name="スライド番号プレースホルダー 7">
            <a:extLst>
              <a:ext uri="{FF2B5EF4-FFF2-40B4-BE49-F238E27FC236}">
                <a16:creationId xmlns:a16="http://schemas.microsoft.com/office/drawing/2014/main" id="{C91E882C-BF6B-5FDA-0EA8-F83587A0C849}"/>
              </a:ext>
            </a:extLst>
          </p:cNvPr>
          <p:cNvSpPr>
            <a:spLocks noGrp="1"/>
          </p:cNvSpPr>
          <p:nvPr>
            <p:ph type="sldNum" sz="quarter" idx="12"/>
          </p:nvPr>
        </p:nvSpPr>
        <p:spPr/>
        <p:txBody>
          <a:bodyPr/>
          <a:lstStyle/>
          <a:p>
            <a:fld id="{E7784300-A231-4CE8-BF2A-B73085566916}" type="slidenum">
              <a:rPr kumimoji="1" lang="ja-JP" altLang="en-US" smtClean="0"/>
              <a:t>43</a:t>
            </a:fld>
            <a:r>
              <a:rPr kumimoji="1" lang="ja-JP" altLang="en-US"/>
              <a:t>ページ</a:t>
            </a:r>
            <a:endParaRPr kumimoji="1" lang="ja-JP" altLang="en-US" dirty="0"/>
          </a:p>
        </p:txBody>
      </p:sp>
      <p:pic>
        <p:nvPicPr>
          <p:cNvPr id="7" name="図 6">
            <a:extLst>
              <a:ext uri="{FF2B5EF4-FFF2-40B4-BE49-F238E27FC236}">
                <a16:creationId xmlns:a16="http://schemas.microsoft.com/office/drawing/2014/main" id="{BB750FEA-5823-5430-7CFE-8A67FB986D98}"/>
              </a:ext>
            </a:extLst>
          </p:cNvPr>
          <p:cNvPicPr>
            <a:picLocks noChangeAspect="1"/>
          </p:cNvPicPr>
          <p:nvPr/>
        </p:nvPicPr>
        <p:blipFill>
          <a:blip r:embed="rId2"/>
          <a:stretch>
            <a:fillRect/>
          </a:stretch>
        </p:blipFill>
        <p:spPr>
          <a:xfrm>
            <a:off x="838200" y="657225"/>
            <a:ext cx="10515600" cy="4308252"/>
          </a:xfrm>
          <a:prstGeom prst="rect">
            <a:avLst/>
          </a:prstGeom>
          <a:ln>
            <a:solidFill>
              <a:schemeClr val="tx1"/>
            </a:solidFill>
          </a:ln>
        </p:spPr>
      </p:pic>
      <p:sp>
        <p:nvSpPr>
          <p:cNvPr id="4" name="テキスト ボックス 3">
            <a:extLst>
              <a:ext uri="{FF2B5EF4-FFF2-40B4-BE49-F238E27FC236}">
                <a16:creationId xmlns:a16="http://schemas.microsoft.com/office/drawing/2014/main" id="{87C3B1D5-EB35-BC67-82F5-9FD352AE11DC}"/>
              </a:ext>
            </a:extLst>
          </p:cNvPr>
          <p:cNvSpPr txBox="1"/>
          <p:nvPr/>
        </p:nvSpPr>
        <p:spPr>
          <a:xfrm>
            <a:off x="838200" y="4965477"/>
            <a:ext cx="6096000" cy="369332"/>
          </a:xfrm>
          <a:prstGeom prst="rect">
            <a:avLst/>
          </a:prstGeom>
          <a:noFill/>
        </p:spPr>
        <p:txBody>
          <a:bodyPr wrap="square">
            <a:spAutoFit/>
          </a:bodyPr>
          <a:lstStyle/>
          <a:p>
            <a:r>
              <a:rPr lang="en-US" altLang="ja-JP" dirty="0">
                <a:hlinkClick r:id="rId3"/>
              </a:rPr>
              <a:t>OTP-6000N-5 | Product </a:t>
            </a:r>
            <a:r>
              <a:rPr lang="en-US" altLang="ja-JP" dirty="0" err="1">
                <a:hlinkClick r:id="rId3"/>
              </a:rPr>
              <a:t>iQ</a:t>
            </a:r>
            <a:r>
              <a:rPr lang="en-US" altLang="ja-JP" dirty="0">
                <a:hlinkClick r:id="rId3"/>
              </a:rPr>
              <a:t> - Product </a:t>
            </a:r>
            <a:r>
              <a:rPr lang="en-US" altLang="ja-JP" dirty="0" err="1">
                <a:hlinkClick r:id="rId3"/>
              </a:rPr>
              <a:t>iQ</a:t>
            </a:r>
            <a:endParaRPr lang="ja-JP" altLang="en-US" dirty="0"/>
          </a:p>
        </p:txBody>
      </p:sp>
      <p:sp>
        <p:nvSpPr>
          <p:cNvPr id="12" name="正方形/長方形 11">
            <a:extLst>
              <a:ext uri="{FF2B5EF4-FFF2-40B4-BE49-F238E27FC236}">
                <a16:creationId xmlns:a16="http://schemas.microsoft.com/office/drawing/2014/main" id="{A12062E3-F841-2F3F-1EBE-827F38E6C039}"/>
              </a:ext>
            </a:extLst>
          </p:cNvPr>
          <p:cNvSpPr/>
          <p:nvPr/>
        </p:nvSpPr>
        <p:spPr>
          <a:xfrm>
            <a:off x="838200" y="3604259"/>
            <a:ext cx="10515600" cy="4038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30527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319649" y="137281"/>
            <a:ext cx="11552701" cy="974396"/>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r>
              <a:rPr kumimoji="1" lang="en-US" altLang="ja-JP" sz="2800" dirty="0">
                <a:latin typeface="+mn-ea"/>
                <a:ea typeface="+mn-ea"/>
              </a:rPr>
              <a:t>2.1.2.3</a:t>
            </a:r>
            <a:r>
              <a:rPr kumimoji="1" lang="ja-JP" altLang="en-US" sz="2800" dirty="0">
                <a:latin typeface="+mn-ea"/>
                <a:ea typeface="+mn-ea"/>
              </a:rPr>
              <a:t>　</a:t>
            </a:r>
            <a:r>
              <a:rPr kumimoji="1" lang="en-US" altLang="ja-JP" sz="2800" dirty="0">
                <a:latin typeface="+mn-ea"/>
                <a:ea typeface="+mn-ea"/>
              </a:rPr>
              <a:t>125AF</a:t>
            </a:r>
            <a:r>
              <a:rPr kumimoji="1" lang="ja-JP" altLang="en-US" sz="2800" dirty="0">
                <a:latin typeface="+mn-ea"/>
                <a:ea typeface="+mn-ea"/>
              </a:rPr>
              <a:t>　</a:t>
            </a:r>
            <a:r>
              <a:rPr kumimoji="1" lang="en-US" altLang="ja-JP" sz="2800" dirty="0">
                <a:latin typeface="+mn-ea"/>
                <a:ea typeface="+mn-ea"/>
              </a:rPr>
              <a:t>BW125JAGU+OTP-6000N-5-3P-SCCR</a:t>
            </a:r>
            <a:br>
              <a:rPr kumimoji="1" lang="en-US" altLang="ja-JP" sz="2400" dirty="0">
                <a:latin typeface="+mn-ea"/>
                <a:ea typeface="+mn-ea"/>
              </a:rPr>
            </a:br>
            <a:r>
              <a:rPr kumimoji="1" lang="en-US" altLang="ja-JP" sz="2400" dirty="0">
                <a:latin typeface="+mn-ea"/>
                <a:ea typeface="+mn-ea"/>
              </a:rPr>
              <a:t>               </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組合せ認定</a:t>
            </a:r>
            <a:r>
              <a:rPr kumimoji="1" lang="en-US" altLang="ja-JP" sz="2000" b="0" i="0" u="none" strike="noStrike" kern="1200" cap="none" spc="0" normalizeH="0" baseline="0" noProof="0" dirty="0">
                <a:ln>
                  <a:noFill/>
                </a:ln>
                <a:solidFill>
                  <a:prstClr val="black"/>
                </a:solidFill>
                <a:effectLst/>
                <a:uLnTx/>
                <a:uFillTx/>
                <a:latin typeface="+mn-ea"/>
                <a:ea typeface="+mn-ea"/>
                <a:cs typeface="+mn-cs"/>
              </a:rPr>
              <a:t>SCCR</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2000" b="0" i="0" u="none" strike="noStrike" kern="1200" cap="none" spc="0" normalizeH="0" baseline="0" noProof="0" dirty="0">
                <a:ln>
                  <a:noFill/>
                </a:ln>
                <a:solidFill>
                  <a:srgbClr val="FF0000"/>
                </a:solidFill>
                <a:effectLst/>
                <a:uLnTx/>
                <a:uFillTx/>
                <a:latin typeface="+mn-ea"/>
                <a:ea typeface="+mn-ea"/>
                <a:cs typeface="+mn-cs"/>
              </a:rPr>
              <a:t>50kA(AC240V</a:t>
            </a:r>
            <a:r>
              <a:rPr kumimoji="1" lang="ja-JP" altLang="en-US" sz="20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000" dirty="0">
              <a:latin typeface="+mn-ea"/>
              <a:ea typeface="+mn-ea"/>
            </a:endParaRPr>
          </a:p>
        </p:txBody>
      </p:sp>
      <p:grpSp>
        <p:nvGrpSpPr>
          <p:cNvPr id="22" name="グループ化 21">
            <a:extLst>
              <a:ext uri="{FF2B5EF4-FFF2-40B4-BE49-F238E27FC236}">
                <a16:creationId xmlns:a16="http://schemas.microsoft.com/office/drawing/2014/main" id="{6B239BA1-869E-0344-1834-B1143FC0C6CF}"/>
              </a:ext>
            </a:extLst>
          </p:cNvPr>
          <p:cNvGrpSpPr/>
          <p:nvPr/>
        </p:nvGrpSpPr>
        <p:grpSpPr>
          <a:xfrm>
            <a:off x="3948184" y="3631620"/>
            <a:ext cx="2763520" cy="1330424"/>
            <a:chOff x="6370320" y="4132897"/>
            <a:chExt cx="2763520" cy="1330424"/>
          </a:xfrm>
        </p:grpSpPr>
        <p:sp>
          <p:nvSpPr>
            <p:cNvPr id="18" name="テキスト ボックス 17">
              <a:extLst>
                <a:ext uri="{FF2B5EF4-FFF2-40B4-BE49-F238E27FC236}">
                  <a16:creationId xmlns:a16="http://schemas.microsoft.com/office/drawing/2014/main" id="{74716516-85D8-A3C0-0C2A-EF8BF14BB9A9}"/>
                </a:ext>
              </a:extLst>
            </p:cNvPr>
            <p:cNvSpPr txBox="1"/>
            <p:nvPr/>
          </p:nvSpPr>
          <p:spPr>
            <a:xfrm>
              <a:off x="6370320" y="4132897"/>
              <a:ext cx="2763520" cy="369332"/>
            </a:xfrm>
            <a:prstGeom prst="rect">
              <a:avLst/>
            </a:prstGeom>
            <a:noFill/>
          </p:spPr>
          <p:txBody>
            <a:bodyPr wrap="square">
              <a:spAutoFit/>
            </a:bodyPr>
            <a:lstStyle/>
            <a:p>
              <a:r>
                <a:rPr lang="en-US" altLang="ja-JP" dirty="0">
                  <a:hlinkClick r:id="rId2"/>
                </a:rPr>
                <a:t>OTP-6000N-5-3P-SCCR</a:t>
              </a:r>
              <a:endParaRPr lang="ja-JP" altLang="en-US" dirty="0"/>
            </a:p>
          </p:txBody>
        </p:sp>
        <p:sp>
          <p:nvSpPr>
            <p:cNvPr id="19" name="テキスト ボックス 18">
              <a:extLst>
                <a:ext uri="{FF2B5EF4-FFF2-40B4-BE49-F238E27FC236}">
                  <a16:creationId xmlns:a16="http://schemas.microsoft.com/office/drawing/2014/main" id="{00DEA2EB-DCEA-2487-7872-387364696358}"/>
                </a:ext>
              </a:extLst>
            </p:cNvPr>
            <p:cNvSpPr txBox="1"/>
            <p:nvPr/>
          </p:nvSpPr>
          <p:spPr>
            <a:xfrm>
              <a:off x="6436360" y="4539991"/>
              <a:ext cx="2631440" cy="923330"/>
            </a:xfrm>
            <a:prstGeom prst="rect">
              <a:avLst/>
            </a:prstGeom>
            <a:noFill/>
          </p:spPr>
          <p:txBody>
            <a:bodyPr wrap="square" rtlCol="0">
              <a:spAutoFit/>
            </a:bodyPr>
            <a:lstStyle/>
            <a:p>
              <a:r>
                <a:rPr kumimoji="1" lang="en-US" altLang="ja-JP" dirty="0"/>
                <a:t>AC600V</a:t>
              </a:r>
              <a:r>
                <a:rPr kumimoji="1" lang="ja-JP" altLang="en-US" dirty="0"/>
                <a:t>　</a:t>
              </a:r>
              <a:r>
                <a:rPr kumimoji="1" lang="en-US" altLang="ja-JP" dirty="0"/>
                <a:t>125A</a:t>
              </a:r>
            </a:p>
            <a:p>
              <a:r>
                <a:rPr kumimoji="1" lang="en-US" altLang="ja-JP" dirty="0"/>
                <a:t>IN	</a:t>
              </a:r>
              <a:r>
                <a:rPr kumimoji="1" lang="ja-JP" altLang="en-US" dirty="0"/>
                <a:t>：</a:t>
              </a:r>
              <a:r>
                <a:rPr kumimoji="1" lang="en-US" altLang="ja-JP" dirty="0"/>
                <a:t>M8×</a:t>
              </a:r>
              <a:r>
                <a:rPr kumimoji="1" lang="ja-JP" altLang="en-US" dirty="0"/>
                <a:t>１</a:t>
              </a:r>
              <a:endParaRPr kumimoji="1" lang="en-US" altLang="ja-JP" dirty="0"/>
            </a:p>
            <a:p>
              <a:r>
                <a:rPr lang="en-US" altLang="ja-JP" dirty="0"/>
                <a:t>OUT	</a:t>
              </a:r>
              <a:r>
                <a:rPr lang="ja-JP" altLang="en-US" dirty="0"/>
                <a:t>：</a:t>
              </a:r>
              <a:r>
                <a:rPr lang="en-US" altLang="ja-JP" dirty="0"/>
                <a:t>M4×6</a:t>
              </a:r>
            </a:p>
          </p:txBody>
        </p:sp>
      </p:grpSp>
      <p:sp>
        <p:nvSpPr>
          <p:cNvPr id="20" name="テキスト ボックス 19">
            <a:extLst>
              <a:ext uri="{FF2B5EF4-FFF2-40B4-BE49-F238E27FC236}">
                <a16:creationId xmlns:a16="http://schemas.microsoft.com/office/drawing/2014/main" id="{DA4FBD0C-9F7B-5B31-1B5A-CF13B4A55823}"/>
              </a:ext>
            </a:extLst>
          </p:cNvPr>
          <p:cNvSpPr txBox="1"/>
          <p:nvPr/>
        </p:nvSpPr>
        <p:spPr>
          <a:xfrm>
            <a:off x="3912740" y="1195657"/>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BW125JAGU-3P</a:t>
            </a:r>
          </a:p>
        </p:txBody>
      </p:sp>
      <p:pic>
        <p:nvPicPr>
          <p:cNvPr id="25" name="図 24">
            <a:extLst>
              <a:ext uri="{FF2B5EF4-FFF2-40B4-BE49-F238E27FC236}">
                <a16:creationId xmlns:a16="http://schemas.microsoft.com/office/drawing/2014/main" id="{DA52F77A-BE1E-C65C-661C-BF051BB661E8}"/>
              </a:ext>
            </a:extLst>
          </p:cNvPr>
          <p:cNvPicPr>
            <a:picLocks noChangeAspect="1"/>
          </p:cNvPicPr>
          <p:nvPr/>
        </p:nvPicPr>
        <p:blipFill>
          <a:blip r:embed="rId3"/>
          <a:stretch>
            <a:fillRect/>
          </a:stretch>
        </p:blipFill>
        <p:spPr>
          <a:xfrm>
            <a:off x="1568589" y="1195657"/>
            <a:ext cx="824732" cy="1552575"/>
          </a:xfrm>
          <a:prstGeom prst="rect">
            <a:avLst/>
          </a:prstGeom>
        </p:spPr>
      </p:pic>
      <p:pic>
        <p:nvPicPr>
          <p:cNvPr id="23" name="図 22">
            <a:extLst>
              <a:ext uri="{FF2B5EF4-FFF2-40B4-BE49-F238E27FC236}">
                <a16:creationId xmlns:a16="http://schemas.microsoft.com/office/drawing/2014/main" id="{301C4713-419A-32B7-437B-A7F45F7E28BA}"/>
              </a:ext>
            </a:extLst>
          </p:cNvPr>
          <p:cNvPicPr>
            <a:picLocks noChangeAspect="1"/>
          </p:cNvPicPr>
          <p:nvPr/>
        </p:nvPicPr>
        <p:blipFill>
          <a:blip r:embed="rId4"/>
          <a:stretch>
            <a:fillRect/>
          </a:stretch>
        </p:blipFill>
        <p:spPr>
          <a:xfrm>
            <a:off x="1011785" y="3813000"/>
            <a:ext cx="1938340" cy="1149044"/>
          </a:xfrm>
          <a:prstGeom prst="rect">
            <a:avLst/>
          </a:prstGeom>
        </p:spPr>
      </p:pic>
      <p:cxnSp>
        <p:nvCxnSpPr>
          <p:cNvPr id="15" name="直線コネクタ 14">
            <a:extLst>
              <a:ext uri="{FF2B5EF4-FFF2-40B4-BE49-F238E27FC236}">
                <a16:creationId xmlns:a16="http://schemas.microsoft.com/office/drawing/2014/main" id="{5C0BF4D2-D7F7-C44D-AAD1-30A053B238B2}"/>
              </a:ext>
            </a:extLst>
          </p:cNvPr>
          <p:cNvCxnSpPr>
            <a:cxnSpLocks/>
          </p:cNvCxnSpPr>
          <p:nvPr/>
        </p:nvCxnSpPr>
        <p:spPr>
          <a:xfrm flipH="1">
            <a:off x="1485900" y="2579771"/>
            <a:ext cx="218160" cy="15889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48652FB-59D9-49AA-1631-46AC0275CE22}"/>
              </a:ext>
            </a:extLst>
          </p:cNvPr>
          <p:cNvCxnSpPr>
            <a:cxnSpLocks/>
          </p:cNvCxnSpPr>
          <p:nvPr/>
        </p:nvCxnSpPr>
        <p:spPr>
          <a:xfrm>
            <a:off x="1983128" y="2579771"/>
            <a:ext cx="0" cy="15897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3F1C2A-A424-28A2-9F1B-3D35503FFB02}"/>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grpSp>
        <p:nvGrpSpPr>
          <p:cNvPr id="27" name="グループ化 26">
            <a:extLst>
              <a:ext uri="{FF2B5EF4-FFF2-40B4-BE49-F238E27FC236}">
                <a16:creationId xmlns:a16="http://schemas.microsoft.com/office/drawing/2014/main" id="{251FCB18-9D8D-7907-8963-D5DA7A824383}"/>
              </a:ext>
            </a:extLst>
          </p:cNvPr>
          <p:cNvGrpSpPr/>
          <p:nvPr/>
        </p:nvGrpSpPr>
        <p:grpSpPr>
          <a:xfrm>
            <a:off x="2580994" y="2343209"/>
            <a:ext cx="4206088" cy="863943"/>
            <a:chOff x="2590183" y="2049088"/>
            <a:chExt cx="4206088" cy="1000511"/>
          </a:xfrm>
        </p:grpSpPr>
        <p:sp>
          <p:nvSpPr>
            <p:cNvPr id="28" name="テキスト ボックス 27">
              <a:extLst>
                <a:ext uri="{FF2B5EF4-FFF2-40B4-BE49-F238E27FC236}">
                  <a16:creationId xmlns:a16="http://schemas.microsoft.com/office/drawing/2014/main" id="{9D06E4E4-B99D-618E-6E84-14AAB16C13D8}"/>
                </a:ext>
              </a:extLst>
            </p:cNvPr>
            <p:cNvSpPr txBox="1"/>
            <p:nvPr/>
          </p:nvSpPr>
          <p:spPr>
            <a:xfrm>
              <a:off x="3794710" y="2049088"/>
              <a:ext cx="3001561" cy="748500"/>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kumimoji="1" lang="en-US" altLang="ja-JP" dirty="0">
                  <a:solidFill>
                    <a:srgbClr val="0070C0"/>
                  </a:solidFill>
                </a:rPr>
                <a:t>10AWG-</a:t>
              </a:r>
              <a:r>
                <a:rPr kumimoji="1" lang="ja-JP" altLang="en-US" dirty="0">
                  <a:solidFill>
                    <a:srgbClr val="0070C0"/>
                  </a:solidFill>
                </a:rPr>
                <a:t>３</a:t>
              </a:r>
              <a:r>
                <a:rPr kumimoji="1" lang="en-US" altLang="ja-JP" dirty="0">
                  <a:solidFill>
                    <a:srgbClr val="0070C0"/>
                  </a:solidFill>
                </a:rPr>
                <a:t>AWG</a:t>
              </a:r>
              <a:endParaRPr lang="en-US" altLang="ja-JP" dirty="0">
                <a:solidFill>
                  <a:srgbClr val="0070C0"/>
                </a:solidFill>
              </a:endParaRPr>
            </a:p>
            <a:p>
              <a:endParaRPr lang="en-US" altLang="ja-JP" dirty="0">
                <a:solidFill>
                  <a:srgbClr val="0070C0"/>
                </a:solidFill>
              </a:endParaRPr>
            </a:p>
          </p:txBody>
        </p:sp>
        <p:cxnSp>
          <p:nvCxnSpPr>
            <p:cNvPr id="29" name="コネクタ: カギ線 28">
              <a:extLst>
                <a:ext uri="{FF2B5EF4-FFF2-40B4-BE49-F238E27FC236}">
                  <a16:creationId xmlns:a16="http://schemas.microsoft.com/office/drawing/2014/main" id="{5CF59AA2-B16A-D3EF-B962-64F57B7BE483}"/>
                </a:ext>
              </a:extLst>
            </p:cNvPr>
            <p:cNvCxnSpPr>
              <a:cxnSpLocks/>
              <a:stCxn id="28" idx="2"/>
            </p:cNvCxnSpPr>
            <p:nvPr/>
          </p:nvCxnSpPr>
          <p:spPr>
            <a:xfrm rot="5400000">
              <a:off x="3816831" y="1570939"/>
              <a:ext cx="252012" cy="2705308"/>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6A96B174-2C91-3828-D9A1-54D3D82E499F}"/>
              </a:ext>
            </a:extLst>
          </p:cNvPr>
          <p:cNvSpPr txBox="1"/>
          <p:nvPr/>
        </p:nvSpPr>
        <p:spPr>
          <a:xfrm>
            <a:off x="283169" y="5342526"/>
            <a:ext cx="3405099"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:10AWG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p>
          <a:p>
            <a:r>
              <a:rPr kumimoji="1" lang="ja-JP" altLang="en-US" sz="2000" dirty="0">
                <a:solidFill>
                  <a:srgbClr val="0070C0"/>
                </a:solidFill>
              </a:rPr>
              <a:t>最大</a:t>
            </a:r>
            <a:r>
              <a:rPr lang="en-US" altLang="ja-JP" sz="2000" dirty="0">
                <a:solidFill>
                  <a:srgbClr val="0070C0"/>
                </a:solidFill>
              </a:rPr>
              <a:t>6</a:t>
            </a:r>
            <a:r>
              <a:rPr kumimoji="1" lang="ja-JP" altLang="en-US" sz="2000" dirty="0">
                <a:solidFill>
                  <a:srgbClr val="0070C0"/>
                </a:solidFill>
              </a:rPr>
              <a:t>分岐　</a:t>
            </a:r>
            <a:r>
              <a:rPr kumimoji="1" lang="en-US" altLang="ja-JP" sz="2000" dirty="0">
                <a:solidFill>
                  <a:srgbClr val="0070C0"/>
                </a:solidFill>
              </a:rPr>
              <a:t>SCCR50kA</a:t>
            </a:r>
          </a:p>
          <a:p>
            <a:r>
              <a:rPr kumimoji="1" lang="ja-JP" altLang="en-US" sz="2000" dirty="0">
                <a:solidFill>
                  <a:srgbClr val="0070C0"/>
                </a:solidFill>
              </a:rPr>
              <a:t>最大</a:t>
            </a:r>
            <a:r>
              <a:rPr kumimoji="1" lang="en-US" altLang="ja-JP" sz="2000" dirty="0">
                <a:solidFill>
                  <a:srgbClr val="0070C0"/>
                </a:solidFill>
              </a:rPr>
              <a:t>12</a:t>
            </a:r>
            <a:r>
              <a:rPr kumimoji="1" lang="ja-JP" altLang="en-US" sz="2000" dirty="0">
                <a:solidFill>
                  <a:srgbClr val="0070C0"/>
                </a:solidFill>
              </a:rPr>
              <a:t>分岐　</a:t>
            </a:r>
            <a:r>
              <a:rPr kumimoji="1" lang="en-US" altLang="ja-JP" sz="2000" dirty="0">
                <a:solidFill>
                  <a:srgbClr val="0070C0"/>
                </a:solidFill>
              </a:rPr>
              <a:t>SCCR10kA</a:t>
            </a:r>
          </a:p>
        </p:txBody>
      </p:sp>
      <p:cxnSp>
        <p:nvCxnSpPr>
          <p:cNvPr id="32" name="コネクタ: カギ線 31">
            <a:extLst>
              <a:ext uri="{FF2B5EF4-FFF2-40B4-BE49-F238E27FC236}">
                <a16:creationId xmlns:a16="http://schemas.microsoft.com/office/drawing/2014/main" id="{18CFD049-7510-F208-B225-1D63322ED591}"/>
              </a:ext>
            </a:extLst>
          </p:cNvPr>
          <p:cNvCxnSpPr>
            <a:cxnSpLocks/>
            <a:stCxn id="31" idx="0"/>
            <a:endCxn id="33" idx="2"/>
          </p:cNvCxnSpPr>
          <p:nvPr/>
        </p:nvCxnSpPr>
        <p:spPr>
          <a:xfrm rot="5400000" flipH="1" flipV="1">
            <a:off x="1723260" y="5077443"/>
            <a:ext cx="527542" cy="2625"/>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534B5250-C77F-36C0-42C3-71B91A3FC97A}"/>
              </a:ext>
            </a:extLst>
          </p:cNvPr>
          <p:cNvSpPr/>
          <p:nvPr/>
        </p:nvSpPr>
        <p:spPr>
          <a:xfrm>
            <a:off x="1209675" y="4316583"/>
            <a:ext cx="1557338" cy="498401"/>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9A2CD996-D5DF-5717-0AC1-F8A204C341CF}"/>
              </a:ext>
            </a:extLst>
          </p:cNvPr>
          <p:cNvPicPr>
            <a:picLocks noChangeAspect="1"/>
          </p:cNvPicPr>
          <p:nvPr/>
        </p:nvPicPr>
        <p:blipFill>
          <a:blip r:embed="rId3"/>
          <a:stretch>
            <a:fillRect/>
          </a:stretch>
        </p:blipFill>
        <p:spPr>
          <a:xfrm>
            <a:off x="8806818" y="993096"/>
            <a:ext cx="429892" cy="712947"/>
          </a:xfrm>
          <a:prstGeom prst="rect">
            <a:avLst/>
          </a:prstGeom>
        </p:spPr>
      </p:pic>
      <p:pic>
        <p:nvPicPr>
          <p:cNvPr id="36" name="図 35">
            <a:extLst>
              <a:ext uri="{FF2B5EF4-FFF2-40B4-BE49-F238E27FC236}">
                <a16:creationId xmlns:a16="http://schemas.microsoft.com/office/drawing/2014/main" id="{325DD00E-93E0-C9B4-AA33-193430D2D207}"/>
              </a:ext>
            </a:extLst>
          </p:cNvPr>
          <p:cNvPicPr>
            <a:picLocks noChangeAspect="1"/>
          </p:cNvPicPr>
          <p:nvPr/>
        </p:nvPicPr>
        <p:blipFill>
          <a:blip r:embed="rId4"/>
          <a:stretch>
            <a:fillRect/>
          </a:stretch>
        </p:blipFill>
        <p:spPr>
          <a:xfrm>
            <a:off x="8516584" y="2194988"/>
            <a:ext cx="1010360" cy="527645"/>
          </a:xfrm>
          <a:prstGeom prst="rect">
            <a:avLst/>
          </a:prstGeom>
        </p:spPr>
      </p:pic>
      <p:cxnSp>
        <p:nvCxnSpPr>
          <p:cNvPr id="38" name="直線コネクタ 37">
            <a:extLst>
              <a:ext uri="{FF2B5EF4-FFF2-40B4-BE49-F238E27FC236}">
                <a16:creationId xmlns:a16="http://schemas.microsoft.com/office/drawing/2014/main" id="{4519B723-9F6F-BA53-04AC-16D11F2609FD}"/>
              </a:ext>
            </a:extLst>
          </p:cNvPr>
          <p:cNvCxnSpPr>
            <a:cxnSpLocks/>
          </p:cNvCxnSpPr>
          <p:nvPr/>
        </p:nvCxnSpPr>
        <p:spPr>
          <a:xfrm flipH="1">
            <a:off x="8760619" y="1631378"/>
            <a:ext cx="118716" cy="7118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B114BB45-E0F4-A571-1ADE-9A6BE402A120}"/>
              </a:ext>
            </a:extLst>
          </p:cNvPr>
          <p:cNvCxnSpPr>
            <a:cxnSpLocks/>
          </p:cNvCxnSpPr>
          <p:nvPr/>
        </p:nvCxnSpPr>
        <p:spPr>
          <a:xfrm>
            <a:off x="9022384" y="1631378"/>
            <a:ext cx="0" cy="7118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コネクタ: カギ線 41">
            <a:extLst>
              <a:ext uri="{FF2B5EF4-FFF2-40B4-BE49-F238E27FC236}">
                <a16:creationId xmlns:a16="http://schemas.microsoft.com/office/drawing/2014/main" id="{7CA243B1-14C3-926D-9E78-9B2F32D66698}"/>
              </a:ext>
            </a:extLst>
          </p:cNvPr>
          <p:cNvCxnSpPr>
            <a:cxnSpLocks/>
            <a:stCxn id="44" idx="3"/>
            <a:endCxn id="45" idx="3"/>
          </p:cNvCxnSpPr>
          <p:nvPr/>
        </p:nvCxnSpPr>
        <p:spPr>
          <a:xfrm>
            <a:off x="9233854" y="35383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68C0ED37-0BB6-AC6F-F622-BF0503B182E7}"/>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44" name="図 43">
            <a:extLst>
              <a:ext uri="{FF2B5EF4-FFF2-40B4-BE49-F238E27FC236}">
                <a16:creationId xmlns:a16="http://schemas.microsoft.com/office/drawing/2014/main" id="{D8459303-4A7E-834B-5F80-E5888B100B48}"/>
              </a:ext>
            </a:extLst>
          </p:cNvPr>
          <p:cNvPicPr>
            <a:picLocks noChangeAspect="1"/>
          </p:cNvPicPr>
          <p:nvPr/>
        </p:nvPicPr>
        <p:blipFill>
          <a:blip r:embed="rId5"/>
          <a:stretch>
            <a:fillRect/>
          </a:stretch>
        </p:blipFill>
        <p:spPr>
          <a:xfrm>
            <a:off x="8809674" y="3163150"/>
            <a:ext cx="424180" cy="750472"/>
          </a:xfrm>
          <a:prstGeom prst="rect">
            <a:avLst/>
          </a:prstGeom>
        </p:spPr>
      </p:pic>
      <p:pic>
        <p:nvPicPr>
          <p:cNvPr id="45" name="図 44">
            <a:extLst>
              <a:ext uri="{FF2B5EF4-FFF2-40B4-BE49-F238E27FC236}">
                <a16:creationId xmlns:a16="http://schemas.microsoft.com/office/drawing/2014/main" id="{FEF9E92E-6F7F-B55B-81EA-B407039985E6}"/>
              </a:ext>
            </a:extLst>
          </p:cNvPr>
          <p:cNvPicPr>
            <a:picLocks noChangeAspect="1"/>
          </p:cNvPicPr>
          <p:nvPr/>
        </p:nvPicPr>
        <p:blipFill>
          <a:blip r:embed="rId6"/>
          <a:stretch>
            <a:fillRect/>
          </a:stretch>
        </p:blipFill>
        <p:spPr>
          <a:xfrm>
            <a:off x="8569327" y="4267466"/>
            <a:ext cx="904875" cy="677074"/>
          </a:xfrm>
          <a:prstGeom prst="rect">
            <a:avLst/>
          </a:prstGeom>
        </p:spPr>
      </p:pic>
      <p:cxnSp>
        <p:nvCxnSpPr>
          <p:cNvPr id="46" name="直線コネクタ 45">
            <a:extLst>
              <a:ext uri="{FF2B5EF4-FFF2-40B4-BE49-F238E27FC236}">
                <a16:creationId xmlns:a16="http://schemas.microsoft.com/office/drawing/2014/main" id="{B789949E-DD94-0C50-1660-FE185BAE2EB0}"/>
              </a:ext>
            </a:extLst>
          </p:cNvPr>
          <p:cNvCxnSpPr>
            <a:cxnSpLocks/>
          </p:cNvCxnSpPr>
          <p:nvPr/>
        </p:nvCxnSpPr>
        <p:spPr>
          <a:xfrm flipH="1">
            <a:off x="8729460" y="3853637"/>
            <a:ext cx="163810" cy="6041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C7C51E68-21F2-7732-716C-F44F297418E2}"/>
              </a:ext>
            </a:extLst>
          </p:cNvPr>
          <p:cNvCxnSpPr>
            <a:cxnSpLocks/>
          </p:cNvCxnSpPr>
          <p:nvPr/>
        </p:nvCxnSpPr>
        <p:spPr>
          <a:xfrm>
            <a:off x="9018724" y="3853637"/>
            <a:ext cx="3697"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003FDBAF-6A5C-6519-06FC-3747CD740D7A}"/>
              </a:ext>
            </a:extLst>
          </p:cNvPr>
          <p:cNvCxnSpPr>
            <a:cxnSpLocks/>
          </p:cNvCxnSpPr>
          <p:nvPr/>
        </p:nvCxnSpPr>
        <p:spPr>
          <a:xfrm>
            <a:off x="9025166" y="2611859"/>
            <a:ext cx="0" cy="6103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5B99F3D1-D9EC-0D2D-93DD-189A5F5E6053}"/>
              </a:ext>
            </a:extLst>
          </p:cNvPr>
          <p:cNvCxnSpPr>
            <a:cxnSpLocks/>
          </p:cNvCxnSpPr>
          <p:nvPr/>
        </p:nvCxnSpPr>
        <p:spPr>
          <a:xfrm>
            <a:off x="8759398" y="2611859"/>
            <a:ext cx="125654" cy="6147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7">
            <a:extLst>
              <a:ext uri="{FF2B5EF4-FFF2-40B4-BE49-F238E27FC236}">
                <a16:creationId xmlns:a16="http://schemas.microsoft.com/office/drawing/2014/main" id="{7CC32844-5DDC-CF2E-F58A-3009327630C2}"/>
              </a:ext>
            </a:extLst>
          </p:cNvPr>
          <p:cNvSpPr>
            <a:spLocks noGrp="1"/>
          </p:cNvSpPr>
          <p:nvPr>
            <p:ph type="sldNum" sz="quarter" idx="12"/>
          </p:nvPr>
        </p:nvSpPr>
        <p:spPr/>
        <p:txBody>
          <a:bodyPr/>
          <a:lstStyle/>
          <a:p>
            <a:fld id="{E7784300-A231-4CE8-BF2A-B73085566916}" type="slidenum">
              <a:rPr kumimoji="1" lang="ja-JP" altLang="en-US" smtClean="0"/>
              <a:t>44</a:t>
            </a:fld>
            <a:r>
              <a:rPr kumimoji="1" lang="ja-JP" altLang="en-US"/>
              <a:t>ページ</a:t>
            </a:r>
            <a:endParaRPr kumimoji="1" lang="ja-JP" altLang="en-US" dirty="0"/>
          </a:p>
        </p:txBody>
      </p:sp>
      <p:sp>
        <p:nvSpPr>
          <p:cNvPr id="4" name="吹き出し: 折線 3">
            <a:extLst>
              <a:ext uri="{FF2B5EF4-FFF2-40B4-BE49-F238E27FC236}">
                <a16:creationId xmlns:a16="http://schemas.microsoft.com/office/drawing/2014/main" id="{388D8182-18C5-09D6-8ADB-236E8689A917}"/>
              </a:ext>
            </a:extLst>
          </p:cNvPr>
          <p:cNvSpPr/>
          <p:nvPr/>
        </p:nvSpPr>
        <p:spPr>
          <a:xfrm>
            <a:off x="9847658" y="1370088"/>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6" name="グループ化 5">
            <a:extLst>
              <a:ext uri="{FF2B5EF4-FFF2-40B4-BE49-F238E27FC236}">
                <a16:creationId xmlns:a16="http://schemas.microsoft.com/office/drawing/2014/main" id="{ACAC4F9A-39FD-A70C-D4C0-A30B17F81242}"/>
              </a:ext>
            </a:extLst>
          </p:cNvPr>
          <p:cNvGrpSpPr/>
          <p:nvPr/>
        </p:nvGrpSpPr>
        <p:grpSpPr>
          <a:xfrm>
            <a:off x="8661289" y="2044290"/>
            <a:ext cx="720951" cy="264371"/>
            <a:chOff x="738051" y="2372149"/>
            <a:chExt cx="264371" cy="264371"/>
          </a:xfrm>
        </p:grpSpPr>
        <p:cxnSp>
          <p:nvCxnSpPr>
            <p:cNvPr id="7" name="直線コネクタ 6">
              <a:extLst>
                <a:ext uri="{FF2B5EF4-FFF2-40B4-BE49-F238E27FC236}">
                  <a16:creationId xmlns:a16="http://schemas.microsoft.com/office/drawing/2014/main" id="{5971E7E7-4A42-2E3F-4524-B7A36EA3460C}"/>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E308400A-987A-9707-CAE1-6C7FE6543122}"/>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 name="直線コネクタ 12">
            <a:extLst>
              <a:ext uri="{FF2B5EF4-FFF2-40B4-BE49-F238E27FC236}">
                <a16:creationId xmlns:a16="http://schemas.microsoft.com/office/drawing/2014/main" id="{A507BF93-6547-E14C-6CDA-C7BB9D0AD193}"/>
              </a:ext>
            </a:extLst>
          </p:cNvPr>
          <p:cNvCxnSpPr>
            <a:cxnSpLocks/>
          </p:cNvCxnSpPr>
          <p:nvPr/>
        </p:nvCxnSpPr>
        <p:spPr>
          <a:xfrm>
            <a:off x="2262195" y="2579771"/>
            <a:ext cx="218160" cy="15889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89283A2-9346-5123-2B35-330A7CBD6B27}"/>
              </a:ext>
            </a:extLst>
          </p:cNvPr>
          <p:cNvCxnSpPr>
            <a:cxnSpLocks/>
          </p:cNvCxnSpPr>
          <p:nvPr/>
        </p:nvCxnSpPr>
        <p:spPr>
          <a:xfrm>
            <a:off x="9165433" y="1631378"/>
            <a:ext cx="118716" cy="7118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6A607D48-6625-F75B-1804-3694BAFC2985}"/>
              </a:ext>
            </a:extLst>
          </p:cNvPr>
          <p:cNvCxnSpPr>
            <a:cxnSpLocks/>
          </p:cNvCxnSpPr>
          <p:nvPr/>
        </p:nvCxnSpPr>
        <p:spPr>
          <a:xfrm flipH="1">
            <a:off x="9154690" y="2611859"/>
            <a:ext cx="125654" cy="6147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1D567710-2CD0-6FD4-6874-81230AE1FEA2}"/>
              </a:ext>
            </a:extLst>
          </p:cNvPr>
          <p:cNvCxnSpPr>
            <a:cxnSpLocks/>
          </p:cNvCxnSpPr>
          <p:nvPr/>
        </p:nvCxnSpPr>
        <p:spPr>
          <a:xfrm>
            <a:off x="9150947" y="3853637"/>
            <a:ext cx="163810" cy="6041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998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906EA6-61A3-4DC1-F96A-39C38BCF4D5E}"/>
              </a:ext>
            </a:extLst>
          </p:cNvPr>
          <p:cNvSpPr>
            <a:spLocks noGrp="1"/>
          </p:cNvSpPr>
          <p:nvPr>
            <p:ph type="title"/>
          </p:nvPr>
        </p:nvSpPr>
        <p:spPr>
          <a:xfrm>
            <a:off x="838200" y="136526"/>
            <a:ext cx="10515600" cy="520700"/>
          </a:xfrm>
        </p:spPr>
        <p:txBody>
          <a:bodyPr>
            <a:normAutofit/>
          </a:bodyPr>
          <a:lstStyle/>
          <a:p>
            <a:r>
              <a:rPr kumimoji="1" lang="en-US" altLang="ja-JP" sz="2800" dirty="0"/>
              <a:t>OTP-6000N</a:t>
            </a:r>
            <a:r>
              <a:rPr kumimoji="1" lang="ja-JP" altLang="en-US" sz="2800" dirty="0"/>
              <a:t>シリーズとコンビネーション</a:t>
            </a:r>
          </a:p>
        </p:txBody>
      </p:sp>
      <p:pic>
        <p:nvPicPr>
          <p:cNvPr id="9" name="図 8">
            <a:extLst>
              <a:ext uri="{FF2B5EF4-FFF2-40B4-BE49-F238E27FC236}">
                <a16:creationId xmlns:a16="http://schemas.microsoft.com/office/drawing/2014/main" id="{FBB20A84-E006-9E4D-C135-8A0C3E08B7F4}"/>
              </a:ext>
            </a:extLst>
          </p:cNvPr>
          <p:cNvPicPr>
            <a:picLocks noChangeAspect="1"/>
          </p:cNvPicPr>
          <p:nvPr/>
        </p:nvPicPr>
        <p:blipFill>
          <a:blip r:embed="rId2"/>
          <a:stretch>
            <a:fillRect/>
          </a:stretch>
        </p:blipFill>
        <p:spPr>
          <a:xfrm>
            <a:off x="838200" y="657226"/>
            <a:ext cx="10515600" cy="4328469"/>
          </a:xfrm>
          <a:prstGeom prst="rect">
            <a:avLst/>
          </a:prstGeom>
          <a:ln>
            <a:solidFill>
              <a:schemeClr val="tx1"/>
            </a:solidFill>
          </a:ln>
        </p:spPr>
      </p:pic>
      <p:sp>
        <p:nvSpPr>
          <p:cNvPr id="10" name="スライド番号プレースホルダー 9">
            <a:extLst>
              <a:ext uri="{FF2B5EF4-FFF2-40B4-BE49-F238E27FC236}">
                <a16:creationId xmlns:a16="http://schemas.microsoft.com/office/drawing/2014/main" id="{949253E5-681A-863D-5845-05AD685158A4}"/>
              </a:ext>
            </a:extLst>
          </p:cNvPr>
          <p:cNvSpPr>
            <a:spLocks noGrp="1"/>
          </p:cNvSpPr>
          <p:nvPr>
            <p:ph type="sldNum" sz="quarter" idx="12"/>
          </p:nvPr>
        </p:nvSpPr>
        <p:spPr/>
        <p:txBody>
          <a:bodyPr/>
          <a:lstStyle/>
          <a:p>
            <a:fld id="{E7784300-A231-4CE8-BF2A-B73085566916}" type="slidenum">
              <a:rPr kumimoji="1" lang="ja-JP" altLang="en-US" smtClean="0"/>
              <a:t>45</a:t>
            </a:fld>
            <a:r>
              <a:rPr kumimoji="1" lang="ja-JP" altLang="en-US"/>
              <a:t>ページ</a:t>
            </a:r>
            <a:endParaRPr kumimoji="1" lang="ja-JP" altLang="en-US" dirty="0"/>
          </a:p>
        </p:txBody>
      </p:sp>
      <p:sp>
        <p:nvSpPr>
          <p:cNvPr id="3" name="テキスト ボックス 2">
            <a:extLst>
              <a:ext uri="{FF2B5EF4-FFF2-40B4-BE49-F238E27FC236}">
                <a16:creationId xmlns:a16="http://schemas.microsoft.com/office/drawing/2014/main" id="{78A2C5C6-6776-E0A8-AF6D-FCE9BD8945FA}"/>
              </a:ext>
            </a:extLst>
          </p:cNvPr>
          <p:cNvSpPr txBox="1"/>
          <p:nvPr/>
        </p:nvSpPr>
        <p:spPr>
          <a:xfrm>
            <a:off x="838199" y="4985695"/>
            <a:ext cx="6096000" cy="369332"/>
          </a:xfrm>
          <a:prstGeom prst="rect">
            <a:avLst/>
          </a:prstGeom>
          <a:noFill/>
        </p:spPr>
        <p:txBody>
          <a:bodyPr wrap="square">
            <a:spAutoFit/>
          </a:bodyPr>
          <a:lstStyle/>
          <a:p>
            <a:r>
              <a:rPr lang="en-US" altLang="ja-JP" dirty="0">
                <a:hlinkClick r:id="rId3"/>
              </a:rPr>
              <a:t>OTP-6000N-5 | Product </a:t>
            </a:r>
            <a:r>
              <a:rPr lang="en-US" altLang="ja-JP" dirty="0" err="1">
                <a:hlinkClick r:id="rId3"/>
              </a:rPr>
              <a:t>iQ</a:t>
            </a:r>
            <a:r>
              <a:rPr lang="en-US" altLang="ja-JP" dirty="0">
                <a:hlinkClick r:id="rId3"/>
              </a:rPr>
              <a:t> - Product </a:t>
            </a:r>
            <a:r>
              <a:rPr lang="en-US" altLang="ja-JP" dirty="0" err="1">
                <a:hlinkClick r:id="rId3"/>
              </a:rPr>
              <a:t>iQ</a:t>
            </a:r>
            <a:endParaRPr lang="ja-JP" altLang="en-US" dirty="0"/>
          </a:p>
        </p:txBody>
      </p:sp>
      <p:sp>
        <p:nvSpPr>
          <p:cNvPr id="8" name="正方形/長方形 7">
            <a:extLst>
              <a:ext uri="{FF2B5EF4-FFF2-40B4-BE49-F238E27FC236}">
                <a16:creationId xmlns:a16="http://schemas.microsoft.com/office/drawing/2014/main" id="{2AC99D8C-9DFA-391B-2456-F7314EC5A7C3}"/>
              </a:ext>
            </a:extLst>
          </p:cNvPr>
          <p:cNvSpPr/>
          <p:nvPr/>
        </p:nvSpPr>
        <p:spPr>
          <a:xfrm>
            <a:off x="838201" y="1833246"/>
            <a:ext cx="10515600" cy="1946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43261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343270" y="234333"/>
            <a:ext cx="11505460" cy="923330"/>
          </a:xfrm>
        </p:spPr>
        <p:txBody>
          <a:bodyPr>
            <a:normAutofit/>
          </a:bodyPr>
          <a:lstStyle/>
          <a:p>
            <a:pPr lvl="0">
              <a:spcBef>
                <a:spcPts val="1000"/>
              </a:spcBef>
              <a:defRPr/>
            </a:pPr>
            <a:r>
              <a:rPr kumimoji="1" lang="en-US" altLang="ja-JP" sz="2800" dirty="0">
                <a:latin typeface="+mn-ea"/>
                <a:ea typeface="+mn-ea"/>
              </a:rPr>
              <a:t>2.1.2.4</a:t>
            </a:r>
            <a:r>
              <a:rPr kumimoji="1" lang="ja-JP" altLang="en-US" sz="2800" dirty="0">
                <a:latin typeface="+mn-ea"/>
                <a:ea typeface="+mn-ea"/>
              </a:rPr>
              <a:t>　</a:t>
            </a:r>
            <a:r>
              <a:rPr kumimoji="1" lang="en-US" altLang="ja-JP" sz="2800" dirty="0">
                <a:latin typeface="+mn-ea"/>
                <a:ea typeface="+mn-ea"/>
              </a:rPr>
              <a:t>250AF</a:t>
            </a:r>
            <a:r>
              <a:rPr kumimoji="1" lang="ja-JP" altLang="en-US" sz="2800" dirty="0">
                <a:latin typeface="+mn-ea"/>
                <a:ea typeface="+mn-ea"/>
              </a:rPr>
              <a:t>　</a:t>
            </a:r>
            <a:r>
              <a:rPr kumimoji="1" lang="en-US" altLang="ja-JP" sz="2800" dirty="0">
                <a:latin typeface="+mn-ea"/>
                <a:ea typeface="+mn-ea"/>
              </a:rPr>
              <a:t>BW250JAGU+OTP-9000-M10-</a:t>
            </a:r>
            <a:r>
              <a:rPr lang="en-US" altLang="ja-JP" sz="2800" dirty="0">
                <a:latin typeface="+mn-ea"/>
              </a:rPr>
              <a:t>3P-</a:t>
            </a:r>
            <a:r>
              <a:rPr kumimoji="1" lang="en-US" altLang="ja-JP" sz="2800" dirty="0">
                <a:latin typeface="+mn-ea"/>
                <a:ea typeface="+mn-ea"/>
              </a:rPr>
              <a:t>SCCR</a:t>
            </a:r>
            <a:br>
              <a:rPr kumimoji="1" lang="en-US" altLang="ja-JP" sz="2800" dirty="0">
                <a:latin typeface="+mn-ea"/>
                <a:ea typeface="+mn-ea"/>
              </a:rPr>
            </a:br>
            <a:r>
              <a:rPr kumimoji="1" lang="en-US" altLang="ja-JP" sz="2800" dirty="0">
                <a:latin typeface="+mn-ea"/>
                <a:ea typeface="+mn-ea"/>
              </a:rPr>
              <a:t>             </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組合せ認定</a:t>
            </a:r>
            <a:r>
              <a:rPr kumimoji="1" lang="en-US" altLang="ja-JP" sz="2000" b="0" i="0" u="none" strike="noStrike" kern="1200" cap="none" spc="0" normalizeH="0" baseline="0" noProof="0" dirty="0">
                <a:ln>
                  <a:noFill/>
                </a:ln>
                <a:solidFill>
                  <a:prstClr val="black"/>
                </a:solidFill>
                <a:effectLst/>
                <a:uLnTx/>
                <a:uFillTx/>
                <a:latin typeface="+mn-ea"/>
                <a:ea typeface="+mn-ea"/>
                <a:cs typeface="+mn-cs"/>
              </a:rPr>
              <a:t>SCCR</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a:t>
            </a:r>
            <a:r>
              <a:rPr lang="en-US" altLang="ja-JP" sz="2000" dirty="0">
                <a:solidFill>
                  <a:srgbClr val="FF0000"/>
                </a:solidFill>
                <a:latin typeface="+mn-ea"/>
                <a:ea typeface="+mn-ea"/>
                <a:cs typeface="+mn-cs"/>
              </a:rPr>
              <a:t>5</a:t>
            </a:r>
            <a:r>
              <a:rPr kumimoji="1" lang="en-US" altLang="ja-JP" sz="2000" b="0" i="0" u="none" strike="noStrike" kern="1200" cap="none" spc="0" normalizeH="0" baseline="0" noProof="0" dirty="0">
                <a:ln>
                  <a:noFill/>
                </a:ln>
                <a:solidFill>
                  <a:srgbClr val="FF0000"/>
                </a:solidFill>
                <a:effectLst/>
                <a:uLnTx/>
                <a:uFillTx/>
                <a:latin typeface="+mn-ea"/>
                <a:ea typeface="+mn-ea"/>
                <a:cs typeface="+mn-cs"/>
              </a:rPr>
              <a:t>0kA(AC240V</a:t>
            </a:r>
            <a:r>
              <a:rPr kumimoji="1" lang="ja-JP" altLang="en-US" sz="20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000" dirty="0">
              <a:latin typeface="+mn-ea"/>
              <a:ea typeface="+mn-ea"/>
            </a:endParaRPr>
          </a:p>
        </p:txBody>
      </p:sp>
      <p:sp>
        <p:nvSpPr>
          <p:cNvPr id="14" name="テキスト ボックス 13">
            <a:extLst>
              <a:ext uri="{FF2B5EF4-FFF2-40B4-BE49-F238E27FC236}">
                <a16:creationId xmlns:a16="http://schemas.microsoft.com/office/drawing/2014/main" id="{7DA56942-AF42-B96D-F006-74D418554D4E}"/>
              </a:ext>
            </a:extLst>
          </p:cNvPr>
          <p:cNvSpPr txBox="1"/>
          <p:nvPr/>
        </p:nvSpPr>
        <p:spPr>
          <a:xfrm>
            <a:off x="3589804" y="3924626"/>
            <a:ext cx="3650957" cy="1200329"/>
          </a:xfrm>
          <a:prstGeom prst="rect">
            <a:avLst/>
          </a:prstGeom>
          <a:noFill/>
        </p:spPr>
        <p:txBody>
          <a:bodyPr wrap="square" rtlCol="0">
            <a:spAutoFit/>
          </a:bodyPr>
          <a:lstStyle/>
          <a:p>
            <a:r>
              <a:rPr lang="en-US" altLang="ja-JP" dirty="0">
                <a:solidFill>
                  <a:srgbClr val="0070C0"/>
                </a:solidFill>
                <a:hlinkClick r:id="rId2"/>
              </a:rPr>
              <a:t>OTP-9000-xP-M10-SCCR</a:t>
            </a:r>
            <a:endParaRPr lang="ja-JP" altLang="en-US" dirty="0">
              <a:solidFill>
                <a:srgbClr val="0070C0"/>
              </a:solidFill>
            </a:endParaRPr>
          </a:p>
          <a:p>
            <a:r>
              <a:rPr kumimoji="1" lang="en-US" altLang="ja-JP" dirty="0"/>
              <a:t>AC600V</a:t>
            </a:r>
            <a:r>
              <a:rPr kumimoji="1" lang="ja-JP" altLang="en-US" dirty="0"/>
              <a:t>　</a:t>
            </a:r>
            <a:r>
              <a:rPr lang="en-US" altLang="ja-JP" dirty="0"/>
              <a:t>250</a:t>
            </a:r>
            <a:r>
              <a:rPr kumimoji="1" lang="en-US" altLang="ja-JP" dirty="0"/>
              <a:t>A</a:t>
            </a:r>
          </a:p>
          <a:p>
            <a:r>
              <a:rPr kumimoji="1" lang="en-US" altLang="ja-JP" dirty="0"/>
              <a:t>IN	</a:t>
            </a:r>
            <a:r>
              <a:rPr kumimoji="1" lang="ja-JP" altLang="en-US" dirty="0"/>
              <a:t>：</a:t>
            </a:r>
            <a:r>
              <a:rPr kumimoji="1" lang="en-US" altLang="ja-JP" dirty="0"/>
              <a:t>M10×</a:t>
            </a:r>
            <a:r>
              <a:rPr kumimoji="1" lang="ja-JP" altLang="en-US" dirty="0"/>
              <a:t>１</a:t>
            </a:r>
            <a:endParaRPr kumimoji="1" lang="en-US" altLang="ja-JP" dirty="0"/>
          </a:p>
          <a:p>
            <a:r>
              <a:rPr lang="en-US" altLang="ja-JP" dirty="0"/>
              <a:t>OUT	</a:t>
            </a:r>
            <a:r>
              <a:rPr lang="ja-JP" altLang="en-US" dirty="0"/>
              <a:t>：</a:t>
            </a:r>
            <a:r>
              <a:rPr lang="en-US" altLang="ja-JP" dirty="0"/>
              <a:t>M6×5</a:t>
            </a:r>
          </a:p>
        </p:txBody>
      </p:sp>
      <p:sp>
        <p:nvSpPr>
          <p:cNvPr id="20" name="テキスト ボックス 19">
            <a:extLst>
              <a:ext uri="{FF2B5EF4-FFF2-40B4-BE49-F238E27FC236}">
                <a16:creationId xmlns:a16="http://schemas.microsoft.com/office/drawing/2014/main" id="{DA4FBD0C-9F7B-5B31-1B5A-CF13B4A55823}"/>
              </a:ext>
            </a:extLst>
          </p:cNvPr>
          <p:cNvSpPr txBox="1"/>
          <p:nvPr/>
        </p:nvSpPr>
        <p:spPr>
          <a:xfrm>
            <a:off x="3931812" y="1281472"/>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BW250JAGU-3P</a:t>
            </a:r>
          </a:p>
        </p:txBody>
      </p:sp>
      <p:pic>
        <p:nvPicPr>
          <p:cNvPr id="11" name="図 10">
            <a:extLst>
              <a:ext uri="{FF2B5EF4-FFF2-40B4-BE49-F238E27FC236}">
                <a16:creationId xmlns:a16="http://schemas.microsoft.com/office/drawing/2014/main" id="{F006EC10-AD6E-D540-B127-1DC47FCEC122}"/>
              </a:ext>
            </a:extLst>
          </p:cNvPr>
          <p:cNvPicPr>
            <a:picLocks noChangeAspect="1"/>
          </p:cNvPicPr>
          <p:nvPr/>
        </p:nvPicPr>
        <p:blipFill>
          <a:blip r:embed="rId3"/>
          <a:stretch>
            <a:fillRect/>
          </a:stretch>
        </p:blipFill>
        <p:spPr>
          <a:xfrm>
            <a:off x="1567924" y="1342329"/>
            <a:ext cx="775010" cy="1323975"/>
          </a:xfrm>
          <a:prstGeom prst="rect">
            <a:avLst/>
          </a:prstGeom>
        </p:spPr>
      </p:pic>
      <p:pic>
        <p:nvPicPr>
          <p:cNvPr id="10" name="図 9">
            <a:extLst>
              <a:ext uri="{FF2B5EF4-FFF2-40B4-BE49-F238E27FC236}">
                <a16:creationId xmlns:a16="http://schemas.microsoft.com/office/drawing/2014/main" id="{1AD31A44-9BE7-B7AA-68AC-8DF13B973B61}"/>
              </a:ext>
            </a:extLst>
          </p:cNvPr>
          <p:cNvPicPr>
            <a:picLocks noChangeAspect="1"/>
          </p:cNvPicPr>
          <p:nvPr/>
        </p:nvPicPr>
        <p:blipFill>
          <a:blip r:embed="rId4"/>
          <a:stretch>
            <a:fillRect/>
          </a:stretch>
        </p:blipFill>
        <p:spPr>
          <a:xfrm>
            <a:off x="944333" y="3665640"/>
            <a:ext cx="2022193" cy="1459315"/>
          </a:xfrm>
          <a:prstGeom prst="rect">
            <a:avLst/>
          </a:prstGeom>
        </p:spPr>
      </p:pic>
      <p:cxnSp>
        <p:nvCxnSpPr>
          <p:cNvPr id="24" name="直線コネクタ 23">
            <a:extLst>
              <a:ext uri="{FF2B5EF4-FFF2-40B4-BE49-F238E27FC236}">
                <a16:creationId xmlns:a16="http://schemas.microsoft.com/office/drawing/2014/main" id="{F0AB2BEE-91F4-8F85-43E5-F25D9E4E8482}"/>
              </a:ext>
            </a:extLst>
          </p:cNvPr>
          <p:cNvCxnSpPr>
            <a:cxnSpLocks/>
          </p:cNvCxnSpPr>
          <p:nvPr/>
        </p:nvCxnSpPr>
        <p:spPr>
          <a:xfrm flipH="1">
            <a:off x="1333500" y="2511379"/>
            <a:ext cx="375322" cy="15667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D7F6F29-DBCC-485E-9A03-E70BB8EBD4C3}"/>
              </a:ext>
            </a:extLst>
          </p:cNvPr>
          <p:cNvCxnSpPr>
            <a:cxnSpLocks/>
          </p:cNvCxnSpPr>
          <p:nvPr/>
        </p:nvCxnSpPr>
        <p:spPr>
          <a:xfrm>
            <a:off x="1952168" y="2511379"/>
            <a:ext cx="0" cy="15700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0E01A8FD-5435-5E42-1E4C-80F92D6167F1}"/>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grpSp>
        <p:nvGrpSpPr>
          <p:cNvPr id="21" name="グループ化 20">
            <a:extLst>
              <a:ext uri="{FF2B5EF4-FFF2-40B4-BE49-F238E27FC236}">
                <a16:creationId xmlns:a16="http://schemas.microsoft.com/office/drawing/2014/main" id="{815C9CC7-A84B-810F-DF53-15E58D1EC2A9}"/>
              </a:ext>
            </a:extLst>
          </p:cNvPr>
          <p:cNvGrpSpPr/>
          <p:nvPr/>
        </p:nvGrpSpPr>
        <p:grpSpPr>
          <a:xfrm>
            <a:off x="2550341" y="2583438"/>
            <a:ext cx="4011229" cy="675268"/>
            <a:chOff x="2468508" y="2282510"/>
            <a:chExt cx="4011229" cy="675268"/>
          </a:xfrm>
        </p:grpSpPr>
        <p:sp>
          <p:nvSpPr>
            <p:cNvPr id="22" name="テキスト ボックス 21">
              <a:extLst>
                <a:ext uri="{FF2B5EF4-FFF2-40B4-BE49-F238E27FC236}">
                  <a16:creationId xmlns:a16="http://schemas.microsoft.com/office/drawing/2014/main" id="{E10D1ABA-8CDE-7780-3803-00687A4F57A9}"/>
                </a:ext>
              </a:extLst>
            </p:cNvPr>
            <p:cNvSpPr txBox="1"/>
            <p:nvPr/>
          </p:nvSpPr>
          <p:spPr>
            <a:xfrm>
              <a:off x="3377405" y="2282510"/>
              <a:ext cx="3102332"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kumimoji="1" lang="en-US" altLang="ja-JP" dirty="0">
                  <a:solidFill>
                    <a:srgbClr val="0070C0"/>
                  </a:solidFill>
                </a:rPr>
                <a:t>1AWG</a:t>
              </a:r>
              <a:r>
                <a:rPr lang="en-US" altLang="ja-JP" dirty="0">
                  <a:solidFill>
                    <a:srgbClr val="0070C0"/>
                  </a:solidFill>
                </a:rPr>
                <a:t>-250K</a:t>
              </a:r>
              <a:r>
                <a:rPr kumimoji="1" lang="en-US" altLang="ja-JP" dirty="0">
                  <a:solidFill>
                    <a:srgbClr val="0070C0"/>
                  </a:solidFill>
                </a:rPr>
                <a:t>CM</a:t>
              </a:r>
              <a:endParaRPr lang="en-US" altLang="ja-JP" dirty="0">
                <a:solidFill>
                  <a:srgbClr val="0070C0"/>
                </a:solidFill>
              </a:endParaRPr>
            </a:p>
          </p:txBody>
        </p:sp>
        <p:cxnSp>
          <p:nvCxnSpPr>
            <p:cNvPr id="23" name="コネクタ: カギ線 22">
              <a:extLst>
                <a:ext uri="{FF2B5EF4-FFF2-40B4-BE49-F238E27FC236}">
                  <a16:creationId xmlns:a16="http://schemas.microsoft.com/office/drawing/2014/main" id="{DCC8F077-1614-9127-6F7B-E0ADC4CF74A3}"/>
                </a:ext>
              </a:extLst>
            </p:cNvPr>
            <p:cNvCxnSpPr>
              <a:cxnSpLocks/>
              <a:stCxn id="22" idx="2"/>
            </p:cNvCxnSpPr>
            <p:nvPr/>
          </p:nvCxnSpPr>
          <p:spPr>
            <a:xfrm rot="5400000">
              <a:off x="3545571" y="1574778"/>
              <a:ext cx="305937" cy="2460064"/>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27" name="図 26">
            <a:extLst>
              <a:ext uri="{FF2B5EF4-FFF2-40B4-BE49-F238E27FC236}">
                <a16:creationId xmlns:a16="http://schemas.microsoft.com/office/drawing/2014/main" id="{3E5B7CC0-2A29-29B0-D603-0C4EBCEF8D25}"/>
              </a:ext>
            </a:extLst>
          </p:cNvPr>
          <p:cNvPicPr>
            <a:picLocks noChangeAspect="1"/>
          </p:cNvPicPr>
          <p:nvPr/>
        </p:nvPicPr>
        <p:blipFill>
          <a:blip r:embed="rId5"/>
          <a:stretch>
            <a:fillRect/>
          </a:stretch>
        </p:blipFill>
        <p:spPr>
          <a:xfrm>
            <a:off x="8568778" y="2265085"/>
            <a:ext cx="938045" cy="659805"/>
          </a:xfrm>
          <a:prstGeom prst="rect">
            <a:avLst/>
          </a:prstGeom>
        </p:spPr>
      </p:pic>
      <p:pic>
        <p:nvPicPr>
          <p:cNvPr id="28" name="図 27">
            <a:extLst>
              <a:ext uri="{FF2B5EF4-FFF2-40B4-BE49-F238E27FC236}">
                <a16:creationId xmlns:a16="http://schemas.microsoft.com/office/drawing/2014/main" id="{BEBC2A23-3020-46E5-225D-D94495EE809B}"/>
              </a:ext>
            </a:extLst>
          </p:cNvPr>
          <p:cNvPicPr>
            <a:picLocks noChangeAspect="1"/>
          </p:cNvPicPr>
          <p:nvPr/>
        </p:nvPicPr>
        <p:blipFill>
          <a:blip r:embed="rId3"/>
          <a:stretch>
            <a:fillRect/>
          </a:stretch>
        </p:blipFill>
        <p:spPr>
          <a:xfrm>
            <a:off x="8838223" y="1116283"/>
            <a:ext cx="399155" cy="654310"/>
          </a:xfrm>
          <a:prstGeom prst="rect">
            <a:avLst/>
          </a:prstGeom>
        </p:spPr>
      </p:pic>
      <p:cxnSp>
        <p:nvCxnSpPr>
          <p:cNvPr id="31" name="直線コネクタ 30">
            <a:extLst>
              <a:ext uri="{FF2B5EF4-FFF2-40B4-BE49-F238E27FC236}">
                <a16:creationId xmlns:a16="http://schemas.microsoft.com/office/drawing/2014/main" id="{BEC03D25-211B-A48F-62B1-CBFB16BAB95B}"/>
              </a:ext>
            </a:extLst>
          </p:cNvPr>
          <p:cNvCxnSpPr>
            <a:cxnSpLocks/>
          </p:cNvCxnSpPr>
          <p:nvPr/>
        </p:nvCxnSpPr>
        <p:spPr>
          <a:xfrm flipH="1">
            <a:off x="8730360" y="1694392"/>
            <a:ext cx="183017" cy="8052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0C94066C-0B84-94BC-B7ED-4505557FF223}"/>
              </a:ext>
            </a:extLst>
          </p:cNvPr>
          <p:cNvCxnSpPr>
            <a:cxnSpLocks/>
          </p:cNvCxnSpPr>
          <p:nvPr/>
        </p:nvCxnSpPr>
        <p:spPr>
          <a:xfrm>
            <a:off x="9039428" y="1694392"/>
            <a:ext cx="0" cy="8052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コネクタ: カギ線 34">
            <a:extLst>
              <a:ext uri="{FF2B5EF4-FFF2-40B4-BE49-F238E27FC236}">
                <a16:creationId xmlns:a16="http://schemas.microsoft.com/office/drawing/2014/main" id="{6DA4092D-71B4-4625-BD5A-C9585EEE929A}"/>
              </a:ext>
            </a:extLst>
          </p:cNvPr>
          <p:cNvCxnSpPr>
            <a:cxnSpLocks/>
            <a:stCxn id="37" idx="3"/>
            <a:endCxn id="38" idx="3"/>
          </p:cNvCxnSpPr>
          <p:nvPr/>
        </p:nvCxnSpPr>
        <p:spPr>
          <a:xfrm>
            <a:off x="9249890" y="35383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6E565E5B-4F11-C3E5-ACDA-EB831C9D4E5F}"/>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37" name="図 36">
            <a:extLst>
              <a:ext uri="{FF2B5EF4-FFF2-40B4-BE49-F238E27FC236}">
                <a16:creationId xmlns:a16="http://schemas.microsoft.com/office/drawing/2014/main" id="{850318BC-194A-581E-92FD-0F585DC757CC}"/>
              </a:ext>
            </a:extLst>
          </p:cNvPr>
          <p:cNvPicPr>
            <a:picLocks noChangeAspect="1"/>
          </p:cNvPicPr>
          <p:nvPr/>
        </p:nvPicPr>
        <p:blipFill>
          <a:blip r:embed="rId6"/>
          <a:stretch>
            <a:fillRect/>
          </a:stretch>
        </p:blipFill>
        <p:spPr>
          <a:xfrm>
            <a:off x="8825710" y="3163150"/>
            <a:ext cx="424180" cy="750472"/>
          </a:xfrm>
          <a:prstGeom prst="rect">
            <a:avLst/>
          </a:prstGeom>
        </p:spPr>
      </p:pic>
      <p:pic>
        <p:nvPicPr>
          <p:cNvPr id="38" name="図 37">
            <a:extLst>
              <a:ext uri="{FF2B5EF4-FFF2-40B4-BE49-F238E27FC236}">
                <a16:creationId xmlns:a16="http://schemas.microsoft.com/office/drawing/2014/main" id="{141C7D0D-D74E-376C-D114-8285AA523089}"/>
              </a:ext>
            </a:extLst>
          </p:cNvPr>
          <p:cNvPicPr>
            <a:picLocks noChangeAspect="1"/>
          </p:cNvPicPr>
          <p:nvPr/>
        </p:nvPicPr>
        <p:blipFill>
          <a:blip r:embed="rId7"/>
          <a:stretch>
            <a:fillRect/>
          </a:stretch>
        </p:blipFill>
        <p:spPr>
          <a:xfrm>
            <a:off x="8585363" y="4267466"/>
            <a:ext cx="904875" cy="677074"/>
          </a:xfrm>
          <a:prstGeom prst="rect">
            <a:avLst/>
          </a:prstGeom>
        </p:spPr>
      </p:pic>
      <p:cxnSp>
        <p:nvCxnSpPr>
          <p:cNvPr id="39" name="直線コネクタ 38">
            <a:extLst>
              <a:ext uri="{FF2B5EF4-FFF2-40B4-BE49-F238E27FC236}">
                <a16:creationId xmlns:a16="http://schemas.microsoft.com/office/drawing/2014/main" id="{87125069-3AEF-6BFB-B583-306BDCDB67E2}"/>
              </a:ext>
            </a:extLst>
          </p:cNvPr>
          <p:cNvCxnSpPr>
            <a:cxnSpLocks/>
          </p:cNvCxnSpPr>
          <p:nvPr/>
        </p:nvCxnSpPr>
        <p:spPr>
          <a:xfrm flipH="1">
            <a:off x="8737478" y="3851881"/>
            <a:ext cx="173711" cy="6079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A715BA24-2999-FE20-9C44-855D6128D515}"/>
              </a:ext>
            </a:extLst>
          </p:cNvPr>
          <p:cNvCxnSpPr>
            <a:cxnSpLocks/>
          </p:cNvCxnSpPr>
          <p:nvPr/>
        </p:nvCxnSpPr>
        <p:spPr>
          <a:xfrm flipH="1">
            <a:off x="9034104" y="3851881"/>
            <a:ext cx="6266"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4F199F31-78D7-211B-112F-99839C2EFBB9}"/>
              </a:ext>
            </a:extLst>
          </p:cNvPr>
          <p:cNvCxnSpPr>
            <a:cxnSpLocks/>
          </p:cNvCxnSpPr>
          <p:nvPr/>
        </p:nvCxnSpPr>
        <p:spPr>
          <a:xfrm>
            <a:off x="9040946" y="2768104"/>
            <a:ext cx="0" cy="4545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C806147B-ACBC-020D-AD70-5C25E1E77B39}"/>
              </a:ext>
            </a:extLst>
          </p:cNvPr>
          <p:cNvCxnSpPr>
            <a:cxnSpLocks/>
          </p:cNvCxnSpPr>
          <p:nvPr/>
        </p:nvCxnSpPr>
        <p:spPr>
          <a:xfrm>
            <a:off x="8730360" y="2768104"/>
            <a:ext cx="183017" cy="4606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0B70CB5F-F3FC-913C-0468-66079C7CD0C3}"/>
              </a:ext>
            </a:extLst>
          </p:cNvPr>
          <p:cNvSpPr txBox="1"/>
          <p:nvPr/>
        </p:nvSpPr>
        <p:spPr>
          <a:xfrm>
            <a:off x="224305" y="5430348"/>
            <a:ext cx="3405099"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a:t>
            </a:r>
            <a:r>
              <a:rPr lang="en-US" altLang="ja-JP" sz="2000" dirty="0">
                <a:solidFill>
                  <a:srgbClr val="0070C0"/>
                </a:solidFill>
              </a:rPr>
              <a:t>8</a:t>
            </a:r>
            <a:r>
              <a:rPr kumimoji="1" lang="en-US" altLang="ja-JP" sz="2000" dirty="0">
                <a:solidFill>
                  <a:srgbClr val="0070C0"/>
                </a:solidFill>
              </a:rPr>
              <a:t>-1/0AWG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a:t>
            </a:r>
            <a:r>
              <a:rPr lang="ja-JP" altLang="en-US" sz="2000" dirty="0">
                <a:solidFill>
                  <a:srgbClr val="0070C0"/>
                </a:solidFill>
              </a:rPr>
              <a:t>不</a:t>
            </a:r>
            <a:r>
              <a:rPr kumimoji="1" lang="ja-JP" altLang="en-US" sz="2000" dirty="0">
                <a:solidFill>
                  <a:srgbClr val="0070C0"/>
                </a:solidFill>
              </a:rPr>
              <a:t>可）</a:t>
            </a:r>
            <a:endParaRPr kumimoji="1" lang="en-US" altLang="ja-JP" sz="2000" dirty="0">
              <a:solidFill>
                <a:srgbClr val="0070C0"/>
              </a:solidFill>
            </a:endParaRPr>
          </a:p>
          <a:p>
            <a:r>
              <a:rPr kumimoji="1" lang="ja-JP" altLang="en-US" sz="2000" dirty="0">
                <a:solidFill>
                  <a:srgbClr val="0070C0"/>
                </a:solidFill>
              </a:rPr>
              <a:t>最大</a:t>
            </a:r>
            <a:r>
              <a:rPr kumimoji="1" lang="en-US" altLang="ja-JP" sz="2000" dirty="0">
                <a:solidFill>
                  <a:srgbClr val="0070C0"/>
                </a:solidFill>
              </a:rPr>
              <a:t>5</a:t>
            </a:r>
            <a:r>
              <a:rPr kumimoji="1" lang="ja-JP" altLang="en-US" sz="2000" dirty="0">
                <a:solidFill>
                  <a:srgbClr val="0070C0"/>
                </a:solidFill>
              </a:rPr>
              <a:t>分岐　</a:t>
            </a:r>
            <a:r>
              <a:rPr kumimoji="1" lang="en-US" altLang="ja-JP" sz="2000" dirty="0">
                <a:solidFill>
                  <a:srgbClr val="0070C0"/>
                </a:solidFill>
              </a:rPr>
              <a:t>SCCR50kA</a:t>
            </a:r>
          </a:p>
          <a:p>
            <a:r>
              <a:rPr kumimoji="1" lang="ja-JP" altLang="en-US" sz="2000" dirty="0">
                <a:solidFill>
                  <a:srgbClr val="0070C0"/>
                </a:solidFill>
              </a:rPr>
              <a:t>最大</a:t>
            </a:r>
            <a:r>
              <a:rPr kumimoji="1" lang="en-US" altLang="ja-JP" sz="2000" dirty="0">
                <a:solidFill>
                  <a:srgbClr val="0070C0"/>
                </a:solidFill>
              </a:rPr>
              <a:t>10</a:t>
            </a:r>
            <a:r>
              <a:rPr kumimoji="1" lang="ja-JP" altLang="en-US" sz="2000" dirty="0">
                <a:solidFill>
                  <a:srgbClr val="0070C0"/>
                </a:solidFill>
              </a:rPr>
              <a:t>分岐　</a:t>
            </a:r>
            <a:r>
              <a:rPr kumimoji="1" lang="en-US" altLang="ja-JP" sz="2000" dirty="0">
                <a:solidFill>
                  <a:srgbClr val="0070C0"/>
                </a:solidFill>
              </a:rPr>
              <a:t>SCCR10kA</a:t>
            </a:r>
          </a:p>
        </p:txBody>
      </p:sp>
      <p:cxnSp>
        <p:nvCxnSpPr>
          <p:cNvPr id="18" name="コネクタ: カギ線 17">
            <a:extLst>
              <a:ext uri="{FF2B5EF4-FFF2-40B4-BE49-F238E27FC236}">
                <a16:creationId xmlns:a16="http://schemas.microsoft.com/office/drawing/2014/main" id="{BA5B62C1-637A-E0E9-1412-B51ADEDE1AD9}"/>
              </a:ext>
            </a:extLst>
          </p:cNvPr>
          <p:cNvCxnSpPr>
            <a:cxnSpLocks/>
            <a:stCxn id="17" idx="0"/>
            <a:endCxn id="19" idx="2"/>
          </p:cNvCxnSpPr>
          <p:nvPr/>
        </p:nvCxnSpPr>
        <p:spPr>
          <a:xfrm rot="16200000" flipV="1">
            <a:off x="1675165" y="5178658"/>
            <a:ext cx="502507" cy="874"/>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8FB4B81B-0D43-BFC7-A139-D8877E108B57}"/>
              </a:ext>
            </a:extLst>
          </p:cNvPr>
          <p:cNvSpPr/>
          <p:nvPr/>
        </p:nvSpPr>
        <p:spPr>
          <a:xfrm>
            <a:off x="944332" y="4293022"/>
            <a:ext cx="1963297" cy="634819"/>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938D4C3F-921E-7427-7E8A-157A276F59B8}"/>
              </a:ext>
            </a:extLst>
          </p:cNvPr>
          <p:cNvSpPr>
            <a:spLocks noGrp="1"/>
          </p:cNvSpPr>
          <p:nvPr>
            <p:ph type="sldNum" sz="quarter" idx="12"/>
          </p:nvPr>
        </p:nvSpPr>
        <p:spPr/>
        <p:txBody>
          <a:bodyPr/>
          <a:lstStyle/>
          <a:p>
            <a:fld id="{E7784300-A231-4CE8-BF2A-B73085566916}" type="slidenum">
              <a:rPr kumimoji="1" lang="ja-JP" altLang="en-US" smtClean="0"/>
              <a:t>46</a:t>
            </a:fld>
            <a:r>
              <a:rPr kumimoji="1" lang="ja-JP" altLang="en-US"/>
              <a:t>ページ</a:t>
            </a:r>
            <a:endParaRPr kumimoji="1" lang="ja-JP" altLang="en-US" dirty="0"/>
          </a:p>
        </p:txBody>
      </p:sp>
      <p:sp>
        <p:nvSpPr>
          <p:cNvPr id="4" name="吹き出し: 折線 3">
            <a:extLst>
              <a:ext uri="{FF2B5EF4-FFF2-40B4-BE49-F238E27FC236}">
                <a16:creationId xmlns:a16="http://schemas.microsoft.com/office/drawing/2014/main" id="{6E433FB9-014B-1A02-6C63-74B5DE9788BB}"/>
              </a:ext>
            </a:extLst>
          </p:cNvPr>
          <p:cNvSpPr/>
          <p:nvPr/>
        </p:nvSpPr>
        <p:spPr>
          <a:xfrm>
            <a:off x="9812822" y="1448467"/>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6" name="グループ化 5">
            <a:extLst>
              <a:ext uri="{FF2B5EF4-FFF2-40B4-BE49-F238E27FC236}">
                <a16:creationId xmlns:a16="http://schemas.microsoft.com/office/drawing/2014/main" id="{5E5A3194-0E13-CEDD-58B6-1C6A0B0D0B4A}"/>
              </a:ext>
            </a:extLst>
          </p:cNvPr>
          <p:cNvGrpSpPr/>
          <p:nvPr/>
        </p:nvGrpSpPr>
        <p:grpSpPr>
          <a:xfrm>
            <a:off x="8677325" y="2087745"/>
            <a:ext cx="720951" cy="264371"/>
            <a:chOff x="738051" y="2372149"/>
            <a:chExt cx="264371" cy="264371"/>
          </a:xfrm>
        </p:grpSpPr>
        <p:cxnSp>
          <p:nvCxnSpPr>
            <p:cNvPr id="9" name="直線コネクタ 8">
              <a:extLst>
                <a:ext uri="{FF2B5EF4-FFF2-40B4-BE49-F238E27FC236}">
                  <a16:creationId xmlns:a16="http://schemas.microsoft.com/office/drawing/2014/main" id="{65694CB0-F5FD-4308-1806-F3098FC53C23}"/>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CB705850-CB82-3BB0-50A2-A0E2AEF63988}"/>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4" name="直線コネクタ 43">
            <a:extLst>
              <a:ext uri="{FF2B5EF4-FFF2-40B4-BE49-F238E27FC236}">
                <a16:creationId xmlns:a16="http://schemas.microsoft.com/office/drawing/2014/main" id="{3A3B9CB9-F5F1-0687-F87E-796C72F34947}"/>
              </a:ext>
            </a:extLst>
          </p:cNvPr>
          <p:cNvCxnSpPr>
            <a:cxnSpLocks/>
          </p:cNvCxnSpPr>
          <p:nvPr/>
        </p:nvCxnSpPr>
        <p:spPr>
          <a:xfrm>
            <a:off x="2195515" y="2511379"/>
            <a:ext cx="375322" cy="15667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E23D1D53-01FB-AF8E-DF14-38D203197587}"/>
              </a:ext>
            </a:extLst>
          </p:cNvPr>
          <p:cNvCxnSpPr>
            <a:cxnSpLocks/>
          </p:cNvCxnSpPr>
          <p:nvPr/>
        </p:nvCxnSpPr>
        <p:spPr>
          <a:xfrm>
            <a:off x="9165479" y="1694392"/>
            <a:ext cx="178322" cy="8169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145ECDAB-821E-8AEB-DCE8-39168FCCB917}"/>
              </a:ext>
            </a:extLst>
          </p:cNvPr>
          <p:cNvCxnSpPr>
            <a:cxnSpLocks/>
          </p:cNvCxnSpPr>
          <p:nvPr/>
        </p:nvCxnSpPr>
        <p:spPr>
          <a:xfrm flipH="1">
            <a:off x="9168514" y="2768104"/>
            <a:ext cx="183017" cy="4606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DAA96BC6-C269-1D8C-5DFC-77BE5D4BD15B}"/>
              </a:ext>
            </a:extLst>
          </p:cNvPr>
          <p:cNvCxnSpPr>
            <a:cxnSpLocks/>
          </p:cNvCxnSpPr>
          <p:nvPr/>
        </p:nvCxnSpPr>
        <p:spPr>
          <a:xfrm>
            <a:off x="9163724" y="3851881"/>
            <a:ext cx="173711" cy="6079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718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C17DBD-098D-7785-9C4E-2D1419496C55}"/>
              </a:ext>
            </a:extLst>
          </p:cNvPr>
          <p:cNvSpPr>
            <a:spLocks noGrp="1"/>
          </p:cNvSpPr>
          <p:nvPr>
            <p:ph type="title"/>
          </p:nvPr>
        </p:nvSpPr>
        <p:spPr>
          <a:xfrm>
            <a:off x="838200" y="230250"/>
            <a:ext cx="10515600" cy="460498"/>
          </a:xfrm>
        </p:spPr>
        <p:txBody>
          <a:bodyPr>
            <a:normAutofit fontScale="90000"/>
          </a:bodyPr>
          <a:lstStyle/>
          <a:p>
            <a:r>
              <a:rPr kumimoji="1" lang="en-US" altLang="ja-JP" sz="2800" dirty="0"/>
              <a:t>OTP-</a:t>
            </a:r>
            <a:r>
              <a:rPr lang="en-US" altLang="ja-JP" sz="2800" dirty="0"/>
              <a:t>9</a:t>
            </a:r>
            <a:r>
              <a:rPr kumimoji="1" lang="en-US" altLang="ja-JP" sz="2800" dirty="0"/>
              <a:t>000</a:t>
            </a:r>
            <a:r>
              <a:rPr kumimoji="1" lang="ja-JP" altLang="en-US" sz="2800" dirty="0"/>
              <a:t>シリーズとコンビネーション</a:t>
            </a:r>
          </a:p>
        </p:txBody>
      </p:sp>
      <p:sp>
        <p:nvSpPr>
          <p:cNvPr id="10" name="スライド番号プレースホルダー 9">
            <a:extLst>
              <a:ext uri="{FF2B5EF4-FFF2-40B4-BE49-F238E27FC236}">
                <a16:creationId xmlns:a16="http://schemas.microsoft.com/office/drawing/2014/main" id="{275AD122-BDB1-67CF-A2B5-C17049677919}"/>
              </a:ext>
            </a:extLst>
          </p:cNvPr>
          <p:cNvSpPr>
            <a:spLocks noGrp="1"/>
          </p:cNvSpPr>
          <p:nvPr>
            <p:ph type="sldNum" sz="quarter" idx="12"/>
          </p:nvPr>
        </p:nvSpPr>
        <p:spPr/>
        <p:txBody>
          <a:bodyPr/>
          <a:lstStyle/>
          <a:p>
            <a:fld id="{E7784300-A231-4CE8-BF2A-B73085566916}" type="slidenum">
              <a:rPr kumimoji="1" lang="ja-JP" altLang="en-US" smtClean="0"/>
              <a:t>47</a:t>
            </a:fld>
            <a:r>
              <a:rPr kumimoji="1" lang="ja-JP" altLang="en-US"/>
              <a:t>ページ</a:t>
            </a:r>
            <a:endParaRPr kumimoji="1" lang="ja-JP" altLang="en-US" dirty="0"/>
          </a:p>
        </p:txBody>
      </p:sp>
      <p:sp>
        <p:nvSpPr>
          <p:cNvPr id="4" name="テキスト ボックス 3">
            <a:extLst>
              <a:ext uri="{FF2B5EF4-FFF2-40B4-BE49-F238E27FC236}">
                <a16:creationId xmlns:a16="http://schemas.microsoft.com/office/drawing/2014/main" id="{E81935DF-59A6-C9F9-E4FA-CD577AD779C1}"/>
              </a:ext>
            </a:extLst>
          </p:cNvPr>
          <p:cNvSpPr txBox="1"/>
          <p:nvPr/>
        </p:nvSpPr>
        <p:spPr>
          <a:xfrm>
            <a:off x="838200" y="2453872"/>
            <a:ext cx="6096000" cy="369332"/>
          </a:xfrm>
          <a:prstGeom prst="rect">
            <a:avLst/>
          </a:prstGeom>
          <a:noFill/>
        </p:spPr>
        <p:txBody>
          <a:bodyPr wrap="square">
            <a:spAutoFit/>
          </a:bodyPr>
          <a:lstStyle/>
          <a:p>
            <a:r>
              <a:rPr lang="en-US" altLang="ja-JP" dirty="0">
                <a:hlinkClick r:id="rId2"/>
              </a:rPr>
              <a:t>OTP-9000-M10 | Product </a:t>
            </a:r>
            <a:r>
              <a:rPr lang="en-US" altLang="ja-JP" dirty="0" err="1">
                <a:hlinkClick r:id="rId2"/>
              </a:rPr>
              <a:t>iQ</a:t>
            </a:r>
            <a:r>
              <a:rPr lang="en-US" altLang="ja-JP" dirty="0">
                <a:hlinkClick r:id="rId2"/>
              </a:rPr>
              <a:t> - Product </a:t>
            </a:r>
            <a:r>
              <a:rPr lang="en-US" altLang="ja-JP" dirty="0" err="1">
                <a:hlinkClick r:id="rId2"/>
              </a:rPr>
              <a:t>iQ</a:t>
            </a:r>
            <a:endParaRPr lang="ja-JP" altLang="en-US" dirty="0"/>
          </a:p>
        </p:txBody>
      </p:sp>
      <p:pic>
        <p:nvPicPr>
          <p:cNvPr id="9" name="図 8">
            <a:extLst>
              <a:ext uri="{FF2B5EF4-FFF2-40B4-BE49-F238E27FC236}">
                <a16:creationId xmlns:a16="http://schemas.microsoft.com/office/drawing/2014/main" id="{09E39062-B69C-86CB-E463-B0F2D9F414FA}"/>
              </a:ext>
            </a:extLst>
          </p:cNvPr>
          <p:cNvPicPr>
            <a:picLocks noChangeAspect="1"/>
          </p:cNvPicPr>
          <p:nvPr/>
        </p:nvPicPr>
        <p:blipFill>
          <a:blip r:embed="rId3"/>
          <a:stretch>
            <a:fillRect/>
          </a:stretch>
        </p:blipFill>
        <p:spPr>
          <a:xfrm>
            <a:off x="838200" y="690748"/>
            <a:ext cx="10515600" cy="1763124"/>
          </a:xfrm>
          <a:prstGeom prst="rect">
            <a:avLst/>
          </a:prstGeom>
          <a:ln>
            <a:solidFill>
              <a:schemeClr val="tx1"/>
            </a:solidFill>
          </a:ln>
        </p:spPr>
      </p:pic>
      <p:sp>
        <p:nvSpPr>
          <p:cNvPr id="8" name="正方形/長方形 7">
            <a:extLst>
              <a:ext uri="{FF2B5EF4-FFF2-40B4-BE49-F238E27FC236}">
                <a16:creationId xmlns:a16="http://schemas.microsoft.com/office/drawing/2014/main" id="{ABF9119E-DE5B-1B02-F26E-974349B0CA4F}"/>
              </a:ext>
            </a:extLst>
          </p:cNvPr>
          <p:cNvSpPr/>
          <p:nvPr/>
        </p:nvSpPr>
        <p:spPr>
          <a:xfrm>
            <a:off x="838201" y="1275843"/>
            <a:ext cx="10515600" cy="2100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10415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D4480173-C6A8-8761-1D46-A2162A9B7277}"/>
              </a:ext>
            </a:extLst>
          </p:cNvPr>
          <p:cNvPicPr>
            <a:picLocks noChangeAspect="1"/>
          </p:cNvPicPr>
          <p:nvPr/>
        </p:nvPicPr>
        <p:blipFill>
          <a:blip r:embed="rId2"/>
          <a:stretch>
            <a:fillRect/>
          </a:stretch>
        </p:blipFill>
        <p:spPr>
          <a:xfrm>
            <a:off x="8551267" y="2142671"/>
            <a:ext cx="938045" cy="659805"/>
          </a:xfrm>
          <a:prstGeom prst="rect">
            <a:avLst/>
          </a:prstGeom>
        </p:spPr>
      </p:pic>
      <p:pic>
        <p:nvPicPr>
          <p:cNvPr id="38" name="図 37">
            <a:extLst>
              <a:ext uri="{FF2B5EF4-FFF2-40B4-BE49-F238E27FC236}">
                <a16:creationId xmlns:a16="http://schemas.microsoft.com/office/drawing/2014/main" id="{AAA61F77-848C-7A02-2F82-869633A85CFB}"/>
              </a:ext>
            </a:extLst>
          </p:cNvPr>
          <p:cNvPicPr>
            <a:picLocks noChangeAspect="1"/>
          </p:cNvPicPr>
          <p:nvPr/>
        </p:nvPicPr>
        <p:blipFill>
          <a:blip r:embed="rId3"/>
          <a:stretch>
            <a:fillRect/>
          </a:stretch>
        </p:blipFill>
        <p:spPr>
          <a:xfrm>
            <a:off x="8820712" y="993869"/>
            <a:ext cx="399155" cy="654310"/>
          </a:xfrm>
          <a:prstGeom prst="rect">
            <a:avLst/>
          </a:prstGeom>
        </p:spPr>
      </p:pic>
      <p:cxnSp>
        <p:nvCxnSpPr>
          <p:cNvPr id="39" name="直線コネクタ 38">
            <a:extLst>
              <a:ext uri="{FF2B5EF4-FFF2-40B4-BE49-F238E27FC236}">
                <a16:creationId xmlns:a16="http://schemas.microsoft.com/office/drawing/2014/main" id="{371F9F3F-49E6-B245-AE4D-50CD202A8BEC}"/>
              </a:ext>
            </a:extLst>
          </p:cNvPr>
          <p:cNvCxnSpPr>
            <a:cxnSpLocks/>
          </p:cNvCxnSpPr>
          <p:nvPr/>
        </p:nvCxnSpPr>
        <p:spPr>
          <a:xfrm flipH="1">
            <a:off x="8699415" y="1573333"/>
            <a:ext cx="194815" cy="7990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85EDD46-4471-F73A-9CCE-1B070DEF83A4}"/>
              </a:ext>
            </a:extLst>
          </p:cNvPr>
          <p:cNvCxnSpPr>
            <a:cxnSpLocks/>
          </p:cNvCxnSpPr>
          <p:nvPr/>
        </p:nvCxnSpPr>
        <p:spPr>
          <a:xfrm>
            <a:off x="9019072" y="1573333"/>
            <a:ext cx="0" cy="8015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372862" y="156693"/>
            <a:ext cx="11171096" cy="911816"/>
          </a:xfrm>
        </p:spPr>
        <p:txBody>
          <a:bodyPr>
            <a:normAutofit/>
          </a:bodyPr>
          <a:lstStyle/>
          <a:p>
            <a:pPr lvl="0">
              <a:spcBef>
                <a:spcPts val="1000"/>
              </a:spcBef>
              <a:defRPr/>
            </a:pPr>
            <a:r>
              <a:rPr kumimoji="1" lang="en-US" altLang="ja-JP" sz="2800" dirty="0">
                <a:latin typeface="+mn-ea"/>
                <a:ea typeface="+mn-ea"/>
              </a:rPr>
              <a:t>2.1.2.5</a:t>
            </a:r>
            <a:r>
              <a:rPr kumimoji="1" lang="ja-JP" altLang="en-US" sz="2800" dirty="0">
                <a:latin typeface="+mn-ea"/>
                <a:ea typeface="+mn-ea"/>
              </a:rPr>
              <a:t>　</a:t>
            </a:r>
            <a:r>
              <a:rPr kumimoji="1" lang="en-US" altLang="ja-JP" sz="2800" dirty="0">
                <a:latin typeface="+mn-ea"/>
                <a:ea typeface="+mn-ea"/>
              </a:rPr>
              <a:t>250AF</a:t>
            </a:r>
            <a:r>
              <a:rPr kumimoji="1" lang="ja-JP" altLang="en-US" sz="2800" dirty="0">
                <a:latin typeface="+mn-ea"/>
                <a:ea typeface="+mn-ea"/>
              </a:rPr>
              <a:t>　</a:t>
            </a:r>
            <a:r>
              <a:rPr kumimoji="1" lang="en-US" altLang="ja-JP" sz="2800" dirty="0">
                <a:latin typeface="+mn-ea"/>
                <a:ea typeface="+mn-ea"/>
              </a:rPr>
              <a:t>BW250RAGU+OTP-9000-M10-</a:t>
            </a:r>
            <a:r>
              <a:rPr lang="en-US" altLang="ja-JP" sz="2800" dirty="0">
                <a:latin typeface="+mn-ea"/>
              </a:rPr>
              <a:t>3P-</a:t>
            </a:r>
            <a:r>
              <a:rPr kumimoji="1" lang="en-US" altLang="ja-JP" sz="2800" dirty="0">
                <a:latin typeface="+mn-ea"/>
                <a:ea typeface="+mn-ea"/>
              </a:rPr>
              <a:t>SCCR</a:t>
            </a:r>
            <a:br>
              <a:rPr kumimoji="1" lang="en-US" altLang="ja-JP" sz="3600" dirty="0">
                <a:latin typeface="+mn-ea"/>
                <a:ea typeface="+mn-ea"/>
              </a:rPr>
            </a:br>
            <a:r>
              <a:rPr kumimoji="1" lang="en-US" altLang="ja-JP" sz="2000" dirty="0">
                <a:latin typeface="+mn-ea"/>
                <a:ea typeface="+mn-ea"/>
              </a:rPr>
              <a:t>                  </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組合せ認定</a:t>
            </a:r>
            <a:r>
              <a:rPr kumimoji="1" lang="en-US" altLang="ja-JP" sz="2000" b="0" i="0" u="none" strike="noStrike" kern="1200" cap="none" spc="0" normalizeH="0" baseline="0" noProof="0" dirty="0">
                <a:ln>
                  <a:noFill/>
                </a:ln>
                <a:solidFill>
                  <a:prstClr val="black"/>
                </a:solidFill>
                <a:effectLst/>
                <a:uLnTx/>
                <a:uFillTx/>
                <a:latin typeface="+mn-ea"/>
                <a:ea typeface="+mn-ea"/>
                <a:cs typeface="+mn-cs"/>
              </a:rPr>
              <a:t>SCCR</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a:t>
            </a:r>
            <a:r>
              <a:rPr lang="en-US" altLang="ja-JP" sz="2000" dirty="0">
                <a:solidFill>
                  <a:srgbClr val="FF0000"/>
                </a:solidFill>
                <a:latin typeface="+mn-ea"/>
                <a:ea typeface="+mn-ea"/>
                <a:cs typeface="+mn-cs"/>
              </a:rPr>
              <a:t>5</a:t>
            </a:r>
            <a:r>
              <a:rPr kumimoji="1" lang="en-US" altLang="ja-JP" sz="2000" b="0" i="0" u="none" strike="noStrike" kern="1200" cap="none" spc="0" normalizeH="0" baseline="0" noProof="0" dirty="0">
                <a:ln>
                  <a:noFill/>
                </a:ln>
                <a:solidFill>
                  <a:srgbClr val="FF0000"/>
                </a:solidFill>
                <a:effectLst/>
                <a:uLnTx/>
                <a:uFillTx/>
                <a:latin typeface="+mn-ea"/>
                <a:ea typeface="+mn-ea"/>
                <a:cs typeface="+mn-cs"/>
              </a:rPr>
              <a:t>0kA(AC240V</a:t>
            </a:r>
            <a:r>
              <a:rPr kumimoji="1" lang="ja-JP" altLang="en-US" sz="2000" b="0" i="0" u="none" strike="noStrike" kern="1200" cap="none" spc="0" normalizeH="0" baseline="0" noProof="0" dirty="0">
                <a:ln>
                  <a:noFill/>
                </a:ln>
                <a:solidFill>
                  <a:srgbClr val="FF0000"/>
                </a:solidFill>
                <a:effectLst/>
                <a:uLnTx/>
                <a:uFillTx/>
                <a:latin typeface="+mn-ea"/>
                <a:ea typeface="+mn-ea"/>
                <a:cs typeface="+mn-cs"/>
              </a:rPr>
              <a:t>以）</a:t>
            </a:r>
            <a:endParaRPr kumimoji="1" lang="ja-JP" altLang="en-US" sz="2000" dirty="0">
              <a:latin typeface="+mn-ea"/>
              <a:ea typeface="+mn-ea"/>
            </a:endParaRPr>
          </a:p>
        </p:txBody>
      </p:sp>
      <p:sp>
        <p:nvSpPr>
          <p:cNvPr id="20" name="テキスト ボックス 19">
            <a:extLst>
              <a:ext uri="{FF2B5EF4-FFF2-40B4-BE49-F238E27FC236}">
                <a16:creationId xmlns:a16="http://schemas.microsoft.com/office/drawing/2014/main" id="{DA4FBD0C-9F7B-5B31-1B5A-CF13B4A55823}"/>
              </a:ext>
            </a:extLst>
          </p:cNvPr>
          <p:cNvSpPr txBox="1"/>
          <p:nvPr/>
        </p:nvSpPr>
        <p:spPr>
          <a:xfrm>
            <a:off x="3867848" y="1291022"/>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BW250RAGU-3P</a:t>
            </a:r>
          </a:p>
        </p:txBody>
      </p:sp>
      <p:pic>
        <p:nvPicPr>
          <p:cNvPr id="18" name="図 17">
            <a:extLst>
              <a:ext uri="{FF2B5EF4-FFF2-40B4-BE49-F238E27FC236}">
                <a16:creationId xmlns:a16="http://schemas.microsoft.com/office/drawing/2014/main" id="{EE501157-14A5-FEA3-DFE0-B4396C007D25}"/>
              </a:ext>
            </a:extLst>
          </p:cNvPr>
          <p:cNvPicPr>
            <a:picLocks noChangeAspect="1"/>
          </p:cNvPicPr>
          <p:nvPr/>
        </p:nvPicPr>
        <p:blipFill>
          <a:blip r:embed="rId2"/>
          <a:stretch>
            <a:fillRect/>
          </a:stretch>
        </p:blipFill>
        <p:spPr>
          <a:xfrm>
            <a:off x="946530" y="3617776"/>
            <a:ext cx="1821332" cy="1335094"/>
          </a:xfrm>
          <a:prstGeom prst="rect">
            <a:avLst/>
          </a:prstGeom>
        </p:spPr>
      </p:pic>
      <p:pic>
        <p:nvPicPr>
          <p:cNvPr id="16" name="図 15">
            <a:extLst>
              <a:ext uri="{FF2B5EF4-FFF2-40B4-BE49-F238E27FC236}">
                <a16:creationId xmlns:a16="http://schemas.microsoft.com/office/drawing/2014/main" id="{EDBE0064-0963-2115-577F-76D1450944BA}"/>
              </a:ext>
            </a:extLst>
          </p:cNvPr>
          <p:cNvPicPr>
            <a:picLocks noChangeAspect="1"/>
          </p:cNvPicPr>
          <p:nvPr/>
        </p:nvPicPr>
        <p:blipFill>
          <a:blip r:embed="rId3"/>
          <a:stretch>
            <a:fillRect/>
          </a:stretch>
        </p:blipFill>
        <p:spPr>
          <a:xfrm>
            <a:off x="1469691" y="1293211"/>
            <a:ext cx="775010" cy="1323975"/>
          </a:xfrm>
          <a:prstGeom prst="rect">
            <a:avLst/>
          </a:prstGeom>
        </p:spPr>
      </p:pic>
      <p:cxnSp>
        <p:nvCxnSpPr>
          <p:cNvPr id="24" name="直線コネクタ 23">
            <a:extLst>
              <a:ext uri="{FF2B5EF4-FFF2-40B4-BE49-F238E27FC236}">
                <a16:creationId xmlns:a16="http://schemas.microsoft.com/office/drawing/2014/main" id="{F0AB2BEE-91F4-8F85-43E5-F25D9E4E8482}"/>
              </a:ext>
            </a:extLst>
          </p:cNvPr>
          <p:cNvCxnSpPr>
            <a:cxnSpLocks/>
          </p:cNvCxnSpPr>
          <p:nvPr/>
        </p:nvCxnSpPr>
        <p:spPr>
          <a:xfrm flipH="1">
            <a:off x="1255532" y="2462229"/>
            <a:ext cx="359151" cy="16311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D7F6F29-DBCC-485E-9A03-E70BB8EBD4C3}"/>
              </a:ext>
            </a:extLst>
          </p:cNvPr>
          <p:cNvCxnSpPr>
            <a:cxnSpLocks/>
          </p:cNvCxnSpPr>
          <p:nvPr/>
        </p:nvCxnSpPr>
        <p:spPr>
          <a:xfrm>
            <a:off x="1854212" y="2462229"/>
            <a:ext cx="0" cy="1626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グループ化 4">
            <a:extLst>
              <a:ext uri="{FF2B5EF4-FFF2-40B4-BE49-F238E27FC236}">
                <a16:creationId xmlns:a16="http://schemas.microsoft.com/office/drawing/2014/main" id="{39D4D94C-5E91-BBA3-0673-0930DDE428B3}"/>
              </a:ext>
            </a:extLst>
          </p:cNvPr>
          <p:cNvGrpSpPr/>
          <p:nvPr/>
        </p:nvGrpSpPr>
        <p:grpSpPr>
          <a:xfrm>
            <a:off x="3253960" y="3633564"/>
            <a:ext cx="2969179" cy="1319306"/>
            <a:chOff x="3867848" y="4128815"/>
            <a:chExt cx="2969179" cy="1319306"/>
          </a:xfrm>
        </p:grpSpPr>
        <p:sp>
          <p:nvSpPr>
            <p:cNvPr id="14" name="テキスト ボックス 13">
              <a:extLst>
                <a:ext uri="{FF2B5EF4-FFF2-40B4-BE49-F238E27FC236}">
                  <a16:creationId xmlns:a16="http://schemas.microsoft.com/office/drawing/2014/main" id="{7DA56942-AF42-B96D-F006-74D418554D4E}"/>
                </a:ext>
              </a:extLst>
            </p:cNvPr>
            <p:cNvSpPr txBox="1"/>
            <p:nvPr/>
          </p:nvSpPr>
          <p:spPr>
            <a:xfrm>
              <a:off x="3881120" y="4524791"/>
              <a:ext cx="2743200" cy="923330"/>
            </a:xfrm>
            <a:prstGeom prst="rect">
              <a:avLst/>
            </a:prstGeom>
            <a:noFill/>
          </p:spPr>
          <p:txBody>
            <a:bodyPr wrap="square" rtlCol="0">
              <a:spAutoFit/>
            </a:bodyPr>
            <a:lstStyle/>
            <a:p>
              <a:r>
                <a:rPr kumimoji="1" lang="en-US" altLang="ja-JP" dirty="0"/>
                <a:t>AC600V</a:t>
              </a:r>
              <a:r>
                <a:rPr kumimoji="1" lang="ja-JP" altLang="en-US" dirty="0"/>
                <a:t>　</a:t>
              </a:r>
              <a:r>
                <a:rPr lang="en-US" altLang="ja-JP" dirty="0"/>
                <a:t>250</a:t>
              </a:r>
              <a:r>
                <a:rPr kumimoji="1" lang="en-US" altLang="ja-JP" dirty="0"/>
                <a:t>A</a:t>
              </a:r>
            </a:p>
            <a:p>
              <a:r>
                <a:rPr kumimoji="1" lang="en-US" altLang="ja-JP" dirty="0"/>
                <a:t>IN	</a:t>
              </a:r>
              <a:r>
                <a:rPr kumimoji="1" lang="ja-JP" altLang="en-US" dirty="0"/>
                <a:t>：</a:t>
              </a:r>
              <a:r>
                <a:rPr kumimoji="1" lang="en-US" altLang="ja-JP" dirty="0"/>
                <a:t>M10×</a:t>
              </a:r>
              <a:r>
                <a:rPr kumimoji="1" lang="ja-JP" altLang="en-US" dirty="0"/>
                <a:t>１</a:t>
              </a:r>
              <a:endParaRPr kumimoji="1" lang="en-US" altLang="ja-JP" dirty="0"/>
            </a:p>
            <a:p>
              <a:r>
                <a:rPr lang="en-US" altLang="ja-JP" dirty="0"/>
                <a:t>OUT	</a:t>
              </a:r>
              <a:r>
                <a:rPr lang="ja-JP" altLang="en-US" dirty="0"/>
                <a:t>：</a:t>
              </a:r>
              <a:r>
                <a:rPr lang="en-US" altLang="ja-JP" dirty="0"/>
                <a:t>M6×5</a:t>
              </a:r>
            </a:p>
          </p:txBody>
        </p:sp>
        <p:sp>
          <p:nvSpPr>
            <p:cNvPr id="12" name="テキスト ボックス 11">
              <a:extLst>
                <a:ext uri="{FF2B5EF4-FFF2-40B4-BE49-F238E27FC236}">
                  <a16:creationId xmlns:a16="http://schemas.microsoft.com/office/drawing/2014/main" id="{ED3492EF-52FE-1C7E-3A4C-1A8455121E97}"/>
                </a:ext>
              </a:extLst>
            </p:cNvPr>
            <p:cNvSpPr txBox="1"/>
            <p:nvPr/>
          </p:nvSpPr>
          <p:spPr>
            <a:xfrm>
              <a:off x="3867848" y="4128815"/>
              <a:ext cx="2969179" cy="369332"/>
            </a:xfrm>
            <a:prstGeom prst="rect">
              <a:avLst/>
            </a:prstGeom>
            <a:noFill/>
          </p:spPr>
          <p:txBody>
            <a:bodyPr wrap="square">
              <a:spAutoFit/>
            </a:bodyPr>
            <a:lstStyle/>
            <a:p>
              <a:r>
                <a:rPr lang="en-US" altLang="ja-JP" dirty="0">
                  <a:solidFill>
                    <a:srgbClr val="0070C0"/>
                  </a:solidFill>
                  <a:hlinkClick r:id="rId4">
                    <a:extLst>
                      <a:ext uri="{A12FA001-AC4F-418D-AE19-62706E023703}">
                        <ahyp:hlinkClr xmlns:ahyp="http://schemas.microsoft.com/office/drawing/2018/hyperlinkcolor" val="tx"/>
                      </a:ext>
                    </a:extLst>
                  </a:hlinkClick>
                </a:rPr>
                <a:t>OTP-9000-xP-M10-SCCR</a:t>
              </a:r>
              <a:endParaRPr lang="ja-JP" altLang="en-US" dirty="0">
                <a:solidFill>
                  <a:srgbClr val="0070C0"/>
                </a:solidFill>
              </a:endParaRPr>
            </a:p>
          </p:txBody>
        </p:sp>
      </p:grpSp>
      <p:sp>
        <p:nvSpPr>
          <p:cNvPr id="21" name="テキスト ボックス 20">
            <a:extLst>
              <a:ext uri="{FF2B5EF4-FFF2-40B4-BE49-F238E27FC236}">
                <a16:creationId xmlns:a16="http://schemas.microsoft.com/office/drawing/2014/main" id="{E9C6E0C7-5A78-0DA4-2961-FB7513DA4829}"/>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cxnSp>
        <p:nvCxnSpPr>
          <p:cNvPr id="23" name="コネクタ: カギ線 22">
            <a:extLst>
              <a:ext uri="{FF2B5EF4-FFF2-40B4-BE49-F238E27FC236}">
                <a16:creationId xmlns:a16="http://schemas.microsoft.com/office/drawing/2014/main" id="{625237F5-9BC0-CA19-C362-F74973CB8A32}"/>
              </a:ext>
            </a:extLst>
          </p:cNvPr>
          <p:cNvCxnSpPr>
            <a:cxnSpLocks/>
            <a:stCxn id="26" idx="3"/>
            <a:endCxn id="27" idx="3"/>
          </p:cNvCxnSpPr>
          <p:nvPr/>
        </p:nvCxnSpPr>
        <p:spPr>
          <a:xfrm>
            <a:off x="9232379" y="35383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F25C3654-3C97-F083-72C1-9FD0EA87BA9F}"/>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26" name="図 25">
            <a:extLst>
              <a:ext uri="{FF2B5EF4-FFF2-40B4-BE49-F238E27FC236}">
                <a16:creationId xmlns:a16="http://schemas.microsoft.com/office/drawing/2014/main" id="{1E9DDB15-D8B9-39D1-E51B-DE3F57FD116F}"/>
              </a:ext>
            </a:extLst>
          </p:cNvPr>
          <p:cNvPicPr>
            <a:picLocks noChangeAspect="1"/>
          </p:cNvPicPr>
          <p:nvPr/>
        </p:nvPicPr>
        <p:blipFill>
          <a:blip r:embed="rId5"/>
          <a:stretch>
            <a:fillRect/>
          </a:stretch>
        </p:blipFill>
        <p:spPr>
          <a:xfrm>
            <a:off x="8808199" y="3163150"/>
            <a:ext cx="424180" cy="750472"/>
          </a:xfrm>
          <a:prstGeom prst="rect">
            <a:avLst/>
          </a:prstGeom>
        </p:spPr>
      </p:pic>
      <p:pic>
        <p:nvPicPr>
          <p:cNvPr id="27" name="図 26">
            <a:extLst>
              <a:ext uri="{FF2B5EF4-FFF2-40B4-BE49-F238E27FC236}">
                <a16:creationId xmlns:a16="http://schemas.microsoft.com/office/drawing/2014/main" id="{9A55A10E-8D48-0D81-9435-02081647B2EA}"/>
              </a:ext>
            </a:extLst>
          </p:cNvPr>
          <p:cNvPicPr>
            <a:picLocks noChangeAspect="1"/>
          </p:cNvPicPr>
          <p:nvPr/>
        </p:nvPicPr>
        <p:blipFill>
          <a:blip r:embed="rId6"/>
          <a:stretch>
            <a:fillRect/>
          </a:stretch>
        </p:blipFill>
        <p:spPr>
          <a:xfrm>
            <a:off x="8567852" y="4267466"/>
            <a:ext cx="904875" cy="677074"/>
          </a:xfrm>
          <a:prstGeom prst="rect">
            <a:avLst/>
          </a:prstGeom>
        </p:spPr>
      </p:pic>
      <p:cxnSp>
        <p:nvCxnSpPr>
          <p:cNvPr id="28" name="直線コネクタ 27">
            <a:extLst>
              <a:ext uri="{FF2B5EF4-FFF2-40B4-BE49-F238E27FC236}">
                <a16:creationId xmlns:a16="http://schemas.microsoft.com/office/drawing/2014/main" id="{E8F1EF14-58C2-FD41-344C-1986C7BF500C}"/>
              </a:ext>
            </a:extLst>
          </p:cNvPr>
          <p:cNvCxnSpPr>
            <a:cxnSpLocks/>
          </p:cNvCxnSpPr>
          <p:nvPr/>
        </p:nvCxnSpPr>
        <p:spPr>
          <a:xfrm flipH="1">
            <a:off x="8728722" y="3847114"/>
            <a:ext cx="164211" cy="6127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D86B39C1-619B-7591-A017-045592725B11}"/>
              </a:ext>
            </a:extLst>
          </p:cNvPr>
          <p:cNvCxnSpPr>
            <a:cxnSpLocks/>
          </p:cNvCxnSpPr>
          <p:nvPr/>
        </p:nvCxnSpPr>
        <p:spPr>
          <a:xfrm>
            <a:off x="9021965" y="3847114"/>
            <a:ext cx="0" cy="6031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964CC781-4A6D-8C05-089D-FE9E083F1696}"/>
              </a:ext>
            </a:extLst>
          </p:cNvPr>
          <p:cNvCxnSpPr>
            <a:cxnSpLocks/>
          </p:cNvCxnSpPr>
          <p:nvPr/>
        </p:nvCxnSpPr>
        <p:spPr>
          <a:xfrm>
            <a:off x="9021960" y="2645761"/>
            <a:ext cx="0" cy="5809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16B4DFD-1CE2-0F17-C6BF-5CEAF63817F3}"/>
              </a:ext>
            </a:extLst>
          </p:cNvPr>
          <p:cNvCxnSpPr>
            <a:cxnSpLocks/>
          </p:cNvCxnSpPr>
          <p:nvPr/>
        </p:nvCxnSpPr>
        <p:spPr>
          <a:xfrm>
            <a:off x="8711539" y="2645761"/>
            <a:ext cx="182691" cy="5787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グループ化 47">
            <a:extLst>
              <a:ext uri="{FF2B5EF4-FFF2-40B4-BE49-F238E27FC236}">
                <a16:creationId xmlns:a16="http://schemas.microsoft.com/office/drawing/2014/main" id="{B0B9B1A2-79F5-F0EE-D7E2-FD091BC5D3B5}"/>
              </a:ext>
            </a:extLst>
          </p:cNvPr>
          <p:cNvGrpSpPr/>
          <p:nvPr/>
        </p:nvGrpSpPr>
        <p:grpSpPr>
          <a:xfrm>
            <a:off x="2407434" y="2688326"/>
            <a:ext cx="3874166" cy="675270"/>
            <a:chOff x="2433027" y="2283487"/>
            <a:chExt cx="3874166" cy="675270"/>
          </a:xfrm>
        </p:grpSpPr>
        <p:sp>
          <p:nvSpPr>
            <p:cNvPr id="49" name="テキスト ボックス 48">
              <a:extLst>
                <a:ext uri="{FF2B5EF4-FFF2-40B4-BE49-F238E27FC236}">
                  <a16:creationId xmlns:a16="http://schemas.microsoft.com/office/drawing/2014/main" id="{4EC8BC55-9B62-20F3-5966-CC03F7453537}"/>
                </a:ext>
              </a:extLst>
            </p:cNvPr>
            <p:cNvSpPr txBox="1"/>
            <p:nvPr/>
          </p:nvSpPr>
          <p:spPr>
            <a:xfrm>
              <a:off x="3017275" y="2283487"/>
              <a:ext cx="3289918"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kumimoji="1" lang="en-US" altLang="ja-JP" dirty="0">
                  <a:solidFill>
                    <a:srgbClr val="0070C0"/>
                  </a:solidFill>
                </a:rPr>
                <a:t>1AWG-250KCM</a:t>
              </a:r>
              <a:endParaRPr lang="en-US" altLang="ja-JP" dirty="0">
                <a:solidFill>
                  <a:srgbClr val="0070C0"/>
                </a:solidFill>
              </a:endParaRPr>
            </a:p>
          </p:txBody>
        </p:sp>
        <p:cxnSp>
          <p:nvCxnSpPr>
            <p:cNvPr id="50" name="コネクタ: カギ線 49">
              <a:extLst>
                <a:ext uri="{FF2B5EF4-FFF2-40B4-BE49-F238E27FC236}">
                  <a16:creationId xmlns:a16="http://schemas.microsoft.com/office/drawing/2014/main" id="{10B64590-6627-1627-1F40-7084D6D2244D}"/>
                </a:ext>
              </a:extLst>
            </p:cNvPr>
            <p:cNvCxnSpPr>
              <a:cxnSpLocks/>
              <a:stCxn id="49" idx="2"/>
            </p:cNvCxnSpPr>
            <p:nvPr/>
          </p:nvCxnSpPr>
          <p:spPr>
            <a:xfrm rot="5400000">
              <a:off x="3394661" y="1691184"/>
              <a:ext cx="305939" cy="2229208"/>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テキスト ボックス 10">
            <a:extLst>
              <a:ext uri="{FF2B5EF4-FFF2-40B4-BE49-F238E27FC236}">
                <a16:creationId xmlns:a16="http://schemas.microsoft.com/office/drawing/2014/main" id="{1AB4548F-EE43-4F1D-3A0B-4EFC75D0E6CA}"/>
              </a:ext>
            </a:extLst>
          </p:cNvPr>
          <p:cNvSpPr txBox="1"/>
          <p:nvPr/>
        </p:nvSpPr>
        <p:spPr>
          <a:xfrm>
            <a:off x="160997" y="5379101"/>
            <a:ext cx="3405099"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a:t>
            </a:r>
            <a:r>
              <a:rPr lang="en-US" altLang="ja-JP" sz="2000" dirty="0">
                <a:solidFill>
                  <a:srgbClr val="0070C0"/>
                </a:solidFill>
              </a:rPr>
              <a:t>8</a:t>
            </a:r>
            <a:r>
              <a:rPr kumimoji="1" lang="en-US" altLang="ja-JP" sz="2000" dirty="0">
                <a:solidFill>
                  <a:srgbClr val="0070C0"/>
                </a:solidFill>
              </a:rPr>
              <a:t>-1/0AWG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endParaRPr kumimoji="1" lang="en-US" altLang="ja-JP" sz="2000" dirty="0">
              <a:solidFill>
                <a:srgbClr val="0070C0"/>
              </a:solidFill>
            </a:endParaRPr>
          </a:p>
          <a:p>
            <a:r>
              <a:rPr kumimoji="1" lang="ja-JP" altLang="en-US" sz="2000" dirty="0">
                <a:solidFill>
                  <a:srgbClr val="0070C0"/>
                </a:solidFill>
              </a:rPr>
              <a:t>最大</a:t>
            </a:r>
            <a:r>
              <a:rPr kumimoji="1" lang="en-US" altLang="ja-JP" sz="2000" dirty="0">
                <a:solidFill>
                  <a:srgbClr val="0070C0"/>
                </a:solidFill>
              </a:rPr>
              <a:t>5</a:t>
            </a:r>
            <a:r>
              <a:rPr kumimoji="1" lang="ja-JP" altLang="en-US" sz="2000" dirty="0">
                <a:solidFill>
                  <a:srgbClr val="0070C0"/>
                </a:solidFill>
              </a:rPr>
              <a:t>分岐　</a:t>
            </a:r>
            <a:r>
              <a:rPr kumimoji="1" lang="en-US" altLang="ja-JP" sz="2000" dirty="0">
                <a:solidFill>
                  <a:srgbClr val="0070C0"/>
                </a:solidFill>
              </a:rPr>
              <a:t>SCCR50kA</a:t>
            </a:r>
          </a:p>
          <a:p>
            <a:r>
              <a:rPr kumimoji="1" lang="ja-JP" altLang="en-US" sz="2000" dirty="0">
                <a:solidFill>
                  <a:srgbClr val="0070C0"/>
                </a:solidFill>
              </a:rPr>
              <a:t>最大</a:t>
            </a:r>
            <a:r>
              <a:rPr kumimoji="1" lang="en-US" altLang="ja-JP" sz="2000" dirty="0">
                <a:solidFill>
                  <a:srgbClr val="0070C0"/>
                </a:solidFill>
              </a:rPr>
              <a:t>10</a:t>
            </a:r>
            <a:r>
              <a:rPr kumimoji="1" lang="ja-JP" altLang="en-US" sz="2000" dirty="0">
                <a:solidFill>
                  <a:srgbClr val="0070C0"/>
                </a:solidFill>
              </a:rPr>
              <a:t>分岐　</a:t>
            </a:r>
            <a:r>
              <a:rPr kumimoji="1" lang="en-US" altLang="ja-JP" sz="2000" dirty="0">
                <a:solidFill>
                  <a:srgbClr val="0070C0"/>
                </a:solidFill>
              </a:rPr>
              <a:t>SCCR10kA</a:t>
            </a:r>
          </a:p>
        </p:txBody>
      </p:sp>
      <p:cxnSp>
        <p:nvCxnSpPr>
          <p:cNvPr id="13" name="コネクタ: カギ線 12">
            <a:extLst>
              <a:ext uri="{FF2B5EF4-FFF2-40B4-BE49-F238E27FC236}">
                <a16:creationId xmlns:a16="http://schemas.microsoft.com/office/drawing/2014/main" id="{036E8491-70CB-D45F-0938-21FAD5605CEA}"/>
              </a:ext>
            </a:extLst>
          </p:cNvPr>
          <p:cNvCxnSpPr>
            <a:cxnSpLocks/>
            <a:stCxn id="11" idx="0"/>
            <a:endCxn id="15" idx="2"/>
          </p:cNvCxnSpPr>
          <p:nvPr/>
        </p:nvCxnSpPr>
        <p:spPr>
          <a:xfrm rot="16200000" flipV="1">
            <a:off x="1542781" y="5058335"/>
            <a:ext cx="635183" cy="6350"/>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F5410A3A-1592-D56C-F0C0-92AA3B6BB457}"/>
              </a:ext>
            </a:extLst>
          </p:cNvPr>
          <p:cNvSpPr/>
          <p:nvPr/>
        </p:nvSpPr>
        <p:spPr>
          <a:xfrm>
            <a:off x="954866" y="4248041"/>
            <a:ext cx="1804661" cy="495877"/>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72806DD8-066E-A0ED-EC08-4A9B6D738A20}"/>
              </a:ext>
            </a:extLst>
          </p:cNvPr>
          <p:cNvSpPr>
            <a:spLocks noGrp="1"/>
          </p:cNvSpPr>
          <p:nvPr>
            <p:ph type="sldNum" sz="quarter" idx="12"/>
          </p:nvPr>
        </p:nvSpPr>
        <p:spPr/>
        <p:txBody>
          <a:bodyPr/>
          <a:lstStyle/>
          <a:p>
            <a:fld id="{E7784300-A231-4CE8-BF2A-B73085566916}" type="slidenum">
              <a:rPr kumimoji="1" lang="ja-JP" altLang="en-US" smtClean="0"/>
              <a:t>48</a:t>
            </a:fld>
            <a:r>
              <a:rPr kumimoji="1" lang="ja-JP" altLang="en-US"/>
              <a:t>ページ</a:t>
            </a:r>
            <a:endParaRPr kumimoji="1" lang="ja-JP" altLang="en-US" dirty="0"/>
          </a:p>
        </p:txBody>
      </p:sp>
      <p:sp>
        <p:nvSpPr>
          <p:cNvPr id="4" name="吹き出し: 折線 3">
            <a:extLst>
              <a:ext uri="{FF2B5EF4-FFF2-40B4-BE49-F238E27FC236}">
                <a16:creationId xmlns:a16="http://schemas.microsoft.com/office/drawing/2014/main" id="{29A02ED6-BEF1-FFD6-B0C8-36999A1D45D5}"/>
              </a:ext>
            </a:extLst>
          </p:cNvPr>
          <p:cNvSpPr/>
          <p:nvPr/>
        </p:nvSpPr>
        <p:spPr>
          <a:xfrm>
            <a:off x="9777988" y="1378797"/>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6" name="グループ化 5">
            <a:extLst>
              <a:ext uri="{FF2B5EF4-FFF2-40B4-BE49-F238E27FC236}">
                <a16:creationId xmlns:a16="http://schemas.microsoft.com/office/drawing/2014/main" id="{29F1068E-9CEA-56B8-56D0-F4AA076CE3BB}"/>
              </a:ext>
            </a:extLst>
          </p:cNvPr>
          <p:cNvGrpSpPr/>
          <p:nvPr/>
        </p:nvGrpSpPr>
        <p:grpSpPr>
          <a:xfrm>
            <a:off x="8659814" y="2024433"/>
            <a:ext cx="720951" cy="264371"/>
            <a:chOff x="738051" y="2372149"/>
            <a:chExt cx="264371" cy="264371"/>
          </a:xfrm>
        </p:grpSpPr>
        <p:cxnSp>
          <p:nvCxnSpPr>
            <p:cNvPr id="8" name="直線コネクタ 7">
              <a:extLst>
                <a:ext uri="{FF2B5EF4-FFF2-40B4-BE49-F238E27FC236}">
                  <a16:creationId xmlns:a16="http://schemas.microsoft.com/office/drawing/2014/main" id="{9E7ECEFF-689A-92F9-78E6-8811780858C6}"/>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4BB96B5D-2EB5-22F8-9418-0F455AC085EE}"/>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1" name="直線コネクタ 50">
            <a:extLst>
              <a:ext uri="{FF2B5EF4-FFF2-40B4-BE49-F238E27FC236}">
                <a16:creationId xmlns:a16="http://schemas.microsoft.com/office/drawing/2014/main" id="{88E941DB-4B68-214B-8A50-A287CE393294}"/>
              </a:ext>
            </a:extLst>
          </p:cNvPr>
          <p:cNvCxnSpPr>
            <a:cxnSpLocks/>
          </p:cNvCxnSpPr>
          <p:nvPr/>
        </p:nvCxnSpPr>
        <p:spPr>
          <a:xfrm>
            <a:off x="2093742" y="2462229"/>
            <a:ext cx="359151" cy="16311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C30F648F-4629-93DF-1FEB-4B1137D9E0F6}"/>
              </a:ext>
            </a:extLst>
          </p:cNvPr>
          <p:cNvCxnSpPr>
            <a:cxnSpLocks/>
          </p:cNvCxnSpPr>
          <p:nvPr/>
        </p:nvCxnSpPr>
        <p:spPr>
          <a:xfrm>
            <a:off x="9143915" y="1573333"/>
            <a:ext cx="194815" cy="7990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B4F82BF-8567-3701-ADB3-FA3876040397}"/>
              </a:ext>
            </a:extLst>
          </p:cNvPr>
          <p:cNvCxnSpPr>
            <a:cxnSpLocks/>
          </p:cNvCxnSpPr>
          <p:nvPr/>
        </p:nvCxnSpPr>
        <p:spPr>
          <a:xfrm flipH="1">
            <a:off x="9149689" y="2645761"/>
            <a:ext cx="182691" cy="5787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3B6826F6-79F4-B12B-4F39-D4D8CEC730BF}"/>
              </a:ext>
            </a:extLst>
          </p:cNvPr>
          <p:cNvCxnSpPr>
            <a:cxnSpLocks/>
          </p:cNvCxnSpPr>
          <p:nvPr/>
        </p:nvCxnSpPr>
        <p:spPr>
          <a:xfrm>
            <a:off x="9150997" y="3847114"/>
            <a:ext cx="164211" cy="6127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665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C17DBD-098D-7785-9C4E-2D1419496C55}"/>
              </a:ext>
            </a:extLst>
          </p:cNvPr>
          <p:cNvSpPr>
            <a:spLocks noGrp="1"/>
          </p:cNvSpPr>
          <p:nvPr>
            <p:ph type="title"/>
          </p:nvPr>
        </p:nvSpPr>
        <p:spPr>
          <a:xfrm>
            <a:off x="838200" y="136525"/>
            <a:ext cx="10515600" cy="520701"/>
          </a:xfrm>
        </p:spPr>
        <p:txBody>
          <a:bodyPr>
            <a:normAutofit/>
          </a:bodyPr>
          <a:lstStyle/>
          <a:p>
            <a:r>
              <a:rPr kumimoji="1" lang="en-US" altLang="ja-JP" sz="2800" dirty="0"/>
              <a:t>OTP-</a:t>
            </a:r>
            <a:r>
              <a:rPr lang="en-US" altLang="ja-JP" sz="2800" dirty="0"/>
              <a:t>9</a:t>
            </a:r>
            <a:r>
              <a:rPr kumimoji="1" lang="en-US" altLang="ja-JP" sz="2800" dirty="0"/>
              <a:t>000</a:t>
            </a:r>
            <a:r>
              <a:rPr kumimoji="1" lang="ja-JP" altLang="en-US" sz="2800" dirty="0"/>
              <a:t>シリーズとコンビネーション</a:t>
            </a:r>
          </a:p>
        </p:txBody>
      </p:sp>
      <p:sp>
        <p:nvSpPr>
          <p:cNvPr id="10" name="スライド番号プレースホルダー 9">
            <a:extLst>
              <a:ext uri="{FF2B5EF4-FFF2-40B4-BE49-F238E27FC236}">
                <a16:creationId xmlns:a16="http://schemas.microsoft.com/office/drawing/2014/main" id="{FAAB0BEE-D629-6B76-33AE-A296F12E8D25}"/>
              </a:ext>
            </a:extLst>
          </p:cNvPr>
          <p:cNvSpPr>
            <a:spLocks noGrp="1"/>
          </p:cNvSpPr>
          <p:nvPr>
            <p:ph type="sldNum" sz="quarter" idx="12"/>
          </p:nvPr>
        </p:nvSpPr>
        <p:spPr/>
        <p:txBody>
          <a:bodyPr/>
          <a:lstStyle/>
          <a:p>
            <a:fld id="{E7784300-A231-4CE8-BF2A-B73085566916}" type="slidenum">
              <a:rPr kumimoji="1" lang="ja-JP" altLang="en-US" smtClean="0"/>
              <a:t>49</a:t>
            </a:fld>
            <a:r>
              <a:rPr kumimoji="1" lang="ja-JP" altLang="en-US"/>
              <a:t>ページ</a:t>
            </a:r>
            <a:endParaRPr kumimoji="1" lang="ja-JP" altLang="en-US" dirty="0"/>
          </a:p>
        </p:txBody>
      </p:sp>
      <p:pic>
        <p:nvPicPr>
          <p:cNvPr id="6" name="図 5">
            <a:extLst>
              <a:ext uri="{FF2B5EF4-FFF2-40B4-BE49-F238E27FC236}">
                <a16:creationId xmlns:a16="http://schemas.microsoft.com/office/drawing/2014/main" id="{497AF5BB-72A9-B0EC-C622-0D090CCF1768}"/>
              </a:ext>
            </a:extLst>
          </p:cNvPr>
          <p:cNvPicPr>
            <a:picLocks noChangeAspect="1"/>
          </p:cNvPicPr>
          <p:nvPr/>
        </p:nvPicPr>
        <p:blipFill>
          <a:blip r:embed="rId2"/>
          <a:stretch>
            <a:fillRect/>
          </a:stretch>
        </p:blipFill>
        <p:spPr>
          <a:xfrm>
            <a:off x="838200" y="657226"/>
            <a:ext cx="10515601" cy="1768238"/>
          </a:xfrm>
          <a:prstGeom prst="rect">
            <a:avLst/>
          </a:prstGeom>
          <a:ln>
            <a:solidFill>
              <a:schemeClr val="tx1"/>
            </a:solidFill>
          </a:ln>
        </p:spPr>
      </p:pic>
      <p:sp>
        <p:nvSpPr>
          <p:cNvPr id="13" name="テキスト ボックス 12">
            <a:extLst>
              <a:ext uri="{FF2B5EF4-FFF2-40B4-BE49-F238E27FC236}">
                <a16:creationId xmlns:a16="http://schemas.microsoft.com/office/drawing/2014/main" id="{54AA6E63-F2D0-01D7-35DE-AAED8A35B720}"/>
              </a:ext>
            </a:extLst>
          </p:cNvPr>
          <p:cNvSpPr txBox="1"/>
          <p:nvPr/>
        </p:nvSpPr>
        <p:spPr>
          <a:xfrm>
            <a:off x="838199" y="2425464"/>
            <a:ext cx="6096000" cy="369332"/>
          </a:xfrm>
          <a:prstGeom prst="rect">
            <a:avLst/>
          </a:prstGeom>
          <a:noFill/>
        </p:spPr>
        <p:txBody>
          <a:bodyPr wrap="square">
            <a:spAutoFit/>
          </a:bodyPr>
          <a:lstStyle/>
          <a:p>
            <a:r>
              <a:rPr lang="en-US" altLang="ja-JP" dirty="0">
                <a:hlinkClick r:id="rId3"/>
              </a:rPr>
              <a:t>OTP-9000-M10 | Product </a:t>
            </a:r>
            <a:r>
              <a:rPr lang="en-US" altLang="ja-JP" dirty="0" err="1">
                <a:hlinkClick r:id="rId3"/>
              </a:rPr>
              <a:t>iQ</a:t>
            </a:r>
            <a:r>
              <a:rPr lang="en-US" altLang="ja-JP" dirty="0">
                <a:hlinkClick r:id="rId3"/>
              </a:rPr>
              <a:t> - Product </a:t>
            </a:r>
            <a:r>
              <a:rPr lang="en-US" altLang="ja-JP" dirty="0" err="1">
                <a:hlinkClick r:id="rId3"/>
              </a:rPr>
              <a:t>iQ</a:t>
            </a:r>
            <a:endParaRPr lang="ja-JP" altLang="en-US" dirty="0"/>
          </a:p>
        </p:txBody>
      </p:sp>
      <p:sp>
        <p:nvSpPr>
          <p:cNvPr id="8" name="正方形/長方形 7">
            <a:extLst>
              <a:ext uri="{FF2B5EF4-FFF2-40B4-BE49-F238E27FC236}">
                <a16:creationId xmlns:a16="http://schemas.microsoft.com/office/drawing/2014/main" id="{ABF9119E-DE5B-1B02-F26E-974349B0CA4F}"/>
              </a:ext>
            </a:extLst>
          </p:cNvPr>
          <p:cNvSpPr/>
          <p:nvPr/>
        </p:nvSpPr>
        <p:spPr>
          <a:xfrm>
            <a:off x="838199" y="1630087"/>
            <a:ext cx="10515602" cy="2012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70134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460DC2D-CCAC-FB99-ABDA-8D258ABB9073}"/>
              </a:ext>
            </a:extLst>
          </p:cNvPr>
          <p:cNvSpPr>
            <a:spLocks noChangeArrowheads="1"/>
          </p:cNvSpPr>
          <p:nvPr/>
        </p:nvSpPr>
        <p:spPr bwMode="auto">
          <a:xfrm>
            <a:off x="847394" y="1106909"/>
            <a:ext cx="9958796"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095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kumimoji="0" lang="en-US" altLang="ja-JP" b="0" i="0" u="none" strike="noStrike" cap="none" normalizeH="0" baseline="0" dirty="0">
                <a:ln>
                  <a:noFill/>
                </a:ln>
                <a:solidFill>
                  <a:schemeClr val="tx1"/>
                </a:solidFill>
                <a:effectLst/>
                <a:latin typeface="+mn-ea"/>
                <a:cs typeface="ＭＳ Ｐゴシック" panose="020B0600070205080204" pitchFamily="50" charset="-128"/>
              </a:rPr>
              <a:t>NFPA79 </a:t>
            </a:r>
            <a:endParaRPr kumimoji="0" lang="en-US" altLang="ja-JP" b="0" i="0" u="none" strike="noStrike" cap="none" normalizeH="0" baseline="0" dirty="0">
              <a:ln>
                <a:noFill/>
              </a:ln>
              <a:solidFill>
                <a:schemeClr val="tx1"/>
              </a:solidFill>
              <a:effectLst/>
              <a:latin typeface="+mn-ea"/>
            </a:endParaRPr>
          </a:p>
          <a:p>
            <a:pPr marR="0" lvl="0" indent="0" algn="l" defTabSz="914400" rtl="0" eaLnBrk="0" fontAlgn="base" latinLnBrk="0" hangingPunct="0">
              <a:lnSpc>
                <a:spcPct val="100000"/>
              </a:lnSpc>
              <a:spcBef>
                <a:spcPct val="0"/>
              </a:spcBef>
              <a:spcAft>
                <a:spcPct val="0"/>
              </a:spcAft>
              <a:buClrTx/>
              <a:buSzTx/>
              <a:tabLst/>
            </a:pPr>
            <a:r>
              <a:rPr kumimoji="0" lang="en-US" altLang="ja-JP" sz="1400" b="0" i="0" u="none" strike="noStrike" cap="none" normalizeH="0" baseline="0" dirty="0">
                <a:ln>
                  <a:noFill/>
                </a:ln>
                <a:solidFill>
                  <a:schemeClr val="tx1"/>
                </a:solidFill>
                <a:effectLst/>
                <a:latin typeface="+mn-ea"/>
                <a:cs typeface="ＭＳ Ｐゴシック" panose="020B0600070205080204" pitchFamily="50" charset="-128"/>
              </a:rPr>
              <a:t>7.2.8</a:t>
            </a:r>
            <a:r>
              <a:rPr kumimoji="0" lang="ja-JP" altLang="en-US" sz="1400" b="0" i="0" u="none" strike="noStrike" cap="none" normalizeH="0" baseline="0" dirty="0">
                <a:ln>
                  <a:noFill/>
                </a:ln>
                <a:solidFill>
                  <a:schemeClr val="tx1"/>
                </a:solidFill>
                <a:effectLst/>
                <a:latin typeface="+mn-ea"/>
                <a:cs typeface="ＭＳ Ｐゴシック" panose="020B0600070205080204" pitchFamily="50" charset="-128"/>
              </a:rPr>
              <a:t>　</a:t>
            </a:r>
            <a:r>
              <a:rPr kumimoji="0" lang="en-US" altLang="ja-JP" sz="1400" b="0" i="0" u="none" strike="noStrike" cap="none" normalizeH="0" baseline="0" dirty="0">
                <a:ln>
                  <a:noFill/>
                </a:ln>
                <a:solidFill>
                  <a:schemeClr val="tx1"/>
                </a:solidFill>
                <a:effectLst/>
                <a:latin typeface="+mn-ea"/>
                <a:cs typeface="ＭＳ Ｐゴシック" panose="020B0600070205080204" pitchFamily="50" charset="-128"/>
              </a:rPr>
              <a:t> Location of Overcurrent Protective Devices. An over current protective device shall be located at the point </a:t>
            </a:r>
          </a:p>
          <a:p>
            <a:pPr marR="0" lvl="0" indent="0" algn="l" defTabSz="914400" rtl="0" eaLnBrk="0" fontAlgn="base" latinLnBrk="0" hangingPunct="0">
              <a:lnSpc>
                <a:spcPct val="100000"/>
              </a:lnSpc>
              <a:spcBef>
                <a:spcPct val="0"/>
              </a:spcBef>
              <a:spcAft>
                <a:spcPct val="0"/>
              </a:spcAft>
              <a:buClrTx/>
              <a:buSzTx/>
              <a:tabLst/>
            </a:pPr>
            <a:r>
              <a:rPr kumimoji="0" lang="en-US" altLang="ja-JP" sz="1400" b="0" i="0" u="none" strike="noStrike" cap="none" normalizeH="0" baseline="0" dirty="0">
                <a:ln>
                  <a:noFill/>
                </a:ln>
                <a:solidFill>
                  <a:schemeClr val="tx1"/>
                </a:solidFill>
                <a:effectLst/>
                <a:latin typeface="+mn-ea"/>
                <a:cs typeface="ＭＳ Ｐゴシック" panose="020B0600070205080204" pitchFamily="50" charset="-128"/>
              </a:rPr>
              <a:t>where the conductor to be protected is connected to the supply except as follows:</a:t>
            </a:r>
          </a:p>
          <a:p>
            <a:r>
              <a:rPr kumimoji="0" lang="en-US" altLang="ja-JP" sz="1400" b="0" i="0" u="none" strike="noStrike" cap="none" normalizeH="0" baseline="0" dirty="0">
                <a:ln>
                  <a:noFill/>
                </a:ln>
                <a:solidFill>
                  <a:schemeClr val="tx1"/>
                </a:solidFill>
                <a:effectLst/>
                <a:latin typeface="+mn-ea"/>
                <a:cs typeface="ＭＳ Ｐゴシック" panose="020B0600070205080204" pitchFamily="50" charset="-128"/>
              </a:rPr>
              <a:t> </a:t>
            </a:r>
            <a:br>
              <a:rPr kumimoji="0" lang="en-US" altLang="ja-JP" sz="1400" dirty="0">
                <a:latin typeface="+mn-ea"/>
              </a:rPr>
            </a:br>
            <a:r>
              <a:rPr kumimoji="0" lang="en-US" altLang="ja-JP" sz="1400" b="0" i="0" u="none" strike="noStrike" cap="none" normalizeH="0" baseline="0" dirty="0">
                <a:ln>
                  <a:noFill/>
                </a:ln>
                <a:solidFill>
                  <a:schemeClr val="tx1"/>
                </a:solidFill>
                <a:effectLst/>
                <a:latin typeface="+mn-ea"/>
                <a:cs typeface="ＭＳ Ｐゴシック" panose="020B0600070205080204" pitchFamily="50" charset="-128"/>
              </a:rPr>
              <a:t>(1) Overcurrent protection at the supply shall not be required if all of the following conditions are met: </a:t>
            </a:r>
          </a:p>
          <a:p>
            <a:pPr lvl="1"/>
            <a:r>
              <a:rPr kumimoji="0" lang="en-US" altLang="ja-JP" sz="1400" b="0" i="0" u="none" strike="noStrike" cap="none" normalizeH="0" baseline="0" dirty="0">
                <a:ln>
                  <a:noFill/>
                </a:ln>
                <a:solidFill>
                  <a:srgbClr val="FF0000"/>
                </a:solidFill>
                <a:effectLst/>
                <a:latin typeface="+mn-ea"/>
                <a:cs typeface="ＭＳ Ｐゴシック" panose="020B0600070205080204" pitchFamily="50" charset="-128"/>
              </a:rPr>
              <a:t>(a)The current-carrying capacity of each of the conductors is at least equal to that required for their respective</a:t>
            </a:r>
            <a:br>
              <a:rPr kumimoji="0" lang="en-US" altLang="ja-JP" sz="1400" b="0" i="0" u="none" strike="noStrike" cap="none" normalizeH="0" baseline="0" dirty="0">
                <a:ln>
                  <a:noFill/>
                </a:ln>
                <a:solidFill>
                  <a:srgbClr val="FF0000"/>
                </a:solidFill>
                <a:effectLst/>
                <a:latin typeface="+mn-ea"/>
                <a:cs typeface="ＭＳ Ｐゴシック" panose="020B0600070205080204" pitchFamily="50" charset="-128"/>
              </a:rPr>
            </a:br>
            <a:r>
              <a:rPr kumimoji="0" lang="en-US" altLang="ja-JP" sz="1400" b="0" i="0" u="none" strike="noStrike" cap="none" normalizeH="0" baseline="0" dirty="0">
                <a:ln>
                  <a:noFill/>
                </a:ln>
                <a:solidFill>
                  <a:srgbClr val="FF0000"/>
                </a:solidFill>
                <a:effectLst/>
                <a:latin typeface="+mn-ea"/>
                <a:cs typeface="ＭＳ Ｐゴシック" panose="020B0600070205080204" pitchFamily="50" charset="-128"/>
              </a:rPr>
              <a:t>     load, in accordance with Section 12.5</a:t>
            </a:r>
            <a:endParaRPr kumimoji="0" lang="en-US" altLang="ja-JP" sz="1400" b="0" i="0" u="none" strike="noStrike" cap="none" normalizeH="0" baseline="0" dirty="0">
              <a:ln>
                <a:noFill/>
              </a:ln>
              <a:solidFill>
                <a:schemeClr val="tx1"/>
              </a:solidFill>
              <a:effectLst/>
              <a:latin typeface="+mn-ea"/>
              <a:cs typeface="ＭＳ Ｐゴシック" panose="020B0600070205080204" pitchFamily="50" charset="-128"/>
            </a:endParaRPr>
          </a:p>
          <a:p>
            <a:pPr lvl="1"/>
            <a:r>
              <a:rPr kumimoji="0" lang="en-US" altLang="ja-JP" sz="1400" b="0" i="0" u="none" strike="noStrike" cap="none" normalizeH="0" baseline="0" dirty="0">
                <a:ln>
                  <a:noFill/>
                </a:ln>
                <a:solidFill>
                  <a:schemeClr val="tx1"/>
                </a:solidFill>
                <a:effectLst/>
                <a:latin typeface="+mn-ea"/>
              </a:rPr>
              <a:t>(b) Each connecting conductor to the overcurrent protective devices is no longer than 3 m (10 ft). </a:t>
            </a:r>
          </a:p>
          <a:p>
            <a:pPr lvl="1"/>
            <a:r>
              <a:rPr kumimoji="0" lang="en-US" altLang="ja-JP" sz="1400" b="0" i="0" u="none" strike="noStrike" cap="none" normalizeH="0" baseline="0" dirty="0">
                <a:ln>
                  <a:noFill/>
                </a:ln>
                <a:solidFill>
                  <a:schemeClr val="tx1"/>
                </a:solidFill>
                <a:effectLst/>
                <a:latin typeface="+mn-ea"/>
              </a:rPr>
              <a:t>(c) The conductor is suitably protected from physical damage. </a:t>
            </a:r>
          </a:p>
          <a:p>
            <a:pPr lvl="1"/>
            <a:r>
              <a:rPr kumimoji="0" lang="en-US" altLang="ja-JP" sz="1400" b="0" i="0" u="none" strike="noStrike" cap="none" normalizeH="0" baseline="0" dirty="0">
                <a:ln>
                  <a:noFill/>
                </a:ln>
                <a:solidFill>
                  <a:schemeClr val="tx1"/>
                </a:solidFill>
                <a:effectLst/>
                <a:latin typeface="+mn-ea"/>
              </a:rPr>
              <a:t>(d) The conductor does not extend beyond the control panel enclosure. </a:t>
            </a:r>
          </a:p>
          <a:p>
            <a:pPr lvl="1"/>
            <a:r>
              <a:rPr kumimoji="0" lang="en-US" altLang="ja-JP" sz="1400" b="0" i="0" u="none" strike="noStrike" cap="none" normalizeH="0" baseline="0" dirty="0">
                <a:ln>
                  <a:noFill/>
                </a:ln>
                <a:solidFill>
                  <a:schemeClr val="tx1"/>
                </a:solidFill>
                <a:effectLst/>
                <a:latin typeface="+mn-ea"/>
              </a:rPr>
              <a:t>(e) The conductor terminates in a single branch circuit overcurrent protective device.</a:t>
            </a:r>
          </a:p>
          <a:p>
            <a:pPr marR="0" lvl="0" indent="0" algn="l" defTabSz="914400" rtl="0" eaLnBrk="0" fontAlgn="base" latinLnBrk="0" hangingPunct="0">
              <a:lnSpc>
                <a:spcPct val="100000"/>
              </a:lnSpc>
              <a:spcBef>
                <a:spcPct val="0"/>
              </a:spcBef>
              <a:spcAft>
                <a:spcPct val="0"/>
              </a:spcAft>
              <a:buClrTx/>
              <a:buSzTx/>
              <a:tabLst/>
            </a:pPr>
            <a:endParaRPr kumimoji="0" lang="en-US" altLang="ja-JP" sz="1400" b="0" i="0" u="none" strike="noStrike" cap="none" normalizeH="0" baseline="0" dirty="0">
              <a:ln>
                <a:noFill/>
              </a:ln>
              <a:solidFill>
                <a:schemeClr val="tx1"/>
              </a:solidFill>
              <a:effectLst/>
              <a:latin typeface="+mn-ea"/>
            </a:endParaRPr>
          </a:p>
          <a:p>
            <a:pPr marR="0" lvl="0" indent="0" algn="l" defTabSz="914400" rtl="0" eaLnBrk="0" fontAlgn="base" latinLnBrk="0" hangingPunct="0">
              <a:lnSpc>
                <a:spcPct val="100000"/>
              </a:lnSpc>
              <a:spcBef>
                <a:spcPct val="0"/>
              </a:spcBef>
              <a:spcAft>
                <a:spcPct val="0"/>
              </a:spcAft>
              <a:buClrTx/>
              <a:buSzTx/>
              <a:tabLst/>
            </a:pPr>
            <a:r>
              <a:rPr kumimoji="0" lang="en-US" altLang="ja-JP" sz="1400" b="0" i="0" u="none" strike="noStrike" cap="none" normalizeH="0" baseline="0" dirty="0">
                <a:ln>
                  <a:noFill/>
                </a:ln>
                <a:solidFill>
                  <a:schemeClr val="tx1"/>
                </a:solidFill>
                <a:effectLst/>
                <a:latin typeface="+mn-ea"/>
              </a:rPr>
              <a:t>(2) Overcurrent protection at the supply shall not be required</a:t>
            </a:r>
            <a:br>
              <a:rPr kumimoji="0" lang="en-US" altLang="ja-JP" sz="1400" b="0" i="0" u="none" strike="noStrike" cap="none" normalizeH="0" baseline="0" dirty="0">
                <a:ln>
                  <a:noFill/>
                </a:ln>
                <a:solidFill>
                  <a:schemeClr val="tx1"/>
                </a:solidFill>
                <a:effectLst/>
                <a:latin typeface="+mn-ea"/>
              </a:rPr>
            </a:br>
            <a:r>
              <a:rPr kumimoji="0" lang="en-US" altLang="ja-JP" sz="1400" b="0" i="0" u="none" strike="noStrike" cap="none" normalizeH="0" baseline="0" dirty="0">
                <a:ln>
                  <a:noFill/>
                </a:ln>
                <a:solidFill>
                  <a:schemeClr val="tx1"/>
                </a:solidFill>
                <a:effectLst/>
                <a:latin typeface="+mn-ea"/>
              </a:rPr>
              <a:t> </a:t>
            </a:r>
            <a:r>
              <a:rPr kumimoji="0" lang="ja-JP" altLang="en-US" sz="1400" b="0" i="0" u="none" strike="noStrike" cap="none" normalizeH="0" baseline="0" dirty="0">
                <a:ln>
                  <a:noFill/>
                </a:ln>
                <a:solidFill>
                  <a:schemeClr val="tx1"/>
                </a:solidFill>
                <a:effectLst/>
                <a:latin typeface="+mn-ea"/>
              </a:rPr>
              <a:t>　  </a:t>
            </a:r>
            <a:r>
              <a:rPr kumimoji="0" lang="en-US" altLang="ja-JP" sz="1400" b="0" i="0" u="none" strike="noStrike" cap="none" normalizeH="0" baseline="0" dirty="0">
                <a:ln>
                  <a:noFill/>
                </a:ln>
                <a:solidFill>
                  <a:schemeClr val="tx1"/>
                </a:solidFill>
                <a:effectLst/>
                <a:latin typeface="+mn-ea"/>
              </a:rPr>
              <a:t>if all of the following conditions are met:</a:t>
            </a:r>
          </a:p>
          <a:p>
            <a:pPr lvl="1"/>
            <a:r>
              <a:rPr kumimoji="0" lang="en-US" altLang="ja-JP" sz="1400" b="0" i="0" u="none" strike="noStrike" cap="none" normalizeH="0" baseline="0" dirty="0">
                <a:ln>
                  <a:noFill/>
                </a:ln>
                <a:solidFill>
                  <a:schemeClr val="tx1"/>
                </a:solidFill>
                <a:effectLst/>
                <a:latin typeface="+mn-ea"/>
              </a:rPr>
              <a:t>(a) The conductor has an ampacity of at least one-third that of the conductor </a:t>
            </a:r>
            <a:br>
              <a:rPr kumimoji="0" lang="en-US" altLang="ja-JP" sz="1400" b="0" i="0" u="none" strike="noStrike" cap="none" normalizeH="0" baseline="0" dirty="0">
                <a:ln>
                  <a:noFill/>
                </a:ln>
                <a:solidFill>
                  <a:schemeClr val="tx1"/>
                </a:solidFill>
                <a:effectLst/>
                <a:latin typeface="+mn-ea"/>
              </a:rPr>
            </a:br>
            <a:r>
              <a:rPr kumimoji="0" lang="en-US" altLang="ja-JP" sz="1400" b="0" i="0" u="none" strike="noStrike" cap="none" normalizeH="0" baseline="0" dirty="0">
                <a:ln>
                  <a:noFill/>
                </a:ln>
                <a:solidFill>
                  <a:schemeClr val="tx1"/>
                </a:solidFill>
                <a:effectLst/>
                <a:latin typeface="+mn-ea"/>
              </a:rPr>
              <a:t>      from which it is supplied. </a:t>
            </a:r>
          </a:p>
          <a:p>
            <a:pPr lvl="1"/>
            <a:r>
              <a:rPr kumimoji="0" lang="en-US" altLang="ja-JP" sz="1400" b="0" i="0" u="none" strike="noStrike" cap="none" normalizeH="0" baseline="0" dirty="0">
                <a:ln>
                  <a:noFill/>
                </a:ln>
                <a:solidFill>
                  <a:schemeClr val="tx1"/>
                </a:solidFill>
                <a:effectLst/>
                <a:latin typeface="+mn-ea"/>
              </a:rPr>
              <a:t>(b) The conductor is suitably protected from physical damage. </a:t>
            </a:r>
          </a:p>
          <a:p>
            <a:pPr lvl="1"/>
            <a:r>
              <a:rPr kumimoji="0" lang="en-US" altLang="ja-JP" sz="1400" b="0" i="0" u="none" strike="noStrike" cap="none" normalizeH="0" baseline="0" dirty="0">
                <a:ln>
                  <a:noFill/>
                </a:ln>
                <a:solidFill>
                  <a:schemeClr val="tx1"/>
                </a:solidFill>
                <a:effectLst/>
                <a:latin typeface="+mn-ea"/>
              </a:rPr>
              <a:t>(c) The conductor is not over 7.5 m (25 ft) long! and the conductor terminates </a:t>
            </a:r>
            <a:br>
              <a:rPr kumimoji="0" lang="en-US" altLang="ja-JP" sz="1400" b="0" i="0" u="none" strike="noStrike" cap="none" normalizeH="0" baseline="0" dirty="0">
                <a:ln>
                  <a:noFill/>
                </a:ln>
                <a:solidFill>
                  <a:schemeClr val="tx1"/>
                </a:solidFill>
                <a:effectLst/>
                <a:latin typeface="+mn-ea"/>
              </a:rPr>
            </a:br>
            <a:r>
              <a:rPr kumimoji="0" lang="en-US" altLang="ja-JP" sz="1400" b="0" i="0" u="none" strike="noStrike" cap="none" normalizeH="0" baseline="0" dirty="0">
                <a:ln>
                  <a:noFill/>
                </a:ln>
                <a:solidFill>
                  <a:schemeClr val="tx1"/>
                </a:solidFill>
                <a:effectLst/>
                <a:latin typeface="+mn-ea"/>
              </a:rPr>
              <a:t>in a single branch circuit overcurrent protective device.</a:t>
            </a:r>
          </a:p>
          <a:p>
            <a:pPr marL="0" marR="0" lvl="0" indent="209550" algn="l" defTabSz="914400" rtl="0" eaLnBrk="0" fontAlgn="base" latinLnBrk="0" hangingPunct="0">
              <a:lnSpc>
                <a:spcPct val="100000"/>
              </a:lnSpc>
              <a:spcBef>
                <a:spcPct val="0"/>
              </a:spcBef>
              <a:spcAft>
                <a:spcPct val="0"/>
              </a:spcAft>
              <a:buClrTx/>
              <a:buSzTx/>
              <a:buFontTx/>
              <a:buNone/>
              <a:tabLst/>
            </a:pPr>
            <a:r>
              <a:rPr kumimoji="0" lang="ja-JP" altLang="en-US" sz="1400" b="1"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0" lang="en-US" altLang="ja-JP" sz="1400" b="0" i="0" u="none" strike="noStrike" cap="none" normalizeH="0" baseline="0" dirty="0">
              <a:ln>
                <a:noFill/>
              </a:ln>
              <a:solidFill>
                <a:schemeClr val="tx1"/>
              </a:solidFill>
              <a:effectLst/>
            </a:endParaRPr>
          </a:p>
        </p:txBody>
      </p:sp>
      <p:pic>
        <p:nvPicPr>
          <p:cNvPr id="1025" name="図 54">
            <a:extLst>
              <a:ext uri="{FF2B5EF4-FFF2-40B4-BE49-F238E27FC236}">
                <a16:creationId xmlns:a16="http://schemas.microsoft.com/office/drawing/2014/main" id="{6E74FE24-C889-E693-9181-9FE6ADACC1B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610600" y="3582842"/>
            <a:ext cx="3223064" cy="251926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E93492B8-09A4-4B04-2E20-6C42C3B6F951}"/>
              </a:ext>
            </a:extLst>
          </p:cNvPr>
          <p:cNvSpPr txBox="1"/>
          <p:nvPr/>
        </p:nvSpPr>
        <p:spPr>
          <a:xfrm>
            <a:off x="508000" y="5444851"/>
            <a:ext cx="8265814" cy="1169551"/>
          </a:xfrm>
          <a:prstGeom prst="rect">
            <a:avLst/>
          </a:prstGeom>
          <a:noFill/>
        </p:spPr>
        <p:txBody>
          <a:bodyPr wrap="square">
            <a:spAutoFit/>
          </a:bodyPr>
          <a:lstStyle/>
          <a:p>
            <a:r>
              <a:rPr lang="en-US" altLang="ja-JP" sz="1400" dirty="0"/>
              <a:t>13.1.I.3 Terminals for more than one conductor shall be so identified.</a:t>
            </a:r>
          </a:p>
          <a:p>
            <a:endParaRPr lang="en-US" altLang="ja-JP" sz="1400" dirty="0"/>
          </a:p>
          <a:p>
            <a:r>
              <a:rPr lang="en-US" altLang="ja-JP" sz="1400" dirty="0"/>
              <a:t>13,l.I.4 A power distribution block designed for multiple tap conductors</a:t>
            </a:r>
          </a:p>
          <a:p>
            <a:r>
              <a:rPr lang="en-US" altLang="ja-JP" sz="1400" dirty="0"/>
              <a:t> </a:t>
            </a:r>
            <a:r>
              <a:rPr lang="ja-JP" altLang="en-US" sz="1400" dirty="0"/>
              <a:t>　　　</a:t>
            </a:r>
            <a:r>
              <a:rPr lang="en-US" altLang="ja-JP" sz="1400" dirty="0"/>
              <a:t>( </a:t>
            </a:r>
            <a:r>
              <a:rPr lang="en-US" altLang="ja-JP" sz="1400" dirty="0" err="1"/>
              <a:t>e.g</a:t>
            </a:r>
            <a:r>
              <a:rPr lang="ja-JP" altLang="en-US" sz="1400" dirty="0"/>
              <a:t>・， </a:t>
            </a:r>
            <a:r>
              <a:rPr lang="en-US" altLang="ja-JP" sz="1400" dirty="0"/>
              <a:t>single or multiple conductors “in” and multiple  conductors “out”</a:t>
            </a:r>
            <a:r>
              <a:rPr lang="ja-JP" altLang="en-US" sz="1400" dirty="0"/>
              <a:t>）</a:t>
            </a:r>
          </a:p>
          <a:p>
            <a:r>
              <a:rPr lang="ja-JP" altLang="en-US" sz="1400" dirty="0"/>
              <a:t>　　　　 </a:t>
            </a:r>
            <a:r>
              <a:rPr lang="en-US" altLang="ja-JP" sz="1400" dirty="0"/>
              <a:t>shall be permitted for additional tap connections and circuit branching. </a:t>
            </a:r>
          </a:p>
        </p:txBody>
      </p:sp>
      <p:sp>
        <p:nvSpPr>
          <p:cNvPr id="7" name="テキスト ボックス 6">
            <a:extLst>
              <a:ext uri="{FF2B5EF4-FFF2-40B4-BE49-F238E27FC236}">
                <a16:creationId xmlns:a16="http://schemas.microsoft.com/office/drawing/2014/main" id="{A8FDA74B-76C1-27DA-AFFB-4E2C866E4F3E}"/>
              </a:ext>
            </a:extLst>
          </p:cNvPr>
          <p:cNvSpPr txBox="1"/>
          <p:nvPr/>
        </p:nvSpPr>
        <p:spPr>
          <a:xfrm>
            <a:off x="396820" y="585395"/>
            <a:ext cx="3347391" cy="646331"/>
          </a:xfrm>
          <a:prstGeom prst="rect">
            <a:avLst/>
          </a:prstGeom>
          <a:noFill/>
        </p:spPr>
        <p:txBody>
          <a:bodyPr wrap="none" rtlCol="0">
            <a:spAutoFit/>
          </a:bodyPr>
          <a:lstStyle/>
          <a:p>
            <a:r>
              <a:rPr kumimoji="1" lang="en-US" altLang="ja-JP" dirty="0"/>
              <a:t>NFPA70,79</a:t>
            </a:r>
            <a:r>
              <a:rPr kumimoji="1" lang="ja-JP" altLang="en-US" dirty="0"/>
              <a:t>　</a:t>
            </a:r>
            <a:r>
              <a:rPr kumimoji="1" lang="en-US" altLang="ja-JP" dirty="0"/>
              <a:t>TAP</a:t>
            </a:r>
            <a:r>
              <a:rPr kumimoji="1" lang="ja-JP" altLang="en-US" dirty="0"/>
              <a:t>　</a:t>
            </a:r>
            <a:r>
              <a:rPr kumimoji="1" lang="en-US" altLang="ja-JP" dirty="0"/>
              <a:t>RULE</a:t>
            </a:r>
            <a:r>
              <a:rPr kumimoji="1" lang="ja-JP" altLang="en-US" dirty="0"/>
              <a:t>対応</a:t>
            </a:r>
          </a:p>
          <a:p>
            <a:r>
              <a:rPr kumimoji="1" lang="ja-JP" altLang="en-US" dirty="0"/>
              <a:t>１．関係規格</a:t>
            </a:r>
          </a:p>
        </p:txBody>
      </p:sp>
      <p:sp>
        <p:nvSpPr>
          <p:cNvPr id="8" name="テキスト ボックス 7">
            <a:extLst>
              <a:ext uri="{FF2B5EF4-FFF2-40B4-BE49-F238E27FC236}">
                <a16:creationId xmlns:a16="http://schemas.microsoft.com/office/drawing/2014/main" id="{38A4A616-74E0-CABF-29D3-AECC3075609B}"/>
              </a:ext>
            </a:extLst>
          </p:cNvPr>
          <p:cNvSpPr txBox="1"/>
          <p:nvPr/>
        </p:nvSpPr>
        <p:spPr>
          <a:xfrm>
            <a:off x="343877" y="145075"/>
            <a:ext cx="1236236" cy="369332"/>
          </a:xfrm>
          <a:prstGeom prst="rect">
            <a:avLst/>
          </a:prstGeom>
          <a:noFill/>
          <a:ln w="38100">
            <a:solidFill>
              <a:schemeClr val="tx1"/>
            </a:solidFill>
          </a:ln>
        </p:spPr>
        <p:txBody>
          <a:bodyPr wrap="none" rtlCol="0">
            <a:spAutoFit/>
          </a:bodyPr>
          <a:lstStyle/>
          <a:p>
            <a:r>
              <a:rPr kumimoji="1" lang="ja-JP" altLang="en-US" dirty="0"/>
              <a:t>参考資料</a:t>
            </a:r>
            <a:r>
              <a:rPr kumimoji="1" lang="en-US" altLang="ja-JP" dirty="0"/>
              <a:t>1</a:t>
            </a:r>
            <a:endParaRPr kumimoji="1" lang="ja-JP" altLang="en-US" dirty="0"/>
          </a:p>
        </p:txBody>
      </p:sp>
      <p:sp>
        <p:nvSpPr>
          <p:cNvPr id="3" name="テキスト ボックス 2">
            <a:extLst>
              <a:ext uri="{FF2B5EF4-FFF2-40B4-BE49-F238E27FC236}">
                <a16:creationId xmlns:a16="http://schemas.microsoft.com/office/drawing/2014/main" id="{E544FAF0-FC40-D239-3085-FB5BE3C206DE}"/>
              </a:ext>
            </a:extLst>
          </p:cNvPr>
          <p:cNvSpPr txBox="1"/>
          <p:nvPr/>
        </p:nvSpPr>
        <p:spPr>
          <a:xfrm>
            <a:off x="1736520" y="145292"/>
            <a:ext cx="4169329" cy="369332"/>
          </a:xfrm>
          <a:prstGeom prst="rect">
            <a:avLst/>
          </a:prstGeom>
          <a:noFill/>
        </p:spPr>
        <p:txBody>
          <a:bodyPr wrap="square" rtlCol="0">
            <a:spAutoFit/>
          </a:bodyPr>
          <a:lstStyle/>
          <a:p>
            <a:r>
              <a:rPr kumimoji="1" lang="en-US" altLang="ja-JP" dirty="0"/>
              <a:t>※</a:t>
            </a:r>
            <a:r>
              <a:rPr kumimoji="1" lang="ja-JP" altLang="en-US" dirty="0"/>
              <a:t>誤訳防止の為、原文を転記</a:t>
            </a:r>
          </a:p>
        </p:txBody>
      </p:sp>
      <p:sp>
        <p:nvSpPr>
          <p:cNvPr id="11" name="スライド番号プレースホルダー 10">
            <a:extLst>
              <a:ext uri="{FF2B5EF4-FFF2-40B4-BE49-F238E27FC236}">
                <a16:creationId xmlns:a16="http://schemas.microsoft.com/office/drawing/2014/main" id="{E6FBEA1E-6993-D88F-DE7D-0F07507E38FF}"/>
              </a:ext>
            </a:extLst>
          </p:cNvPr>
          <p:cNvSpPr>
            <a:spLocks noGrp="1"/>
          </p:cNvSpPr>
          <p:nvPr>
            <p:ph type="sldNum" sz="quarter" idx="12"/>
          </p:nvPr>
        </p:nvSpPr>
        <p:spPr/>
        <p:txBody>
          <a:bodyPr/>
          <a:lstStyle/>
          <a:p>
            <a:fld id="{EE6B4B11-9538-48C2-A03B-57C923024A3C}" type="slidenum">
              <a:rPr kumimoji="1" lang="ja-JP" altLang="en-US" smtClean="0"/>
              <a:t>5</a:t>
            </a:fld>
            <a:r>
              <a:rPr kumimoji="1" lang="ja-JP" altLang="en-US"/>
              <a:t>ページ</a:t>
            </a:r>
            <a:endParaRPr kumimoji="1" lang="ja-JP" altLang="en-US" dirty="0"/>
          </a:p>
        </p:txBody>
      </p:sp>
    </p:spTree>
    <p:extLst>
      <p:ext uri="{BB962C8B-B14F-4D97-AF65-F5344CB8AC3E}">
        <p14:creationId xmlns:p14="http://schemas.microsoft.com/office/powerpoint/2010/main" val="1098503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F4848AF7-2AC0-1B90-F76B-0928F8CD8E74}"/>
              </a:ext>
            </a:extLst>
          </p:cNvPr>
          <p:cNvPicPr>
            <a:picLocks noChangeAspect="1"/>
          </p:cNvPicPr>
          <p:nvPr/>
        </p:nvPicPr>
        <p:blipFill>
          <a:blip r:embed="rId2"/>
          <a:stretch>
            <a:fillRect/>
          </a:stretch>
        </p:blipFill>
        <p:spPr>
          <a:xfrm>
            <a:off x="8766689" y="869459"/>
            <a:ext cx="509737" cy="1223998"/>
          </a:xfrm>
          <a:prstGeom prst="rect">
            <a:avLst/>
          </a:prstGeom>
        </p:spPr>
      </p:pic>
      <p:pic>
        <p:nvPicPr>
          <p:cNvPr id="17" name="図 16">
            <a:extLst>
              <a:ext uri="{FF2B5EF4-FFF2-40B4-BE49-F238E27FC236}">
                <a16:creationId xmlns:a16="http://schemas.microsoft.com/office/drawing/2014/main" id="{A4A86CEA-4355-AA9D-D390-69C1A81EB33B}"/>
              </a:ext>
            </a:extLst>
          </p:cNvPr>
          <p:cNvPicPr>
            <a:picLocks noChangeAspect="1"/>
          </p:cNvPicPr>
          <p:nvPr/>
        </p:nvPicPr>
        <p:blipFill>
          <a:blip r:embed="rId2"/>
          <a:stretch>
            <a:fillRect/>
          </a:stretch>
        </p:blipFill>
        <p:spPr>
          <a:xfrm>
            <a:off x="1484097" y="1081353"/>
            <a:ext cx="910145" cy="2185472"/>
          </a:xfrm>
          <a:prstGeom prst="rect">
            <a:avLst/>
          </a:prstGeom>
        </p:spPr>
      </p:pic>
      <p:pic>
        <p:nvPicPr>
          <p:cNvPr id="61" name="図 60">
            <a:extLst>
              <a:ext uri="{FF2B5EF4-FFF2-40B4-BE49-F238E27FC236}">
                <a16:creationId xmlns:a16="http://schemas.microsoft.com/office/drawing/2014/main" id="{D51EA4D4-F540-9862-FF3D-A1E5C92A754A}"/>
              </a:ext>
            </a:extLst>
          </p:cNvPr>
          <p:cNvPicPr>
            <a:picLocks noChangeAspect="1"/>
          </p:cNvPicPr>
          <p:nvPr/>
        </p:nvPicPr>
        <p:blipFill>
          <a:blip r:embed="rId3"/>
          <a:stretch>
            <a:fillRect/>
          </a:stretch>
        </p:blipFill>
        <p:spPr>
          <a:xfrm>
            <a:off x="618013" y="3671401"/>
            <a:ext cx="2642312" cy="1600755"/>
          </a:xfrm>
          <a:prstGeom prst="rect">
            <a:avLst/>
          </a:prstGeom>
        </p:spPr>
      </p:pic>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394400" y="172518"/>
            <a:ext cx="11271820" cy="911886"/>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r>
              <a:rPr kumimoji="1" lang="en-US" altLang="ja-JP" sz="2800" dirty="0">
                <a:latin typeface="+mn-ea"/>
                <a:ea typeface="+mn-ea"/>
              </a:rPr>
              <a:t>2.1.2.6</a:t>
            </a:r>
            <a:r>
              <a:rPr kumimoji="1" lang="ja-JP" altLang="en-US" sz="2800" dirty="0">
                <a:latin typeface="+mn-ea"/>
                <a:ea typeface="+mn-ea"/>
              </a:rPr>
              <a:t>　</a:t>
            </a:r>
            <a:r>
              <a:rPr kumimoji="1" lang="en-US" altLang="ja-JP" sz="2800" dirty="0">
                <a:latin typeface="+mn-ea"/>
                <a:ea typeface="+mn-ea"/>
              </a:rPr>
              <a:t>400AF</a:t>
            </a:r>
            <a:r>
              <a:rPr kumimoji="1" lang="ja-JP" altLang="en-US" sz="2800" dirty="0">
                <a:latin typeface="+mn-ea"/>
                <a:ea typeface="+mn-ea"/>
              </a:rPr>
              <a:t>　</a:t>
            </a:r>
            <a:r>
              <a:rPr kumimoji="1" lang="en-US" altLang="ja-JP" sz="2800" dirty="0">
                <a:latin typeface="+mn-ea"/>
                <a:ea typeface="+mn-ea"/>
              </a:rPr>
              <a:t>BW400SAGU+OTP-7000-3P-SCCR</a:t>
            </a:r>
            <a:br>
              <a:rPr kumimoji="1" lang="en-US" altLang="ja-JP" sz="4000" dirty="0">
                <a:latin typeface="+mn-ea"/>
                <a:ea typeface="+mn-ea"/>
              </a:rPr>
            </a:br>
            <a:r>
              <a:rPr kumimoji="1" lang="en-US" altLang="ja-JP" sz="2200" dirty="0">
                <a:latin typeface="+mn-ea"/>
                <a:ea typeface="+mn-ea"/>
              </a:rPr>
              <a:t>                 </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組合せ認定</a:t>
            </a:r>
            <a:r>
              <a:rPr kumimoji="1" lang="en-US" altLang="ja-JP" sz="2000" b="0" i="0" u="none" strike="noStrike" kern="1200" cap="none" spc="0" normalizeH="0" baseline="0" noProof="0" dirty="0">
                <a:ln>
                  <a:noFill/>
                </a:ln>
                <a:solidFill>
                  <a:prstClr val="black"/>
                </a:solidFill>
                <a:effectLst/>
                <a:uLnTx/>
                <a:uFillTx/>
                <a:latin typeface="+mn-ea"/>
                <a:ea typeface="+mn-ea"/>
                <a:cs typeface="+mn-cs"/>
              </a:rPr>
              <a:t>SCCR</a:t>
            </a:r>
            <a:r>
              <a:rPr kumimoji="1" lang="ja-JP" altLang="en-US" sz="20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2000" b="0" i="0" u="none" strike="noStrike" kern="1200" cap="none" spc="0" normalizeH="0" baseline="0" noProof="0" dirty="0">
                <a:ln>
                  <a:noFill/>
                </a:ln>
                <a:solidFill>
                  <a:srgbClr val="FF0000"/>
                </a:solidFill>
                <a:effectLst/>
                <a:uLnTx/>
                <a:uFillTx/>
                <a:latin typeface="+mn-ea"/>
                <a:ea typeface="+mn-ea"/>
                <a:cs typeface="+mn-cs"/>
              </a:rPr>
              <a:t>50kA(AC240V</a:t>
            </a:r>
            <a:r>
              <a:rPr kumimoji="1" lang="ja-JP" altLang="en-US" sz="20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000" dirty="0">
              <a:latin typeface="+mn-ea"/>
              <a:ea typeface="+mn-ea"/>
            </a:endParaRPr>
          </a:p>
        </p:txBody>
      </p:sp>
      <p:sp>
        <p:nvSpPr>
          <p:cNvPr id="20" name="テキスト ボックス 19">
            <a:extLst>
              <a:ext uri="{FF2B5EF4-FFF2-40B4-BE49-F238E27FC236}">
                <a16:creationId xmlns:a16="http://schemas.microsoft.com/office/drawing/2014/main" id="{DA4FBD0C-9F7B-5B31-1B5A-CF13B4A55823}"/>
              </a:ext>
            </a:extLst>
          </p:cNvPr>
          <p:cNvSpPr txBox="1"/>
          <p:nvPr/>
        </p:nvSpPr>
        <p:spPr>
          <a:xfrm>
            <a:off x="3181861" y="1113634"/>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BW400SAGU-3P</a:t>
            </a:r>
          </a:p>
        </p:txBody>
      </p:sp>
      <p:grpSp>
        <p:nvGrpSpPr>
          <p:cNvPr id="9" name="グループ化 8">
            <a:extLst>
              <a:ext uri="{FF2B5EF4-FFF2-40B4-BE49-F238E27FC236}">
                <a16:creationId xmlns:a16="http://schemas.microsoft.com/office/drawing/2014/main" id="{9B4B8C25-C9A2-898C-4B8C-713B77080B33}"/>
              </a:ext>
            </a:extLst>
          </p:cNvPr>
          <p:cNvGrpSpPr/>
          <p:nvPr/>
        </p:nvGrpSpPr>
        <p:grpSpPr>
          <a:xfrm>
            <a:off x="4449671" y="3987081"/>
            <a:ext cx="3219152" cy="1285075"/>
            <a:chOff x="3881119" y="4163046"/>
            <a:chExt cx="3254211" cy="1285075"/>
          </a:xfrm>
        </p:grpSpPr>
        <p:sp>
          <p:nvSpPr>
            <p:cNvPr id="14" name="テキスト ボックス 13">
              <a:extLst>
                <a:ext uri="{FF2B5EF4-FFF2-40B4-BE49-F238E27FC236}">
                  <a16:creationId xmlns:a16="http://schemas.microsoft.com/office/drawing/2014/main" id="{7DA56942-AF42-B96D-F006-74D418554D4E}"/>
                </a:ext>
              </a:extLst>
            </p:cNvPr>
            <p:cNvSpPr txBox="1"/>
            <p:nvPr/>
          </p:nvSpPr>
          <p:spPr>
            <a:xfrm>
              <a:off x="3881120" y="4524791"/>
              <a:ext cx="2743200" cy="923330"/>
            </a:xfrm>
            <a:prstGeom prst="rect">
              <a:avLst/>
            </a:prstGeom>
            <a:noFill/>
          </p:spPr>
          <p:txBody>
            <a:bodyPr wrap="square" rtlCol="0">
              <a:spAutoFit/>
            </a:bodyPr>
            <a:lstStyle/>
            <a:p>
              <a:r>
                <a:rPr kumimoji="1" lang="en-US" altLang="ja-JP" dirty="0"/>
                <a:t>AC600V</a:t>
              </a:r>
              <a:r>
                <a:rPr kumimoji="1" lang="ja-JP" altLang="en-US" dirty="0"/>
                <a:t>　</a:t>
              </a:r>
              <a:r>
                <a:rPr kumimoji="1" lang="en-US" altLang="ja-JP" dirty="0"/>
                <a:t>4</a:t>
              </a:r>
              <a:r>
                <a:rPr lang="en-US" altLang="ja-JP" dirty="0"/>
                <a:t>00</a:t>
              </a:r>
              <a:r>
                <a:rPr kumimoji="1" lang="en-US" altLang="ja-JP" dirty="0"/>
                <a:t>A</a:t>
              </a:r>
            </a:p>
            <a:p>
              <a:r>
                <a:rPr kumimoji="1" lang="en-US" altLang="ja-JP" dirty="0"/>
                <a:t>IN	</a:t>
              </a:r>
              <a:r>
                <a:rPr kumimoji="1" lang="ja-JP" altLang="en-US" dirty="0"/>
                <a:t>：</a:t>
              </a:r>
              <a:r>
                <a:rPr kumimoji="1" lang="en-US" altLang="ja-JP" dirty="0"/>
                <a:t>M10×2</a:t>
              </a:r>
            </a:p>
            <a:p>
              <a:r>
                <a:rPr lang="en-US" altLang="ja-JP" dirty="0"/>
                <a:t>OUT	</a:t>
              </a:r>
              <a:r>
                <a:rPr lang="ja-JP" altLang="en-US" dirty="0"/>
                <a:t>：</a:t>
              </a:r>
              <a:r>
                <a:rPr lang="en-US" altLang="ja-JP" dirty="0"/>
                <a:t>M6×5</a:t>
              </a:r>
            </a:p>
          </p:txBody>
        </p:sp>
        <p:sp>
          <p:nvSpPr>
            <p:cNvPr id="7" name="テキスト ボックス 6">
              <a:extLst>
                <a:ext uri="{FF2B5EF4-FFF2-40B4-BE49-F238E27FC236}">
                  <a16:creationId xmlns:a16="http://schemas.microsoft.com/office/drawing/2014/main" id="{C8A71F3B-1BE0-A58F-DD66-A4B469FBBA4D}"/>
                </a:ext>
              </a:extLst>
            </p:cNvPr>
            <p:cNvSpPr txBox="1"/>
            <p:nvPr/>
          </p:nvSpPr>
          <p:spPr>
            <a:xfrm>
              <a:off x="3881119" y="4163046"/>
              <a:ext cx="3254211" cy="369332"/>
            </a:xfrm>
            <a:prstGeom prst="rect">
              <a:avLst/>
            </a:prstGeom>
            <a:noFill/>
          </p:spPr>
          <p:txBody>
            <a:bodyPr wrap="square">
              <a:spAutoFit/>
            </a:bodyPr>
            <a:lstStyle/>
            <a:p>
              <a:r>
                <a:rPr lang="en-US" altLang="ja-JP" dirty="0">
                  <a:solidFill>
                    <a:srgbClr val="0070C0"/>
                  </a:solidFill>
                  <a:hlinkClick r:id="rId4"/>
                </a:rPr>
                <a:t>OTP-7000-3P-SCCR</a:t>
              </a:r>
              <a:endParaRPr lang="ja-JP" altLang="en-US" dirty="0">
                <a:solidFill>
                  <a:srgbClr val="0070C0"/>
                </a:solidFill>
              </a:endParaRPr>
            </a:p>
          </p:txBody>
        </p:sp>
      </p:grpSp>
      <p:grpSp>
        <p:nvGrpSpPr>
          <p:cNvPr id="34" name="グループ化 33">
            <a:extLst>
              <a:ext uri="{FF2B5EF4-FFF2-40B4-BE49-F238E27FC236}">
                <a16:creationId xmlns:a16="http://schemas.microsoft.com/office/drawing/2014/main" id="{0E30B328-D413-E0E6-8DA2-517FA529F678}"/>
              </a:ext>
            </a:extLst>
          </p:cNvPr>
          <p:cNvGrpSpPr/>
          <p:nvPr/>
        </p:nvGrpSpPr>
        <p:grpSpPr>
          <a:xfrm>
            <a:off x="877253" y="3140177"/>
            <a:ext cx="706411" cy="1095121"/>
            <a:chOff x="877253" y="3140933"/>
            <a:chExt cx="706411" cy="1095121"/>
          </a:xfrm>
        </p:grpSpPr>
        <p:cxnSp>
          <p:nvCxnSpPr>
            <p:cNvPr id="24" name="直線コネクタ 23">
              <a:extLst>
                <a:ext uri="{FF2B5EF4-FFF2-40B4-BE49-F238E27FC236}">
                  <a16:creationId xmlns:a16="http://schemas.microsoft.com/office/drawing/2014/main" id="{F0AB2BEE-91F4-8F85-43E5-F25D9E4E8482}"/>
                </a:ext>
              </a:extLst>
            </p:cNvPr>
            <p:cNvCxnSpPr>
              <a:cxnSpLocks/>
            </p:cNvCxnSpPr>
            <p:nvPr/>
          </p:nvCxnSpPr>
          <p:spPr>
            <a:xfrm flipH="1">
              <a:off x="877253" y="3140933"/>
              <a:ext cx="706411" cy="10833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2363AC61-1DD6-CA87-7BA7-2B3A10706A68}"/>
                </a:ext>
              </a:extLst>
            </p:cNvPr>
            <p:cNvCxnSpPr>
              <a:cxnSpLocks/>
            </p:cNvCxnSpPr>
            <p:nvPr/>
          </p:nvCxnSpPr>
          <p:spPr>
            <a:xfrm flipH="1">
              <a:off x="1265349" y="3140933"/>
              <a:ext cx="318315" cy="10951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テキスト ボックス 49">
            <a:extLst>
              <a:ext uri="{FF2B5EF4-FFF2-40B4-BE49-F238E27FC236}">
                <a16:creationId xmlns:a16="http://schemas.microsoft.com/office/drawing/2014/main" id="{58EC6F08-0057-1CFA-93A2-C4D47D89C340}"/>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pic>
        <p:nvPicPr>
          <p:cNvPr id="60" name="図 59">
            <a:extLst>
              <a:ext uri="{FF2B5EF4-FFF2-40B4-BE49-F238E27FC236}">
                <a16:creationId xmlns:a16="http://schemas.microsoft.com/office/drawing/2014/main" id="{B7A78F70-A3F7-B0B6-713D-AE3E5D341E15}"/>
              </a:ext>
            </a:extLst>
          </p:cNvPr>
          <p:cNvPicPr>
            <a:picLocks noChangeAspect="1"/>
          </p:cNvPicPr>
          <p:nvPr/>
        </p:nvPicPr>
        <p:blipFill>
          <a:blip r:embed="rId3"/>
          <a:stretch>
            <a:fillRect/>
          </a:stretch>
        </p:blipFill>
        <p:spPr>
          <a:xfrm>
            <a:off x="8367592" y="2304159"/>
            <a:ext cx="1307930" cy="771168"/>
          </a:xfrm>
          <a:prstGeom prst="rect">
            <a:avLst/>
          </a:prstGeom>
        </p:spPr>
      </p:pic>
      <p:grpSp>
        <p:nvGrpSpPr>
          <p:cNvPr id="51" name="グループ化 50">
            <a:extLst>
              <a:ext uri="{FF2B5EF4-FFF2-40B4-BE49-F238E27FC236}">
                <a16:creationId xmlns:a16="http://schemas.microsoft.com/office/drawing/2014/main" id="{0BFE0151-B4D8-FF15-57AB-C880106F6E5C}"/>
              </a:ext>
            </a:extLst>
          </p:cNvPr>
          <p:cNvGrpSpPr/>
          <p:nvPr/>
        </p:nvGrpSpPr>
        <p:grpSpPr>
          <a:xfrm>
            <a:off x="8502702" y="2023650"/>
            <a:ext cx="317559" cy="540045"/>
            <a:chOff x="8502702" y="1691682"/>
            <a:chExt cx="317559" cy="540045"/>
          </a:xfrm>
        </p:grpSpPr>
        <p:cxnSp>
          <p:nvCxnSpPr>
            <p:cNvPr id="37" name="直線コネクタ 36">
              <a:extLst>
                <a:ext uri="{FF2B5EF4-FFF2-40B4-BE49-F238E27FC236}">
                  <a16:creationId xmlns:a16="http://schemas.microsoft.com/office/drawing/2014/main" id="{E21AF458-5AFF-8C2D-A4AB-713C9F51373C}"/>
                </a:ext>
              </a:extLst>
            </p:cNvPr>
            <p:cNvCxnSpPr>
              <a:cxnSpLocks/>
            </p:cNvCxnSpPr>
            <p:nvPr/>
          </p:nvCxnSpPr>
          <p:spPr>
            <a:xfrm flipH="1">
              <a:off x="8502702" y="1691682"/>
              <a:ext cx="317559" cy="5400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8C9B0D28-A1A1-3075-C2E7-9864194BA208}"/>
                </a:ext>
              </a:extLst>
            </p:cNvPr>
            <p:cNvCxnSpPr>
              <a:cxnSpLocks/>
            </p:cNvCxnSpPr>
            <p:nvPr/>
          </p:nvCxnSpPr>
          <p:spPr>
            <a:xfrm flipH="1">
              <a:off x="8679122" y="1691682"/>
              <a:ext cx="141139" cy="5400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テキスト ボックス 7">
            <a:extLst>
              <a:ext uri="{FF2B5EF4-FFF2-40B4-BE49-F238E27FC236}">
                <a16:creationId xmlns:a16="http://schemas.microsoft.com/office/drawing/2014/main" id="{E93D8CCA-9871-3A95-DCFA-E0B81A6E7BE8}"/>
              </a:ext>
            </a:extLst>
          </p:cNvPr>
          <p:cNvSpPr txBox="1"/>
          <p:nvPr/>
        </p:nvSpPr>
        <p:spPr>
          <a:xfrm>
            <a:off x="150283" y="5417489"/>
            <a:ext cx="3577773" cy="1323439"/>
          </a:xfrm>
          <a:prstGeom prst="rect">
            <a:avLst/>
          </a:prstGeom>
          <a:noFill/>
          <a:ln w="28575">
            <a:solidFill>
              <a:srgbClr val="0070C0"/>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a:t>
            </a:r>
            <a:r>
              <a:rPr lang="en-US" altLang="ja-JP" sz="2000" dirty="0">
                <a:solidFill>
                  <a:srgbClr val="0070C0"/>
                </a:solidFill>
              </a:rPr>
              <a:t>6</a:t>
            </a:r>
            <a:r>
              <a:rPr kumimoji="1" lang="en-US" altLang="ja-JP" sz="2000" dirty="0">
                <a:solidFill>
                  <a:srgbClr val="0070C0"/>
                </a:solidFill>
              </a:rPr>
              <a:t>-1/0AWG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endParaRPr kumimoji="1" lang="en-US" altLang="ja-JP" sz="2000" dirty="0">
              <a:solidFill>
                <a:srgbClr val="0070C0"/>
              </a:solidFill>
            </a:endParaRPr>
          </a:p>
          <a:p>
            <a:r>
              <a:rPr kumimoji="1" lang="ja-JP" altLang="en-US" sz="2000" dirty="0">
                <a:solidFill>
                  <a:srgbClr val="0070C0"/>
                </a:solidFill>
              </a:rPr>
              <a:t>最大</a:t>
            </a:r>
            <a:r>
              <a:rPr kumimoji="1" lang="en-US" altLang="ja-JP" sz="2000" dirty="0">
                <a:solidFill>
                  <a:srgbClr val="0070C0"/>
                </a:solidFill>
              </a:rPr>
              <a:t>5</a:t>
            </a:r>
            <a:r>
              <a:rPr kumimoji="1" lang="ja-JP" altLang="en-US" sz="2000" dirty="0">
                <a:solidFill>
                  <a:srgbClr val="0070C0"/>
                </a:solidFill>
              </a:rPr>
              <a:t>分岐　</a:t>
            </a:r>
            <a:r>
              <a:rPr kumimoji="1" lang="en-US" altLang="ja-JP" sz="2000" dirty="0">
                <a:solidFill>
                  <a:srgbClr val="0070C0"/>
                </a:solidFill>
              </a:rPr>
              <a:t>SCCR50kA</a:t>
            </a:r>
          </a:p>
          <a:p>
            <a:r>
              <a:rPr kumimoji="1" lang="ja-JP" altLang="en-US" sz="2000" dirty="0">
                <a:solidFill>
                  <a:srgbClr val="0070C0"/>
                </a:solidFill>
              </a:rPr>
              <a:t>最大</a:t>
            </a:r>
            <a:r>
              <a:rPr kumimoji="1" lang="en-US" altLang="ja-JP" sz="2000" dirty="0">
                <a:solidFill>
                  <a:srgbClr val="0070C0"/>
                </a:solidFill>
              </a:rPr>
              <a:t>10</a:t>
            </a:r>
            <a:r>
              <a:rPr kumimoji="1" lang="ja-JP" altLang="en-US" sz="2000" dirty="0">
                <a:solidFill>
                  <a:srgbClr val="0070C0"/>
                </a:solidFill>
              </a:rPr>
              <a:t>分岐　</a:t>
            </a:r>
            <a:r>
              <a:rPr kumimoji="1" lang="en-US" altLang="ja-JP" sz="2000" dirty="0">
                <a:solidFill>
                  <a:srgbClr val="0070C0"/>
                </a:solidFill>
              </a:rPr>
              <a:t>SCCR10kA</a:t>
            </a:r>
          </a:p>
        </p:txBody>
      </p:sp>
      <p:cxnSp>
        <p:nvCxnSpPr>
          <p:cNvPr id="21" name="コネクタ: カギ線 20">
            <a:extLst>
              <a:ext uri="{FF2B5EF4-FFF2-40B4-BE49-F238E27FC236}">
                <a16:creationId xmlns:a16="http://schemas.microsoft.com/office/drawing/2014/main" id="{5E2BEADF-0631-8A14-79CF-23F33B6EC35D}"/>
              </a:ext>
            </a:extLst>
          </p:cNvPr>
          <p:cNvCxnSpPr>
            <a:cxnSpLocks/>
            <a:stCxn id="8" idx="0"/>
            <a:endCxn id="55" idx="2"/>
          </p:cNvCxnSpPr>
          <p:nvPr/>
        </p:nvCxnSpPr>
        <p:spPr>
          <a:xfrm rot="5400000" flipH="1" flipV="1">
            <a:off x="1769813" y="5248132"/>
            <a:ext cx="338715" cy="12700"/>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4E5C9427-403A-525A-4875-650A985AD3BF}"/>
              </a:ext>
            </a:extLst>
          </p:cNvPr>
          <p:cNvSpPr/>
          <p:nvPr/>
        </p:nvSpPr>
        <p:spPr>
          <a:xfrm>
            <a:off x="618013" y="4428071"/>
            <a:ext cx="2642313" cy="650703"/>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1" name="コネクタ: カギ線 100">
            <a:extLst>
              <a:ext uri="{FF2B5EF4-FFF2-40B4-BE49-F238E27FC236}">
                <a16:creationId xmlns:a16="http://schemas.microsoft.com/office/drawing/2014/main" id="{7EDCEF2C-C176-33DF-49BF-1919D0B9DF63}"/>
              </a:ext>
            </a:extLst>
          </p:cNvPr>
          <p:cNvCxnSpPr>
            <a:cxnSpLocks/>
            <a:stCxn id="104" idx="3"/>
            <a:endCxn id="105" idx="3"/>
          </p:cNvCxnSpPr>
          <p:nvPr/>
        </p:nvCxnSpPr>
        <p:spPr>
          <a:xfrm>
            <a:off x="9233647" y="3871761"/>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8FFE1A1A-B051-064F-E46A-8B67778B8301}"/>
              </a:ext>
            </a:extLst>
          </p:cNvPr>
          <p:cNvSpPr txBox="1"/>
          <p:nvPr/>
        </p:nvSpPr>
        <p:spPr>
          <a:xfrm>
            <a:off x="9893489" y="4126738"/>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104" name="図 103">
            <a:extLst>
              <a:ext uri="{FF2B5EF4-FFF2-40B4-BE49-F238E27FC236}">
                <a16:creationId xmlns:a16="http://schemas.microsoft.com/office/drawing/2014/main" id="{99BB92BD-30DF-B1FC-30FA-FCEB042405E8}"/>
              </a:ext>
            </a:extLst>
          </p:cNvPr>
          <p:cNvPicPr>
            <a:picLocks noChangeAspect="1"/>
          </p:cNvPicPr>
          <p:nvPr/>
        </p:nvPicPr>
        <p:blipFill>
          <a:blip r:embed="rId5"/>
          <a:stretch>
            <a:fillRect/>
          </a:stretch>
        </p:blipFill>
        <p:spPr>
          <a:xfrm>
            <a:off x="8809467" y="3496525"/>
            <a:ext cx="424180" cy="750472"/>
          </a:xfrm>
          <a:prstGeom prst="rect">
            <a:avLst/>
          </a:prstGeom>
        </p:spPr>
      </p:pic>
      <p:pic>
        <p:nvPicPr>
          <p:cNvPr id="105" name="図 104">
            <a:extLst>
              <a:ext uri="{FF2B5EF4-FFF2-40B4-BE49-F238E27FC236}">
                <a16:creationId xmlns:a16="http://schemas.microsoft.com/office/drawing/2014/main" id="{820B1610-EA46-5BC4-2853-772092C13E1B}"/>
              </a:ext>
            </a:extLst>
          </p:cNvPr>
          <p:cNvPicPr>
            <a:picLocks noChangeAspect="1"/>
          </p:cNvPicPr>
          <p:nvPr/>
        </p:nvPicPr>
        <p:blipFill>
          <a:blip r:embed="rId6"/>
          <a:stretch>
            <a:fillRect/>
          </a:stretch>
        </p:blipFill>
        <p:spPr>
          <a:xfrm>
            <a:off x="8569120" y="4600841"/>
            <a:ext cx="904875" cy="677074"/>
          </a:xfrm>
          <a:prstGeom prst="rect">
            <a:avLst/>
          </a:prstGeom>
        </p:spPr>
      </p:pic>
      <p:cxnSp>
        <p:nvCxnSpPr>
          <p:cNvPr id="106" name="直線コネクタ 105">
            <a:extLst>
              <a:ext uri="{FF2B5EF4-FFF2-40B4-BE49-F238E27FC236}">
                <a16:creationId xmlns:a16="http://schemas.microsoft.com/office/drawing/2014/main" id="{E24F3E4E-84F6-70BF-6B0D-C87C15DB6885}"/>
              </a:ext>
            </a:extLst>
          </p:cNvPr>
          <p:cNvCxnSpPr>
            <a:cxnSpLocks/>
          </p:cNvCxnSpPr>
          <p:nvPr/>
        </p:nvCxnSpPr>
        <p:spPr>
          <a:xfrm flipH="1">
            <a:off x="8729356" y="4186839"/>
            <a:ext cx="163577" cy="6183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4B59B52F-60B0-13D8-C7E5-E6CF6BAACA32}"/>
              </a:ext>
            </a:extLst>
          </p:cNvPr>
          <p:cNvCxnSpPr>
            <a:cxnSpLocks/>
          </p:cNvCxnSpPr>
          <p:nvPr/>
        </p:nvCxnSpPr>
        <p:spPr>
          <a:xfrm flipH="1">
            <a:off x="9021668" y="4186839"/>
            <a:ext cx="7460" cy="606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EF09B76F-284D-7967-F929-C1D8CF871642}"/>
              </a:ext>
            </a:extLst>
          </p:cNvPr>
          <p:cNvCxnSpPr>
            <a:cxnSpLocks/>
          </p:cNvCxnSpPr>
          <p:nvPr/>
        </p:nvCxnSpPr>
        <p:spPr>
          <a:xfrm>
            <a:off x="8584043" y="2893793"/>
            <a:ext cx="317559" cy="6770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67E3853D-9F5F-137E-6559-FC5C89DEEBAE}"/>
              </a:ext>
            </a:extLst>
          </p:cNvPr>
          <p:cNvCxnSpPr>
            <a:cxnSpLocks/>
          </p:cNvCxnSpPr>
          <p:nvPr/>
        </p:nvCxnSpPr>
        <p:spPr>
          <a:xfrm flipV="1">
            <a:off x="9025398" y="2893793"/>
            <a:ext cx="0" cy="6630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19D7BDDC-A455-585F-6CC9-23D4A415926D}"/>
              </a:ext>
            </a:extLst>
          </p:cNvPr>
          <p:cNvGrpSpPr/>
          <p:nvPr/>
        </p:nvGrpSpPr>
        <p:grpSpPr>
          <a:xfrm>
            <a:off x="2701487" y="1795370"/>
            <a:ext cx="5059261" cy="1349022"/>
            <a:chOff x="2287753" y="1795370"/>
            <a:chExt cx="5538328" cy="1349022"/>
          </a:xfrm>
        </p:grpSpPr>
        <p:sp>
          <p:nvSpPr>
            <p:cNvPr id="10" name="テキスト ボックス 9">
              <a:extLst>
                <a:ext uri="{FF2B5EF4-FFF2-40B4-BE49-F238E27FC236}">
                  <a16:creationId xmlns:a16="http://schemas.microsoft.com/office/drawing/2014/main" id="{F1F169B0-7D6E-3DD9-D82F-8CB6DE96FBD9}"/>
                </a:ext>
              </a:extLst>
            </p:cNvPr>
            <p:cNvSpPr txBox="1"/>
            <p:nvPr/>
          </p:nvSpPr>
          <p:spPr>
            <a:xfrm>
              <a:off x="3181861" y="1795370"/>
              <a:ext cx="4644220" cy="923330"/>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kumimoji="1" lang="en-US" altLang="ja-JP" dirty="0">
                  <a:solidFill>
                    <a:srgbClr val="0070C0"/>
                  </a:solidFill>
                </a:rPr>
                <a:t>3/0AWG×2</a:t>
              </a:r>
              <a:r>
                <a:rPr kumimoji="1" lang="ja-JP" altLang="en-US" dirty="0">
                  <a:solidFill>
                    <a:srgbClr val="0070C0"/>
                  </a:solidFill>
                </a:rPr>
                <a:t>本</a:t>
              </a:r>
              <a:endParaRPr kumimoji="1" lang="en-US" altLang="ja-JP" dirty="0">
                <a:solidFill>
                  <a:srgbClr val="0070C0"/>
                </a:solidFill>
              </a:endParaRPr>
            </a:p>
            <a:p>
              <a:r>
                <a:rPr lang="ja-JP" altLang="en-US" dirty="0">
                  <a:solidFill>
                    <a:srgbClr val="0070C0"/>
                  </a:solidFill>
                </a:rPr>
                <a:t>　　　（ブレーカ指定）</a:t>
              </a:r>
              <a:endParaRPr lang="en-US" altLang="ja-JP" dirty="0">
                <a:solidFill>
                  <a:srgbClr val="0070C0"/>
                </a:solidFill>
              </a:endParaRPr>
            </a:p>
            <a:p>
              <a:endParaRPr kumimoji="1" lang="ja-JP" altLang="en-US" dirty="0">
                <a:solidFill>
                  <a:srgbClr val="0070C0"/>
                </a:solidFill>
              </a:endParaRPr>
            </a:p>
          </p:txBody>
        </p:sp>
        <p:cxnSp>
          <p:nvCxnSpPr>
            <p:cNvPr id="13" name="コネクタ: カギ線 12">
              <a:extLst>
                <a:ext uri="{FF2B5EF4-FFF2-40B4-BE49-F238E27FC236}">
                  <a16:creationId xmlns:a16="http://schemas.microsoft.com/office/drawing/2014/main" id="{945ED3D8-09CA-7072-87B0-6E7790D44E4D}"/>
                </a:ext>
              </a:extLst>
            </p:cNvPr>
            <p:cNvCxnSpPr>
              <a:cxnSpLocks/>
              <a:stCxn id="10" idx="2"/>
            </p:cNvCxnSpPr>
            <p:nvPr/>
          </p:nvCxnSpPr>
          <p:spPr>
            <a:xfrm rot="5400000">
              <a:off x="3683016" y="1323437"/>
              <a:ext cx="425692" cy="3216218"/>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18" name="図 17">
            <a:extLst>
              <a:ext uri="{FF2B5EF4-FFF2-40B4-BE49-F238E27FC236}">
                <a16:creationId xmlns:a16="http://schemas.microsoft.com/office/drawing/2014/main" id="{85DF10F7-FA02-9068-8D86-E6ACFAB5B7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3855" y="1836542"/>
            <a:ext cx="1141907" cy="856430"/>
          </a:xfrm>
          <a:prstGeom prst="rect">
            <a:avLst/>
          </a:prstGeom>
        </p:spPr>
      </p:pic>
      <p:sp>
        <p:nvSpPr>
          <p:cNvPr id="28" name="スライド番号プレースホルダー 27">
            <a:extLst>
              <a:ext uri="{FF2B5EF4-FFF2-40B4-BE49-F238E27FC236}">
                <a16:creationId xmlns:a16="http://schemas.microsoft.com/office/drawing/2014/main" id="{B94DFD6B-CE0C-3C97-D088-3D8254862240}"/>
              </a:ext>
            </a:extLst>
          </p:cNvPr>
          <p:cNvSpPr>
            <a:spLocks noGrp="1"/>
          </p:cNvSpPr>
          <p:nvPr>
            <p:ph type="sldNum" sz="quarter" idx="12"/>
          </p:nvPr>
        </p:nvSpPr>
        <p:spPr/>
        <p:txBody>
          <a:bodyPr/>
          <a:lstStyle/>
          <a:p>
            <a:fld id="{E7784300-A231-4CE8-BF2A-B73085566916}" type="slidenum">
              <a:rPr kumimoji="1" lang="ja-JP" altLang="en-US" smtClean="0"/>
              <a:t>50</a:t>
            </a:fld>
            <a:r>
              <a:rPr kumimoji="1" lang="ja-JP" altLang="en-US"/>
              <a:t>ページ</a:t>
            </a:r>
            <a:endParaRPr kumimoji="1" lang="ja-JP" altLang="en-US" dirty="0"/>
          </a:p>
        </p:txBody>
      </p:sp>
      <p:grpSp>
        <p:nvGrpSpPr>
          <p:cNvPr id="44" name="グループ化 43">
            <a:extLst>
              <a:ext uri="{FF2B5EF4-FFF2-40B4-BE49-F238E27FC236}">
                <a16:creationId xmlns:a16="http://schemas.microsoft.com/office/drawing/2014/main" id="{DEA24774-8413-1AE3-E724-69B29D6790A1}"/>
              </a:ext>
            </a:extLst>
          </p:cNvPr>
          <p:cNvGrpSpPr/>
          <p:nvPr/>
        </p:nvGrpSpPr>
        <p:grpSpPr>
          <a:xfrm>
            <a:off x="1745324" y="3140177"/>
            <a:ext cx="386320" cy="1083316"/>
            <a:chOff x="1741815" y="3140177"/>
            <a:chExt cx="386320" cy="1083316"/>
          </a:xfrm>
        </p:grpSpPr>
        <p:cxnSp>
          <p:nvCxnSpPr>
            <p:cNvPr id="29" name="直線コネクタ 28">
              <a:extLst>
                <a:ext uri="{FF2B5EF4-FFF2-40B4-BE49-F238E27FC236}">
                  <a16:creationId xmlns:a16="http://schemas.microsoft.com/office/drawing/2014/main" id="{ED7F6F29-DBCC-485E-9A03-E70BB8EBD4C3}"/>
                </a:ext>
              </a:extLst>
            </p:cNvPr>
            <p:cNvCxnSpPr>
              <a:cxnSpLocks/>
            </p:cNvCxnSpPr>
            <p:nvPr/>
          </p:nvCxnSpPr>
          <p:spPr>
            <a:xfrm flipH="1">
              <a:off x="1741815" y="3140177"/>
              <a:ext cx="195820" cy="10833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B08817F1-64AD-4807-352B-066D391A7EFC}"/>
                </a:ext>
              </a:extLst>
            </p:cNvPr>
            <p:cNvCxnSpPr>
              <a:cxnSpLocks/>
            </p:cNvCxnSpPr>
            <p:nvPr/>
          </p:nvCxnSpPr>
          <p:spPr>
            <a:xfrm>
              <a:off x="1932315" y="3140177"/>
              <a:ext cx="195820" cy="10833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グループ化 44">
            <a:extLst>
              <a:ext uri="{FF2B5EF4-FFF2-40B4-BE49-F238E27FC236}">
                <a16:creationId xmlns:a16="http://schemas.microsoft.com/office/drawing/2014/main" id="{19860E0E-B4B8-516B-B872-5AE8F5A67FF3}"/>
              </a:ext>
            </a:extLst>
          </p:cNvPr>
          <p:cNvGrpSpPr/>
          <p:nvPr/>
        </p:nvGrpSpPr>
        <p:grpSpPr>
          <a:xfrm flipH="1">
            <a:off x="2293303" y="3140177"/>
            <a:ext cx="706411" cy="1095121"/>
            <a:chOff x="877253" y="3140933"/>
            <a:chExt cx="706411" cy="1095121"/>
          </a:xfrm>
        </p:grpSpPr>
        <p:cxnSp>
          <p:nvCxnSpPr>
            <p:cNvPr id="46" name="直線コネクタ 45">
              <a:extLst>
                <a:ext uri="{FF2B5EF4-FFF2-40B4-BE49-F238E27FC236}">
                  <a16:creationId xmlns:a16="http://schemas.microsoft.com/office/drawing/2014/main" id="{C321B1E2-EABF-3E51-AC76-68FA4C5D981C}"/>
                </a:ext>
              </a:extLst>
            </p:cNvPr>
            <p:cNvCxnSpPr>
              <a:cxnSpLocks/>
            </p:cNvCxnSpPr>
            <p:nvPr/>
          </p:nvCxnSpPr>
          <p:spPr>
            <a:xfrm flipH="1">
              <a:off x="877253" y="3140933"/>
              <a:ext cx="706411" cy="10833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994A6B9C-BE8E-0F67-0459-9B853EF79286}"/>
                </a:ext>
              </a:extLst>
            </p:cNvPr>
            <p:cNvCxnSpPr>
              <a:cxnSpLocks/>
            </p:cNvCxnSpPr>
            <p:nvPr/>
          </p:nvCxnSpPr>
          <p:spPr>
            <a:xfrm flipH="1">
              <a:off x="1265349" y="3140933"/>
              <a:ext cx="318315" cy="10951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グループ化 53">
            <a:extLst>
              <a:ext uri="{FF2B5EF4-FFF2-40B4-BE49-F238E27FC236}">
                <a16:creationId xmlns:a16="http://schemas.microsoft.com/office/drawing/2014/main" id="{46387D78-DD0E-4187-DCA4-1A2D8952E1A6}"/>
              </a:ext>
            </a:extLst>
          </p:cNvPr>
          <p:cNvGrpSpPr/>
          <p:nvPr/>
        </p:nvGrpSpPr>
        <p:grpSpPr>
          <a:xfrm>
            <a:off x="8925868" y="2023650"/>
            <a:ext cx="190256" cy="540045"/>
            <a:chOff x="8925868" y="1690275"/>
            <a:chExt cx="190256" cy="540045"/>
          </a:xfrm>
        </p:grpSpPr>
        <p:cxnSp>
          <p:nvCxnSpPr>
            <p:cNvPr id="38" name="直線コネクタ 37">
              <a:extLst>
                <a:ext uri="{FF2B5EF4-FFF2-40B4-BE49-F238E27FC236}">
                  <a16:creationId xmlns:a16="http://schemas.microsoft.com/office/drawing/2014/main" id="{2B258083-8F05-FF02-DD2C-D8174B3EFC4A}"/>
                </a:ext>
              </a:extLst>
            </p:cNvPr>
            <p:cNvCxnSpPr>
              <a:cxnSpLocks/>
            </p:cNvCxnSpPr>
            <p:nvPr/>
          </p:nvCxnSpPr>
          <p:spPr>
            <a:xfrm flipH="1">
              <a:off x="8925868" y="1690275"/>
              <a:ext cx="95006" cy="5400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8BBD0AD0-F0B3-D03F-5AD5-C67EC095975C}"/>
                </a:ext>
              </a:extLst>
            </p:cNvPr>
            <p:cNvCxnSpPr>
              <a:cxnSpLocks/>
            </p:cNvCxnSpPr>
            <p:nvPr/>
          </p:nvCxnSpPr>
          <p:spPr>
            <a:xfrm>
              <a:off x="9021118" y="1690275"/>
              <a:ext cx="95006" cy="5400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グループ化 55">
            <a:extLst>
              <a:ext uri="{FF2B5EF4-FFF2-40B4-BE49-F238E27FC236}">
                <a16:creationId xmlns:a16="http://schemas.microsoft.com/office/drawing/2014/main" id="{9D91C97A-A86A-0A2D-71CC-5BFDC1D6A5A3}"/>
              </a:ext>
            </a:extLst>
          </p:cNvPr>
          <p:cNvGrpSpPr/>
          <p:nvPr/>
        </p:nvGrpSpPr>
        <p:grpSpPr>
          <a:xfrm flipH="1">
            <a:off x="9223427" y="2023650"/>
            <a:ext cx="317559" cy="540045"/>
            <a:chOff x="8502702" y="1691682"/>
            <a:chExt cx="317559" cy="540045"/>
          </a:xfrm>
        </p:grpSpPr>
        <p:cxnSp>
          <p:nvCxnSpPr>
            <p:cNvPr id="57" name="直線コネクタ 56">
              <a:extLst>
                <a:ext uri="{FF2B5EF4-FFF2-40B4-BE49-F238E27FC236}">
                  <a16:creationId xmlns:a16="http://schemas.microsoft.com/office/drawing/2014/main" id="{D6B2FDEF-294E-C361-B196-39BFA48C2D80}"/>
                </a:ext>
              </a:extLst>
            </p:cNvPr>
            <p:cNvCxnSpPr>
              <a:cxnSpLocks/>
            </p:cNvCxnSpPr>
            <p:nvPr/>
          </p:nvCxnSpPr>
          <p:spPr>
            <a:xfrm flipH="1">
              <a:off x="8502702" y="1691682"/>
              <a:ext cx="317559" cy="5400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4F0C068B-FDAF-7A7D-57F9-B6CB5BB923B4}"/>
                </a:ext>
              </a:extLst>
            </p:cNvPr>
            <p:cNvCxnSpPr>
              <a:cxnSpLocks/>
            </p:cNvCxnSpPr>
            <p:nvPr/>
          </p:nvCxnSpPr>
          <p:spPr>
            <a:xfrm flipH="1">
              <a:off x="8679122" y="1691682"/>
              <a:ext cx="141139" cy="5400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吹き出し: 折線 5">
            <a:extLst>
              <a:ext uri="{FF2B5EF4-FFF2-40B4-BE49-F238E27FC236}">
                <a16:creationId xmlns:a16="http://schemas.microsoft.com/office/drawing/2014/main" id="{03CD0ED0-DE35-3E52-AC79-6A4E5AABCB10}"/>
              </a:ext>
            </a:extLst>
          </p:cNvPr>
          <p:cNvSpPr/>
          <p:nvPr/>
        </p:nvSpPr>
        <p:spPr>
          <a:xfrm>
            <a:off x="9847658" y="1546703"/>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cxnSp>
        <p:nvCxnSpPr>
          <p:cNvPr id="65" name="直線コネクタ 64">
            <a:extLst>
              <a:ext uri="{FF2B5EF4-FFF2-40B4-BE49-F238E27FC236}">
                <a16:creationId xmlns:a16="http://schemas.microsoft.com/office/drawing/2014/main" id="{7A6BE44E-C7B7-1072-6BF5-1E9DE3C1E1E0}"/>
              </a:ext>
            </a:extLst>
          </p:cNvPr>
          <p:cNvCxnSpPr>
            <a:cxnSpLocks/>
          </p:cNvCxnSpPr>
          <p:nvPr/>
        </p:nvCxnSpPr>
        <p:spPr>
          <a:xfrm flipH="1">
            <a:off x="9149193" y="2893793"/>
            <a:ext cx="317559" cy="6770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7742540C-0E82-8AF6-9F95-66668BB3762D}"/>
              </a:ext>
            </a:extLst>
          </p:cNvPr>
          <p:cNvCxnSpPr>
            <a:cxnSpLocks/>
          </p:cNvCxnSpPr>
          <p:nvPr/>
        </p:nvCxnSpPr>
        <p:spPr>
          <a:xfrm>
            <a:off x="9151631" y="4186839"/>
            <a:ext cx="163577" cy="6183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グループ化 11">
            <a:extLst>
              <a:ext uri="{FF2B5EF4-FFF2-40B4-BE49-F238E27FC236}">
                <a16:creationId xmlns:a16="http://schemas.microsoft.com/office/drawing/2014/main" id="{512FBB7A-983E-9A5A-777D-4A9021243E9F}"/>
              </a:ext>
            </a:extLst>
          </p:cNvPr>
          <p:cNvGrpSpPr/>
          <p:nvPr/>
        </p:nvGrpSpPr>
        <p:grpSpPr>
          <a:xfrm>
            <a:off x="8661082" y="2195514"/>
            <a:ext cx="720951" cy="264371"/>
            <a:chOff x="738051" y="2372149"/>
            <a:chExt cx="264371" cy="264371"/>
          </a:xfrm>
        </p:grpSpPr>
        <p:cxnSp>
          <p:nvCxnSpPr>
            <p:cNvPr id="31" name="直線コネクタ 30">
              <a:extLst>
                <a:ext uri="{FF2B5EF4-FFF2-40B4-BE49-F238E27FC236}">
                  <a16:creationId xmlns:a16="http://schemas.microsoft.com/office/drawing/2014/main" id="{4D5CBD57-431C-AA99-E547-C3CDD8FA04A3}"/>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4F25A18-F0CC-4A9B-3038-ABF4C0215C09}"/>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2631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5F4220-721D-CEA6-647C-1FBE1F97516B}"/>
              </a:ext>
            </a:extLst>
          </p:cNvPr>
          <p:cNvSpPr>
            <a:spLocks noGrp="1"/>
          </p:cNvSpPr>
          <p:nvPr>
            <p:ph type="title"/>
          </p:nvPr>
        </p:nvSpPr>
        <p:spPr>
          <a:xfrm>
            <a:off x="838200" y="176149"/>
            <a:ext cx="10515600" cy="504887"/>
          </a:xfrm>
        </p:spPr>
        <p:txBody>
          <a:bodyPr>
            <a:normAutofit/>
          </a:bodyPr>
          <a:lstStyle/>
          <a:p>
            <a:r>
              <a:rPr kumimoji="1" lang="en-US" altLang="ja-JP" sz="2800" dirty="0"/>
              <a:t>OTP-</a:t>
            </a:r>
            <a:r>
              <a:rPr lang="en-US" altLang="ja-JP" sz="2800" dirty="0"/>
              <a:t>7</a:t>
            </a:r>
            <a:r>
              <a:rPr kumimoji="1" lang="en-US" altLang="ja-JP" sz="2800" dirty="0"/>
              <a:t>000</a:t>
            </a:r>
            <a:r>
              <a:rPr kumimoji="1" lang="ja-JP" altLang="en-US" sz="2800" dirty="0"/>
              <a:t>シリーズとコンビネーション</a:t>
            </a:r>
          </a:p>
        </p:txBody>
      </p:sp>
      <p:sp>
        <p:nvSpPr>
          <p:cNvPr id="10" name="スライド番号プレースホルダー 9">
            <a:extLst>
              <a:ext uri="{FF2B5EF4-FFF2-40B4-BE49-F238E27FC236}">
                <a16:creationId xmlns:a16="http://schemas.microsoft.com/office/drawing/2014/main" id="{F4882247-D11D-F603-F316-23F2A0577EED}"/>
              </a:ext>
            </a:extLst>
          </p:cNvPr>
          <p:cNvSpPr>
            <a:spLocks noGrp="1"/>
          </p:cNvSpPr>
          <p:nvPr>
            <p:ph type="sldNum" sz="quarter" idx="12"/>
          </p:nvPr>
        </p:nvSpPr>
        <p:spPr/>
        <p:txBody>
          <a:bodyPr/>
          <a:lstStyle/>
          <a:p>
            <a:fld id="{E7784300-A231-4CE8-BF2A-B73085566916}" type="slidenum">
              <a:rPr kumimoji="1" lang="ja-JP" altLang="en-US" smtClean="0"/>
              <a:t>51</a:t>
            </a:fld>
            <a:r>
              <a:rPr kumimoji="1" lang="ja-JP" altLang="en-US"/>
              <a:t>ページ</a:t>
            </a:r>
            <a:endParaRPr kumimoji="1" lang="ja-JP" altLang="en-US" dirty="0"/>
          </a:p>
        </p:txBody>
      </p:sp>
      <p:sp>
        <p:nvSpPr>
          <p:cNvPr id="4" name="テキスト ボックス 3">
            <a:extLst>
              <a:ext uri="{FF2B5EF4-FFF2-40B4-BE49-F238E27FC236}">
                <a16:creationId xmlns:a16="http://schemas.microsoft.com/office/drawing/2014/main" id="{5B395D39-5E89-F547-7F7A-75C695D1CEF9}"/>
              </a:ext>
            </a:extLst>
          </p:cNvPr>
          <p:cNvSpPr txBox="1"/>
          <p:nvPr/>
        </p:nvSpPr>
        <p:spPr>
          <a:xfrm>
            <a:off x="838198" y="2253628"/>
            <a:ext cx="6096000" cy="369332"/>
          </a:xfrm>
          <a:prstGeom prst="rect">
            <a:avLst/>
          </a:prstGeom>
          <a:noFill/>
        </p:spPr>
        <p:txBody>
          <a:bodyPr wrap="square">
            <a:spAutoFit/>
          </a:bodyPr>
          <a:lstStyle/>
          <a:p>
            <a:r>
              <a:rPr lang="en-US" altLang="ja-JP" dirty="0">
                <a:hlinkClick r:id="rId2"/>
              </a:rPr>
              <a:t>OTP-7000 | Product </a:t>
            </a:r>
            <a:r>
              <a:rPr lang="en-US" altLang="ja-JP" dirty="0" err="1">
                <a:hlinkClick r:id="rId2"/>
              </a:rPr>
              <a:t>iQ</a:t>
            </a:r>
            <a:r>
              <a:rPr lang="en-US" altLang="ja-JP" dirty="0">
                <a:hlinkClick r:id="rId2"/>
              </a:rPr>
              <a:t> - Product </a:t>
            </a:r>
            <a:r>
              <a:rPr lang="en-US" altLang="ja-JP" dirty="0" err="1">
                <a:hlinkClick r:id="rId2"/>
              </a:rPr>
              <a:t>iQ</a:t>
            </a:r>
            <a:endParaRPr lang="ja-JP" altLang="en-US" dirty="0"/>
          </a:p>
        </p:txBody>
      </p:sp>
      <p:pic>
        <p:nvPicPr>
          <p:cNvPr id="9" name="図 8">
            <a:extLst>
              <a:ext uri="{FF2B5EF4-FFF2-40B4-BE49-F238E27FC236}">
                <a16:creationId xmlns:a16="http://schemas.microsoft.com/office/drawing/2014/main" id="{2CA02495-8B00-DC04-84E3-1501E60460B3}"/>
              </a:ext>
            </a:extLst>
          </p:cNvPr>
          <p:cNvPicPr>
            <a:picLocks noChangeAspect="1"/>
          </p:cNvPicPr>
          <p:nvPr/>
        </p:nvPicPr>
        <p:blipFill>
          <a:blip r:embed="rId3"/>
          <a:stretch>
            <a:fillRect/>
          </a:stretch>
        </p:blipFill>
        <p:spPr>
          <a:xfrm>
            <a:off x="838199" y="681036"/>
            <a:ext cx="10515601" cy="1572592"/>
          </a:xfrm>
          <a:prstGeom prst="rect">
            <a:avLst/>
          </a:prstGeom>
          <a:ln>
            <a:solidFill>
              <a:schemeClr val="tx1"/>
            </a:solidFill>
          </a:ln>
        </p:spPr>
      </p:pic>
      <p:sp>
        <p:nvSpPr>
          <p:cNvPr id="8" name="正方形/長方形 7">
            <a:extLst>
              <a:ext uri="{FF2B5EF4-FFF2-40B4-BE49-F238E27FC236}">
                <a16:creationId xmlns:a16="http://schemas.microsoft.com/office/drawing/2014/main" id="{A34E3D25-6E78-7920-C9E3-1F40D0984037}"/>
              </a:ext>
            </a:extLst>
          </p:cNvPr>
          <p:cNvSpPr/>
          <p:nvPr/>
        </p:nvSpPr>
        <p:spPr>
          <a:xfrm>
            <a:off x="838199" y="1055432"/>
            <a:ext cx="10515601" cy="2094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80991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FAB42-D116-21F3-868A-6826B2C34B90}"/>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D34FDD2-FAE9-7730-E13C-16C04C0A60E2}"/>
              </a:ext>
            </a:extLst>
          </p:cNvPr>
          <p:cNvSpPr txBox="1"/>
          <p:nvPr/>
        </p:nvSpPr>
        <p:spPr>
          <a:xfrm>
            <a:off x="856517" y="519469"/>
            <a:ext cx="10478965"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b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2.2.1</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オサダ製分岐端子台と富士電機製ブレーカの組合せ（</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AC480V</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系）</a:t>
            </a:r>
            <a:b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br>
            <a:r>
              <a:rPr lang="ja-JP" altLang="en-US" sz="2400" dirty="0">
                <a:latin typeface="游ゴシック" panose="020B0400000000000000" pitchFamily="50" charset="-128"/>
                <a:ea typeface="游ゴシック" panose="020B0400000000000000" pitchFamily="50" charset="-128"/>
              </a:rPr>
              <a:t>　　　　</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回路電圧</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AC480V</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以下に適用</a:t>
            </a:r>
            <a:endPar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ブレーカ　　　端子台</a:t>
            </a:r>
            <a:endPar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2.2.1.1</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125AF</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NF125-HVU+OTP-6000N-5-3P-P32-SCCR</a:t>
            </a:r>
            <a:b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b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2.2.1.2</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250AF</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lang="en-US" altLang="ja-JP" sz="2400" dirty="0">
                <a:latin typeface="游ゴシック" panose="020B0400000000000000" pitchFamily="50" charset="-128"/>
                <a:ea typeface="游ゴシック" panose="020B0400000000000000" pitchFamily="50" charset="-128"/>
              </a:rPr>
              <a:t>NF</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250-HVU+OTP-9000-3P-M10-SCCR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2.2.1.3</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400AF</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lang="en-US" altLang="ja-JP" sz="2400" dirty="0">
                <a:latin typeface="游ゴシック" panose="020B0400000000000000" pitchFamily="50" charset="-128"/>
                <a:ea typeface="游ゴシック" panose="020B0400000000000000" pitchFamily="50" charset="-128"/>
              </a:rPr>
              <a:t>NF</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400-HWU+OTP-8000SF-3P-SCCR</a:t>
            </a:r>
          </a:p>
          <a:p>
            <a:pPr lvl="0">
              <a:defRPr/>
            </a:pPr>
            <a:r>
              <a:rPr lang="en-US" altLang="ja-JP" sz="2400" dirty="0">
                <a:latin typeface="游ゴシック" panose="020B0400000000000000" pitchFamily="50" charset="-128"/>
                <a:ea typeface="游ゴシック" panose="020B0400000000000000" pitchFamily="50" charset="-128"/>
              </a:rPr>
              <a:t>2.2.1.4</a:t>
            </a:r>
            <a:r>
              <a:rPr lang="ja-JP" altLang="en-US" sz="2400" dirty="0">
                <a:latin typeface="游ゴシック" panose="020B0400000000000000" pitchFamily="50" charset="-128"/>
                <a:ea typeface="游ゴシック" panose="020B0400000000000000" pitchFamily="50" charset="-128"/>
              </a:rPr>
              <a:t>　</a:t>
            </a:r>
            <a:r>
              <a:rPr lang="en-US" altLang="ja-JP" sz="2400" dirty="0">
                <a:latin typeface="游ゴシック" panose="020B0400000000000000" pitchFamily="50" charset="-128"/>
                <a:ea typeface="游ゴシック" panose="020B0400000000000000" pitchFamily="50" charset="-128"/>
              </a:rPr>
              <a:t>	400AF</a:t>
            </a:r>
            <a:r>
              <a:rPr lang="ja-JP" altLang="en-US" sz="2400" dirty="0">
                <a:latin typeface="游ゴシック" panose="020B0400000000000000" pitchFamily="50" charset="-128"/>
                <a:ea typeface="游ゴシック" panose="020B0400000000000000" pitchFamily="50" charset="-128"/>
              </a:rPr>
              <a:t>　</a:t>
            </a:r>
            <a:r>
              <a:rPr lang="en-US" altLang="ja-JP" sz="2400" dirty="0">
                <a:latin typeface="游ゴシック" panose="020B0400000000000000" pitchFamily="50" charset="-128"/>
                <a:ea typeface="游ゴシック" panose="020B0400000000000000" pitchFamily="50" charset="-128"/>
              </a:rPr>
              <a:t>NF400</a:t>
            </a:r>
            <a:r>
              <a:rPr lang="en-US" altLang="ja-JP" sz="2400" dirty="0">
                <a:latin typeface="游ゴシック" panose="020B0400000000000000" pitchFamily="50" charset="-128"/>
              </a:rPr>
              <a:t>-HWU</a:t>
            </a:r>
            <a:r>
              <a:rPr lang="en-US" altLang="ja-JP" sz="2400" dirty="0">
                <a:latin typeface="游ゴシック" panose="020B0400000000000000" pitchFamily="50" charset="-128"/>
                <a:ea typeface="游ゴシック" panose="020B0400000000000000" pitchFamily="50" charset="-128"/>
              </a:rPr>
              <a:t>+OK-700SE-SCCR</a:t>
            </a:r>
          </a:p>
          <a:p>
            <a:pPr lvl="0">
              <a:defRPr/>
            </a:pP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2.2.1.5   	400AF </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lang="en-US" altLang="ja-JP" sz="2400" dirty="0">
                <a:latin typeface="游ゴシック" panose="020B0400000000000000" pitchFamily="50" charset="-128"/>
              </a:rPr>
              <a:t>NF400-HWU </a:t>
            </a:r>
            <a:r>
              <a:rPr lang="en-US" altLang="ja-JP" sz="2400" dirty="0">
                <a:latin typeface="游ゴシック" panose="020B0400000000000000" pitchFamily="50" charset="-128"/>
                <a:ea typeface="游ゴシック" panose="020B0400000000000000" pitchFamily="50" charset="-128"/>
              </a:rPr>
              <a:t>+OK-700SEF-3-SCCR</a:t>
            </a:r>
            <a:endPar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2.2.1.6</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630AF</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lang="en-US" altLang="ja-JP" sz="2400" dirty="0">
                <a:latin typeface="游ゴシック" panose="020B0400000000000000" pitchFamily="50" charset="-128"/>
                <a:ea typeface="游ゴシック" panose="020B0400000000000000" pitchFamily="50" charset="-128"/>
              </a:rPr>
              <a:t>NF</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630-HWU+OK-700SF-SCCR</a:t>
            </a:r>
          </a:p>
          <a:p>
            <a:pPr lvl="0">
              <a:defRPr/>
            </a:pP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2.2.1.7  </a:t>
            </a:r>
            <a:r>
              <a:rPr lang="ja-JP" altLang="en-US" sz="2400" dirty="0">
                <a:latin typeface="游ゴシック" panose="020B0400000000000000" pitchFamily="50" charset="-128"/>
                <a:ea typeface="游ゴシック" panose="020B0400000000000000" pitchFamily="50" charset="-128"/>
              </a:rPr>
              <a:t> </a:t>
            </a:r>
            <a:r>
              <a:rPr lang="en-US" altLang="ja-JP" sz="2400" dirty="0">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630AF</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lang="en-US" altLang="ja-JP" sz="2400" dirty="0">
                <a:latin typeface="游ゴシック" panose="020B0400000000000000" pitchFamily="50" charset="-128"/>
              </a:rPr>
              <a:t> NF630-HWU3600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+OK-700SFF-3-SCCR</a:t>
            </a:r>
          </a:p>
        </p:txBody>
      </p:sp>
      <p:sp>
        <p:nvSpPr>
          <p:cNvPr id="4" name="テキスト ボックス 3">
            <a:extLst>
              <a:ext uri="{FF2B5EF4-FFF2-40B4-BE49-F238E27FC236}">
                <a16:creationId xmlns:a16="http://schemas.microsoft.com/office/drawing/2014/main" id="{102223E4-11B1-411E-C78C-3398EED1B482}"/>
              </a:ext>
            </a:extLst>
          </p:cNvPr>
          <p:cNvSpPr txBox="1"/>
          <p:nvPr/>
        </p:nvSpPr>
        <p:spPr>
          <a:xfrm>
            <a:off x="339969" y="150137"/>
            <a:ext cx="11529646" cy="523220"/>
          </a:xfrm>
          <a:prstGeom prst="rect">
            <a:avLst/>
          </a:prstGeom>
          <a:noFill/>
        </p:spPr>
        <p:txBody>
          <a:bodyPr wrap="square">
            <a:spAutoFit/>
          </a:bodyPr>
          <a:lstStyle/>
          <a:p>
            <a:r>
              <a:rPr lang="en-US" altLang="ja-JP" sz="2800" dirty="0"/>
              <a:t>2.2</a:t>
            </a:r>
            <a:r>
              <a:rPr lang="ja-JP" altLang="en-US" sz="2800" dirty="0"/>
              <a:t>　三菱電機製ブレーカとの組合せ</a:t>
            </a:r>
          </a:p>
        </p:txBody>
      </p:sp>
      <p:sp>
        <p:nvSpPr>
          <p:cNvPr id="9" name="スライド番号プレースホルダー 8">
            <a:extLst>
              <a:ext uri="{FF2B5EF4-FFF2-40B4-BE49-F238E27FC236}">
                <a16:creationId xmlns:a16="http://schemas.microsoft.com/office/drawing/2014/main" id="{1B3E2352-6C24-17F7-2152-2F1EB5C17617}"/>
              </a:ext>
            </a:extLst>
          </p:cNvPr>
          <p:cNvSpPr>
            <a:spLocks noGrp="1"/>
          </p:cNvSpPr>
          <p:nvPr>
            <p:ph type="sldNum" sz="quarter" idx="12"/>
          </p:nvPr>
        </p:nvSpPr>
        <p:spPr/>
        <p:txBody>
          <a:bodyPr/>
          <a:lstStyle/>
          <a:p>
            <a:fld id="{EE6B4B11-9538-48C2-A03B-57C923024A3C}" type="slidenum">
              <a:rPr kumimoji="1" lang="ja-JP" altLang="en-US" smtClean="0"/>
              <a:t>52</a:t>
            </a:fld>
            <a:r>
              <a:rPr kumimoji="1" lang="ja-JP" altLang="en-US"/>
              <a:t>ページ</a:t>
            </a:r>
            <a:endParaRPr kumimoji="1" lang="ja-JP" altLang="en-US" dirty="0"/>
          </a:p>
        </p:txBody>
      </p:sp>
    </p:spTree>
    <p:extLst>
      <p:ext uri="{BB962C8B-B14F-4D97-AF65-F5344CB8AC3E}">
        <p14:creationId xmlns:p14="http://schemas.microsoft.com/office/powerpoint/2010/main" val="3154976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058D9-ADA3-B890-6F1F-835CEF6BBA4E}"/>
            </a:ext>
          </a:extLst>
        </p:cNvPr>
        <p:cNvGrpSpPr/>
        <p:nvPr/>
      </p:nvGrpSpPr>
      <p:grpSpPr>
        <a:xfrm>
          <a:off x="0" y="0"/>
          <a:ext cx="0" cy="0"/>
          <a:chOff x="0" y="0"/>
          <a:chExt cx="0" cy="0"/>
        </a:xfrm>
      </p:grpSpPr>
      <p:pic>
        <p:nvPicPr>
          <p:cNvPr id="25" name="図 24" descr="文字が書かれている&#10;&#10;AI 生成コンテンツは誤りを含む可能性があります。">
            <a:extLst>
              <a:ext uri="{FF2B5EF4-FFF2-40B4-BE49-F238E27FC236}">
                <a16:creationId xmlns:a16="http://schemas.microsoft.com/office/drawing/2014/main" id="{69E2C254-E0FB-7329-114E-26E2B80351A2}"/>
              </a:ext>
            </a:extLst>
          </p:cNvPr>
          <p:cNvPicPr>
            <a:picLocks noChangeAspect="1"/>
          </p:cNvPicPr>
          <p:nvPr/>
        </p:nvPicPr>
        <p:blipFill>
          <a:blip r:embed="rId2"/>
          <a:stretch>
            <a:fillRect/>
          </a:stretch>
        </p:blipFill>
        <p:spPr>
          <a:xfrm>
            <a:off x="8764757" y="869587"/>
            <a:ext cx="437270" cy="646668"/>
          </a:xfrm>
          <a:prstGeom prst="rect">
            <a:avLst/>
          </a:prstGeom>
          <a:ln>
            <a:solidFill>
              <a:schemeClr val="tx1"/>
            </a:solidFill>
          </a:ln>
        </p:spPr>
      </p:pic>
      <p:pic>
        <p:nvPicPr>
          <p:cNvPr id="33" name="図 32">
            <a:extLst>
              <a:ext uri="{FF2B5EF4-FFF2-40B4-BE49-F238E27FC236}">
                <a16:creationId xmlns:a16="http://schemas.microsoft.com/office/drawing/2014/main" id="{6BAD50C0-F7A5-1EBE-994A-867EE2FFDE11}"/>
              </a:ext>
            </a:extLst>
          </p:cNvPr>
          <p:cNvPicPr>
            <a:picLocks noChangeAspect="1"/>
          </p:cNvPicPr>
          <p:nvPr/>
        </p:nvPicPr>
        <p:blipFill>
          <a:blip r:embed="rId3"/>
          <a:stretch>
            <a:fillRect/>
          </a:stretch>
        </p:blipFill>
        <p:spPr>
          <a:xfrm>
            <a:off x="8422749" y="2152887"/>
            <a:ext cx="1121287" cy="682649"/>
          </a:xfrm>
          <a:prstGeom prst="rect">
            <a:avLst/>
          </a:prstGeom>
        </p:spPr>
      </p:pic>
      <p:cxnSp>
        <p:nvCxnSpPr>
          <p:cNvPr id="55" name="直線コネクタ 54">
            <a:extLst>
              <a:ext uri="{FF2B5EF4-FFF2-40B4-BE49-F238E27FC236}">
                <a16:creationId xmlns:a16="http://schemas.microsoft.com/office/drawing/2014/main" id="{51BEB80A-8956-3CD5-33E6-4FAFCEA9A181}"/>
              </a:ext>
            </a:extLst>
          </p:cNvPr>
          <p:cNvCxnSpPr>
            <a:cxnSpLocks/>
          </p:cNvCxnSpPr>
          <p:nvPr/>
        </p:nvCxnSpPr>
        <p:spPr>
          <a:xfrm flipH="1">
            <a:off x="8693944" y="1484351"/>
            <a:ext cx="143521" cy="8912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81F60055-71F3-8671-2B60-49E5BB6199F9}"/>
              </a:ext>
            </a:extLst>
          </p:cNvPr>
          <p:cNvCxnSpPr>
            <a:cxnSpLocks/>
          </p:cNvCxnSpPr>
          <p:nvPr/>
        </p:nvCxnSpPr>
        <p:spPr>
          <a:xfrm>
            <a:off x="8983589" y="1484351"/>
            <a:ext cx="0" cy="870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DF3C6962-A2D8-2CB2-2BF1-36769AB0FE92}"/>
              </a:ext>
            </a:extLst>
          </p:cNvPr>
          <p:cNvSpPr>
            <a:spLocks noGrp="1"/>
          </p:cNvSpPr>
          <p:nvPr>
            <p:ph type="title"/>
          </p:nvPr>
        </p:nvSpPr>
        <p:spPr>
          <a:xfrm>
            <a:off x="355107" y="229784"/>
            <a:ext cx="11397277" cy="929035"/>
          </a:xfrm>
        </p:spPr>
        <p:txBody>
          <a:bodyPr>
            <a:normAutofit fontScale="90000"/>
          </a:bodyPr>
          <a:lstStyle/>
          <a:p>
            <a:pPr lvl="0">
              <a:spcBef>
                <a:spcPts val="1000"/>
              </a:spcBef>
              <a:defRPr/>
            </a:pPr>
            <a:r>
              <a:rPr kumimoji="1" lang="en-US" altLang="ja-JP" sz="3100" dirty="0">
                <a:latin typeface="+mn-ea"/>
                <a:ea typeface="+mn-ea"/>
              </a:rPr>
              <a:t>2.2.1.1</a:t>
            </a:r>
            <a:r>
              <a:rPr kumimoji="1" lang="ja-JP" altLang="en-US" sz="3100" dirty="0">
                <a:latin typeface="+mn-ea"/>
                <a:ea typeface="+mn-ea"/>
              </a:rPr>
              <a:t>　</a:t>
            </a:r>
            <a:r>
              <a:rPr lang="en-US" altLang="ja-JP" sz="3200" dirty="0">
                <a:latin typeface="游ゴシック" panose="020B0400000000000000" pitchFamily="50" charset="-128"/>
                <a:ea typeface="游ゴシック" panose="020B0400000000000000" pitchFamily="50" charset="-128"/>
              </a:rPr>
              <a:t> 125AF</a:t>
            </a:r>
            <a:r>
              <a:rPr lang="ja-JP" altLang="en-US" sz="3200" dirty="0">
                <a:latin typeface="游ゴシック" panose="020B0400000000000000" pitchFamily="50" charset="-128"/>
                <a:ea typeface="游ゴシック" panose="020B0400000000000000" pitchFamily="50" charset="-128"/>
              </a:rPr>
              <a:t>　</a:t>
            </a:r>
            <a:r>
              <a:rPr lang="en-US" altLang="ja-JP" sz="3200" dirty="0">
                <a:latin typeface="游ゴシック" panose="020B0400000000000000" pitchFamily="50" charset="-128"/>
                <a:ea typeface="游ゴシック" panose="020B0400000000000000" pitchFamily="50" charset="-128"/>
              </a:rPr>
              <a:t>NF125-HVU+OTP-6000N-5-3P-P32-SCCR</a:t>
            </a:r>
            <a:br>
              <a:rPr kumimoji="1" lang="en-US" altLang="ja-JP" sz="3600" dirty="0">
                <a:latin typeface="+mn-ea"/>
                <a:ea typeface="+mn-ea"/>
              </a:rPr>
            </a:br>
            <a:r>
              <a:rPr kumimoji="1" lang="ja-JP" altLang="en-US" sz="3600" dirty="0">
                <a:latin typeface="+mn-ea"/>
                <a:ea typeface="+mn-ea"/>
              </a:rPr>
              <a:t>　　　 </a:t>
            </a:r>
            <a:r>
              <a:rPr kumimoji="1" lang="ja-JP" altLang="en-US" sz="2200" b="0" i="0" u="none" strike="noStrike" kern="1200" cap="none" spc="0" normalizeH="0" baseline="0" noProof="0" dirty="0">
                <a:ln>
                  <a:noFill/>
                </a:ln>
                <a:effectLst/>
                <a:uLnTx/>
                <a:uFillTx/>
                <a:latin typeface="+mn-ea"/>
                <a:ea typeface="+mn-ea"/>
                <a:cs typeface="+mn-cs"/>
              </a:rPr>
              <a:t>組合せ認定</a:t>
            </a:r>
            <a:r>
              <a:rPr kumimoji="1" lang="en-US" altLang="ja-JP" sz="2200" b="0" i="0" u="none" strike="noStrike" kern="1200" cap="none" spc="0" normalizeH="0" baseline="0" noProof="0" dirty="0">
                <a:ln>
                  <a:noFill/>
                </a:ln>
                <a:effectLst/>
                <a:uLnTx/>
                <a:uFillTx/>
                <a:latin typeface="+mn-ea"/>
                <a:ea typeface="+mn-ea"/>
                <a:cs typeface="+mn-cs"/>
              </a:rPr>
              <a:t>SCCR</a:t>
            </a:r>
            <a:r>
              <a:rPr kumimoji="1" lang="ja-JP" altLang="en-US" sz="2200" b="0" i="0" u="none" strike="noStrike" kern="1200" cap="none" spc="0" normalizeH="0" baseline="0" noProof="0" dirty="0">
                <a:ln>
                  <a:noFill/>
                </a:ln>
                <a:effectLst/>
                <a:uLnTx/>
                <a:uFillTx/>
                <a:latin typeface="+mn-ea"/>
                <a:ea typeface="+mn-ea"/>
                <a:cs typeface="+mn-cs"/>
              </a:rPr>
              <a:t>：</a:t>
            </a:r>
            <a:r>
              <a:rPr kumimoji="1" lang="en-US" altLang="ja-JP" sz="2200" b="0" i="0" u="none" strike="noStrike" kern="1200" cap="none" spc="0" normalizeH="0" baseline="0" noProof="0" dirty="0">
                <a:ln>
                  <a:noFill/>
                </a:ln>
                <a:solidFill>
                  <a:srgbClr val="FF0000"/>
                </a:solidFill>
                <a:effectLst/>
                <a:uLnTx/>
                <a:uFillTx/>
                <a:latin typeface="+mn-ea"/>
                <a:ea typeface="+mn-ea"/>
                <a:cs typeface="+mn-cs"/>
              </a:rPr>
              <a:t>50kA(AC480V</a:t>
            </a:r>
            <a:r>
              <a:rPr kumimoji="1" lang="ja-JP" altLang="en-US" sz="22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dirty="0">
              <a:solidFill>
                <a:srgbClr val="FF0000"/>
              </a:solidFill>
              <a:latin typeface="+mn-ea"/>
              <a:ea typeface="+mn-ea"/>
            </a:endParaRPr>
          </a:p>
        </p:txBody>
      </p:sp>
      <p:grpSp>
        <p:nvGrpSpPr>
          <p:cNvPr id="22" name="グループ化 21">
            <a:extLst>
              <a:ext uri="{FF2B5EF4-FFF2-40B4-BE49-F238E27FC236}">
                <a16:creationId xmlns:a16="http://schemas.microsoft.com/office/drawing/2014/main" id="{66FCA871-E178-FF18-B3EE-B8C883CCAE14}"/>
              </a:ext>
            </a:extLst>
          </p:cNvPr>
          <p:cNvGrpSpPr/>
          <p:nvPr/>
        </p:nvGrpSpPr>
        <p:grpSpPr>
          <a:xfrm>
            <a:off x="4021164" y="3631620"/>
            <a:ext cx="2960262" cy="1330424"/>
            <a:chOff x="6370320" y="4132897"/>
            <a:chExt cx="2960262" cy="1330424"/>
          </a:xfrm>
        </p:grpSpPr>
        <p:sp>
          <p:nvSpPr>
            <p:cNvPr id="18" name="テキスト ボックス 17">
              <a:extLst>
                <a:ext uri="{FF2B5EF4-FFF2-40B4-BE49-F238E27FC236}">
                  <a16:creationId xmlns:a16="http://schemas.microsoft.com/office/drawing/2014/main" id="{7376E522-DC67-6242-8F8C-124C409FB08D}"/>
                </a:ext>
              </a:extLst>
            </p:cNvPr>
            <p:cNvSpPr txBox="1"/>
            <p:nvPr/>
          </p:nvSpPr>
          <p:spPr>
            <a:xfrm>
              <a:off x="6370320" y="4132897"/>
              <a:ext cx="2960262" cy="369332"/>
            </a:xfrm>
            <a:prstGeom prst="rect">
              <a:avLst/>
            </a:prstGeom>
            <a:noFill/>
          </p:spPr>
          <p:txBody>
            <a:bodyPr wrap="square">
              <a:spAutoFit/>
            </a:bodyPr>
            <a:lstStyle/>
            <a:p>
              <a:r>
                <a:rPr lang="en-US" altLang="ja-JP" dirty="0">
                  <a:hlinkClick r:id="rId4"/>
                </a:rPr>
                <a:t>OTP-6000N-5-32P-SCCR</a:t>
              </a:r>
              <a:endParaRPr lang="ja-JP" altLang="en-US" dirty="0"/>
            </a:p>
          </p:txBody>
        </p:sp>
        <p:sp>
          <p:nvSpPr>
            <p:cNvPr id="19" name="テキスト ボックス 18">
              <a:extLst>
                <a:ext uri="{FF2B5EF4-FFF2-40B4-BE49-F238E27FC236}">
                  <a16:creationId xmlns:a16="http://schemas.microsoft.com/office/drawing/2014/main" id="{91DC18E2-5C0D-7AA0-D33B-D9CFE9EBD38C}"/>
                </a:ext>
              </a:extLst>
            </p:cNvPr>
            <p:cNvSpPr txBox="1"/>
            <p:nvPr/>
          </p:nvSpPr>
          <p:spPr>
            <a:xfrm>
              <a:off x="6436360" y="4539991"/>
              <a:ext cx="2631440" cy="923330"/>
            </a:xfrm>
            <a:prstGeom prst="rect">
              <a:avLst/>
            </a:prstGeom>
            <a:noFill/>
          </p:spPr>
          <p:txBody>
            <a:bodyPr wrap="square" rtlCol="0">
              <a:spAutoFit/>
            </a:bodyPr>
            <a:lstStyle/>
            <a:p>
              <a:r>
                <a:rPr kumimoji="1" lang="en-US" altLang="ja-JP" dirty="0"/>
                <a:t>AC600V</a:t>
              </a:r>
              <a:r>
                <a:rPr kumimoji="1" lang="ja-JP" altLang="en-US" dirty="0"/>
                <a:t>　</a:t>
              </a:r>
              <a:r>
                <a:rPr kumimoji="1" lang="en-US" altLang="ja-JP" dirty="0"/>
                <a:t>125A</a:t>
              </a:r>
            </a:p>
            <a:p>
              <a:r>
                <a:rPr kumimoji="1" lang="en-US" altLang="ja-JP" dirty="0"/>
                <a:t>IN	</a:t>
              </a:r>
              <a:r>
                <a:rPr kumimoji="1" lang="ja-JP" altLang="en-US" dirty="0"/>
                <a:t>：</a:t>
              </a:r>
              <a:r>
                <a:rPr kumimoji="1" lang="en-US" altLang="ja-JP" dirty="0"/>
                <a:t>M8×</a:t>
              </a:r>
              <a:r>
                <a:rPr kumimoji="1" lang="ja-JP" altLang="en-US" dirty="0"/>
                <a:t>１</a:t>
              </a:r>
              <a:endParaRPr kumimoji="1" lang="en-US" altLang="ja-JP" dirty="0"/>
            </a:p>
            <a:p>
              <a:r>
                <a:rPr lang="en-US" altLang="ja-JP" dirty="0"/>
                <a:t>OUT	</a:t>
              </a:r>
              <a:r>
                <a:rPr lang="ja-JP" altLang="en-US" dirty="0"/>
                <a:t>：</a:t>
              </a:r>
              <a:r>
                <a:rPr lang="en-US" altLang="ja-JP" dirty="0"/>
                <a:t>M4×6</a:t>
              </a:r>
            </a:p>
          </p:txBody>
        </p:sp>
      </p:grpSp>
      <p:sp>
        <p:nvSpPr>
          <p:cNvPr id="20" name="テキスト ボックス 19">
            <a:extLst>
              <a:ext uri="{FF2B5EF4-FFF2-40B4-BE49-F238E27FC236}">
                <a16:creationId xmlns:a16="http://schemas.microsoft.com/office/drawing/2014/main" id="{408184B9-2AF8-D4E7-72C2-10D9C81E3140}"/>
              </a:ext>
            </a:extLst>
          </p:cNvPr>
          <p:cNvSpPr txBox="1"/>
          <p:nvPr/>
        </p:nvSpPr>
        <p:spPr>
          <a:xfrm>
            <a:off x="3912740" y="1199177"/>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NF125-HVU-3P</a:t>
            </a:r>
          </a:p>
        </p:txBody>
      </p:sp>
      <p:pic>
        <p:nvPicPr>
          <p:cNvPr id="23" name="図 22">
            <a:extLst>
              <a:ext uri="{FF2B5EF4-FFF2-40B4-BE49-F238E27FC236}">
                <a16:creationId xmlns:a16="http://schemas.microsoft.com/office/drawing/2014/main" id="{329C0515-3945-008A-374C-D67AE77705F8}"/>
              </a:ext>
            </a:extLst>
          </p:cNvPr>
          <p:cNvPicPr>
            <a:picLocks noChangeAspect="1"/>
          </p:cNvPicPr>
          <p:nvPr/>
        </p:nvPicPr>
        <p:blipFill>
          <a:blip r:embed="rId3"/>
          <a:stretch>
            <a:fillRect/>
          </a:stretch>
        </p:blipFill>
        <p:spPr>
          <a:xfrm>
            <a:off x="1029719" y="3813000"/>
            <a:ext cx="1938340" cy="1149044"/>
          </a:xfrm>
          <a:prstGeom prst="rect">
            <a:avLst/>
          </a:prstGeom>
        </p:spPr>
      </p:pic>
      <p:sp>
        <p:nvSpPr>
          <p:cNvPr id="14" name="テキスト ボックス 13">
            <a:extLst>
              <a:ext uri="{FF2B5EF4-FFF2-40B4-BE49-F238E27FC236}">
                <a16:creationId xmlns:a16="http://schemas.microsoft.com/office/drawing/2014/main" id="{B36FBFB3-EE4C-6BA4-9E4E-CFB7C299C822}"/>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cxnSp>
        <p:nvCxnSpPr>
          <p:cNvPr id="42" name="コネクタ: カギ線 41">
            <a:extLst>
              <a:ext uri="{FF2B5EF4-FFF2-40B4-BE49-F238E27FC236}">
                <a16:creationId xmlns:a16="http://schemas.microsoft.com/office/drawing/2014/main" id="{CFB1178C-8ED0-0361-69DC-DEAC8CEC4A14}"/>
              </a:ext>
            </a:extLst>
          </p:cNvPr>
          <p:cNvCxnSpPr>
            <a:cxnSpLocks/>
            <a:stCxn id="44" idx="3"/>
            <a:endCxn id="45" idx="3"/>
          </p:cNvCxnSpPr>
          <p:nvPr/>
        </p:nvCxnSpPr>
        <p:spPr>
          <a:xfrm>
            <a:off x="9195482" y="35383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44A47B46-1830-9723-E0F9-B4C646AA43ED}"/>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44" name="図 43">
            <a:extLst>
              <a:ext uri="{FF2B5EF4-FFF2-40B4-BE49-F238E27FC236}">
                <a16:creationId xmlns:a16="http://schemas.microsoft.com/office/drawing/2014/main" id="{A1690DF9-DAC2-B3F8-4340-063E18410CD3}"/>
              </a:ext>
            </a:extLst>
          </p:cNvPr>
          <p:cNvPicPr>
            <a:picLocks noChangeAspect="1"/>
          </p:cNvPicPr>
          <p:nvPr/>
        </p:nvPicPr>
        <p:blipFill>
          <a:blip r:embed="rId5"/>
          <a:stretch>
            <a:fillRect/>
          </a:stretch>
        </p:blipFill>
        <p:spPr>
          <a:xfrm>
            <a:off x="8771302" y="3163150"/>
            <a:ext cx="424180" cy="750472"/>
          </a:xfrm>
          <a:prstGeom prst="rect">
            <a:avLst/>
          </a:prstGeom>
        </p:spPr>
      </p:pic>
      <p:pic>
        <p:nvPicPr>
          <p:cNvPr id="45" name="図 44">
            <a:extLst>
              <a:ext uri="{FF2B5EF4-FFF2-40B4-BE49-F238E27FC236}">
                <a16:creationId xmlns:a16="http://schemas.microsoft.com/office/drawing/2014/main" id="{9A35DEBD-B8D9-E594-E947-BE970025B73F}"/>
              </a:ext>
            </a:extLst>
          </p:cNvPr>
          <p:cNvPicPr>
            <a:picLocks noChangeAspect="1"/>
          </p:cNvPicPr>
          <p:nvPr/>
        </p:nvPicPr>
        <p:blipFill>
          <a:blip r:embed="rId6"/>
          <a:stretch>
            <a:fillRect/>
          </a:stretch>
        </p:blipFill>
        <p:spPr>
          <a:xfrm>
            <a:off x="8530955" y="4267466"/>
            <a:ext cx="904875" cy="677074"/>
          </a:xfrm>
          <a:prstGeom prst="rect">
            <a:avLst/>
          </a:prstGeom>
        </p:spPr>
      </p:pic>
      <p:cxnSp>
        <p:nvCxnSpPr>
          <p:cNvPr id="46" name="直線コネクタ 45">
            <a:extLst>
              <a:ext uri="{FF2B5EF4-FFF2-40B4-BE49-F238E27FC236}">
                <a16:creationId xmlns:a16="http://schemas.microsoft.com/office/drawing/2014/main" id="{71005224-4989-77AC-EC95-6E2CF8ABC42D}"/>
              </a:ext>
            </a:extLst>
          </p:cNvPr>
          <p:cNvCxnSpPr>
            <a:cxnSpLocks/>
          </p:cNvCxnSpPr>
          <p:nvPr/>
        </p:nvCxnSpPr>
        <p:spPr>
          <a:xfrm flipH="1">
            <a:off x="8688088" y="3849495"/>
            <a:ext cx="165951" cy="6103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CB82D0B8-D044-F980-51EB-27B2A706297E}"/>
              </a:ext>
            </a:extLst>
          </p:cNvPr>
          <p:cNvCxnSpPr>
            <a:cxnSpLocks/>
          </p:cNvCxnSpPr>
          <p:nvPr/>
        </p:nvCxnSpPr>
        <p:spPr>
          <a:xfrm>
            <a:off x="8984778" y="3849495"/>
            <a:ext cx="0" cy="5959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9ACB0405-B963-CE24-3425-6F213BF5D628}"/>
              </a:ext>
            </a:extLst>
          </p:cNvPr>
          <p:cNvCxnSpPr>
            <a:cxnSpLocks/>
          </p:cNvCxnSpPr>
          <p:nvPr/>
        </p:nvCxnSpPr>
        <p:spPr>
          <a:xfrm>
            <a:off x="8982397" y="2695597"/>
            <a:ext cx="0" cy="5288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D2D70B23-FF68-B74D-9605-757435BDD4F4}"/>
              </a:ext>
            </a:extLst>
          </p:cNvPr>
          <p:cNvCxnSpPr>
            <a:cxnSpLocks/>
          </p:cNvCxnSpPr>
          <p:nvPr/>
        </p:nvCxnSpPr>
        <p:spPr>
          <a:xfrm>
            <a:off x="8693944" y="2695597"/>
            <a:ext cx="157807" cy="5311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グループ化 4">
            <a:extLst>
              <a:ext uri="{FF2B5EF4-FFF2-40B4-BE49-F238E27FC236}">
                <a16:creationId xmlns:a16="http://schemas.microsoft.com/office/drawing/2014/main" id="{C077BDB5-ED2C-FF9D-532A-F2F33C152417}"/>
              </a:ext>
            </a:extLst>
          </p:cNvPr>
          <p:cNvGrpSpPr/>
          <p:nvPr/>
        </p:nvGrpSpPr>
        <p:grpSpPr>
          <a:xfrm>
            <a:off x="2495089" y="2688326"/>
            <a:ext cx="4502870" cy="666242"/>
            <a:chOff x="2520682" y="2283487"/>
            <a:chExt cx="4502870" cy="666242"/>
          </a:xfrm>
        </p:grpSpPr>
        <p:sp>
          <p:nvSpPr>
            <p:cNvPr id="11" name="テキスト ボックス 10">
              <a:extLst>
                <a:ext uri="{FF2B5EF4-FFF2-40B4-BE49-F238E27FC236}">
                  <a16:creationId xmlns:a16="http://schemas.microsoft.com/office/drawing/2014/main" id="{D168DADC-C001-71EF-EA14-BA15F3A102B8}"/>
                </a:ext>
              </a:extLst>
            </p:cNvPr>
            <p:cNvSpPr txBox="1"/>
            <p:nvPr/>
          </p:nvSpPr>
          <p:spPr>
            <a:xfrm>
              <a:off x="3938333" y="2283487"/>
              <a:ext cx="3085219"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lang="en-US" altLang="ja-JP" dirty="0">
                  <a:solidFill>
                    <a:srgbClr val="0070C0"/>
                  </a:solidFill>
                </a:rPr>
                <a:t>3</a:t>
              </a:r>
              <a:r>
                <a:rPr kumimoji="1" lang="en-US" altLang="ja-JP" dirty="0">
                  <a:solidFill>
                    <a:srgbClr val="0070C0"/>
                  </a:solidFill>
                </a:rPr>
                <a:t>AWG</a:t>
              </a:r>
              <a:r>
                <a:rPr kumimoji="1" lang="ja-JP" altLang="en-US" dirty="0">
                  <a:solidFill>
                    <a:srgbClr val="0070C0"/>
                  </a:solidFill>
                </a:rPr>
                <a:t>－</a:t>
              </a:r>
              <a:r>
                <a:rPr kumimoji="1" lang="en-US" altLang="ja-JP" dirty="0">
                  <a:solidFill>
                    <a:srgbClr val="0070C0"/>
                  </a:solidFill>
                </a:rPr>
                <a:t>10AWG</a:t>
              </a:r>
              <a:endParaRPr lang="en-US" altLang="ja-JP" dirty="0">
                <a:solidFill>
                  <a:srgbClr val="0070C0"/>
                </a:solidFill>
              </a:endParaRPr>
            </a:p>
          </p:txBody>
        </p:sp>
        <p:cxnSp>
          <p:nvCxnSpPr>
            <p:cNvPr id="12" name="コネクタ: カギ線 11">
              <a:extLst>
                <a:ext uri="{FF2B5EF4-FFF2-40B4-BE49-F238E27FC236}">
                  <a16:creationId xmlns:a16="http://schemas.microsoft.com/office/drawing/2014/main" id="{5936BD5A-2327-133F-9885-033C97443887}"/>
                </a:ext>
              </a:extLst>
            </p:cNvPr>
            <p:cNvCxnSpPr>
              <a:cxnSpLocks/>
              <a:stCxn id="11" idx="2"/>
            </p:cNvCxnSpPr>
            <p:nvPr/>
          </p:nvCxnSpPr>
          <p:spPr>
            <a:xfrm rot="5400000">
              <a:off x="3852357" y="1321143"/>
              <a:ext cx="296911" cy="2960262"/>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テキスト ボックス 20">
            <a:extLst>
              <a:ext uri="{FF2B5EF4-FFF2-40B4-BE49-F238E27FC236}">
                <a16:creationId xmlns:a16="http://schemas.microsoft.com/office/drawing/2014/main" id="{7A60124A-9CDF-8C64-F244-A9FE8CEAB5D1}"/>
              </a:ext>
            </a:extLst>
          </p:cNvPr>
          <p:cNvSpPr txBox="1"/>
          <p:nvPr/>
        </p:nvSpPr>
        <p:spPr>
          <a:xfrm>
            <a:off x="317179" y="5051883"/>
            <a:ext cx="3363421" cy="707886"/>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a:t>
            </a:r>
            <a:r>
              <a:rPr lang="en-US" altLang="ja-JP" sz="2000" dirty="0">
                <a:solidFill>
                  <a:srgbClr val="0070C0"/>
                </a:solidFill>
              </a:rPr>
              <a:t>10</a:t>
            </a:r>
            <a:r>
              <a:rPr kumimoji="1" lang="en-US" altLang="ja-JP" sz="2000" dirty="0">
                <a:solidFill>
                  <a:srgbClr val="0070C0"/>
                </a:solidFill>
              </a:rPr>
              <a:t>AWG</a:t>
            </a:r>
          </a:p>
          <a:p>
            <a:r>
              <a:rPr lang="ja-JP" altLang="en-US" sz="2000" dirty="0">
                <a:solidFill>
                  <a:srgbClr val="0070C0"/>
                </a:solidFill>
              </a:rPr>
              <a:t>最大</a:t>
            </a:r>
            <a:r>
              <a:rPr lang="en-US" altLang="ja-JP" sz="2000" dirty="0">
                <a:solidFill>
                  <a:srgbClr val="0070C0"/>
                </a:solidFill>
              </a:rPr>
              <a:t>12</a:t>
            </a:r>
            <a:r>
              <a:rPr lang="ja-JP" altLang="en-US" sz="2000" dirty="0">
                <a:solidFill>
                  <a:srgbClr val="0070C0"/>
                </a:solidFill>
              </a:rPr>
              <a:t>分岐　   </a:t>
            </a:r>
            <a:r>
              <a:rPr lang="en-US" altLang="ja-JP" sz="2000" dirty="0">
                <a:solidFill>
                  <a:srgbClr val="0070C0"/>
                </a:solidFill>
              </a:rPr>
              <a:t>SCCR18kA</a:t>
            </a:r>
          </a:p>
        </p:txBody>
      </p:sp>
      <p:cxnSp>
        <p:nvCxnSpPr>
          <p:cNvPr id="24" name="コネクタ: カギ線 23">
            <a:extLst>
              <a:ext uri="{FF2B5EF4-FFF2-40B4-BE49-F238E27FC236}">
                <a16:creationId xmlns:a16="http://schemas.microsoft.com/office/drawing/2014/main" id="{58DE4022-D9C8-B4E7-1E99-B84086307B53}"/>
              </a:ext>
            </a:extLst>
          </p:cNvPr>
          <p:cNvCxnSpPr>
            <a:cxnSpLocks/>
            <a:stCxn id="21" idx="0"/>
            <a:endCxn id="49" idx="2"/>
          </p:cNvCxnSpPr>
          <p:nvPr/>
        </p:nvCxnSpPr>
        <p:spPr>
          <a:xfrm rot="16200000" flipV="1">
            <a:off x="1874351" y="4927343"/>
            <a:ext cx="249079"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E3FCF2B0-C527-D363-CE6F-C2BAD5F376CF}"/>
              </a:ext>
            </a:extLst>
          </p:cNvPr>
          <p:cNvSpPr/>
          <p:nvPr/>
        </p:nvSpPr>
        <p:spPr>
          <a:xfrm>
            <a:off x="1221014" y="4367383"/>
            <a:ext cx="1555750" cy="435421"/>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27">
            <a:extLst>
              <a:ext uri="{FF2B5EF4-FFF2-40B4-BE49-F238E27FC236}">
                <a16:creationId xmlns:a16="http://schemas.microsoft.com/office/drawing/2014/main" id="{CBB61875-2C91-53C6-2F41-09FC36C7EDAC}"/>
              </a:ext>
            </a:extLst>
          </p:cNvPr>
          <p:cNvSpPr>
            <a:spLocks noGrp="1"/>
          </p:cNvSpPr>
          <p:nvPr>
            <p:ph type="sldNum" sz="quarter" idx="12"/>
          </p:nvPr>
        </p:nvSpPr>
        <p:spPr/>
        <p:txBody>
          <a:bodyPr/>
          <a:lstStyle/>
          <a:p>
            <a:fld id="{E7784300-A231-4CE8-BF2A-B73085566916}" type="slidenum">
              <a:rPr kumimoji="1" lang="ja-JP" altLang="en-US" smtClean="0"/>
              <a:t>53</a:t>
            </a:fld>
            <a:r>
              <a:rPr kumimoji="1" lang="ja-JP" altLang="en-US"/>
              <a:t>ページ</a:t>
            </a:r>
            <a:endParaRPr kumimoji="1" lang="ja-JP" altLang="en-US" dirty="0"/>
          </a:p>
        </p:txBody>
      </p:sp>
      <p:pic>
        <p:nvPicPr>
          <p:cNvPr id="7" name="図 6" descr="文字が書かれている&#10;&#10;AI 生成コンテンツは誤りを含む可能性があります。">
            <a:extLst>
              <a:ext uri="{FF2B5EF4-FFF2-40B4-BE49-F238E27FC236}">
                <a16:creationId xmlns:a16="http://schemas.microsoft.com/office/drawing/2014/main" id="{91D0B047-C087-F4E8-1DCA-AE0645742B4D}"/>
              </a:ext>
            </a:extLst>
          </p:cNvPr>
          <p:cNvPicPr>
            <a:picLocks noChangeAspect="1"/>
          </p:cNvPicPr>
          <p:nvPr/>
        </p:nvPicPr>
        <p:blipFill>
          <a:blip r:embed="rId2"/>
          <a:stretch>
            <a:fillRect/>
          </a:stretch>
        </p:blipFill>
        <p:spPr>
          <a:xfrm>
            <a:off x="1562390" y="1325638"/>
            <a:ext cx="872998" cy="1291054"/>
          </a:xfrm>
          <a:prstGeom prst="rect">
            <a:avLst/>
          </a:prstGeom>
          <a:ln>
            <a:solidFill>
              <a:schemeClr val="tx1"/>
            </a:solidFill>
          </a:ln>
        </p:spPr>
      </p:pic>
      <p:sp>
        <p:nvSpPr>
          <p:cNvPr id="6" name="吹き出し: 折線 5">
            <a:extLst>
              <a:ext uri="{FF2B5EF4-FFF2-40B4-BE49-F238E27FC236}">
                <a16:creationId xmlns:a16="http://schemas.microsoft.com/office/drawing/2014/main" id="{ED122A39-9150-9E24-0907-8ED69978B242}"/>
              </a:ext>
            </a:extLst>
          </p:cNvPr>
          <p:cNvSpPr/>
          <p:nvPr/>
        </p:nvSpPr>
        <p:spPr>
          <a:xfrm>
            <a:off x="9812824" y="1352670"/>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27" name="グループ化 26">
            <a:extLst>
              <a:ext uri="{FF2B5EF4-FFF2-40B4-BE49-F238E27FC236}">
                <a16:creationId xmlns:a16="http://schemas.microsoft.com/office/drawing/2014/main" id="{3DB15847-7742-C2AE-A8A5-4A052BEB8FCB}"/>
              </a:ext>
            </a:extLst>
          </p:cNvPr>
          <p:cNvGrpSpPr/>
          <p:nvPr/>
        </p:nvGrpSpPr>
        <p:grpSpPr>
          <a:xfrm>
            <a:off x="8622917" y="1996705"/>
            <a:ext cx="720951" cy="264371"/>
            <a:chOff x="738051" y="2372149"/>
            <a:chExt cx="264371" cy="264371"/>
          </a:xfrm>
        </p:grpSpPr>
        <p:cxnSp>
          <p:nvCxnSpPr>
            <p:cNvPr id="29" name="直線コネクタ 28">
              <a:extLst>
                <a:ext uri="{FF2B5EF4-FFF2-40B4-BE49-F238E27FC236}">
                  <a16:creationId xmlns:a16="http://schemas.microsoft.com/office/drawing/2014/main" id="{010E4F58-3B57-7BA8-BD4C-292AA83B78C5}"/>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BE03DDCE-E4B7-81DD-8B56-D42A54244205}"/>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直線コネクタ 14">
            <a:extLst>
              <a:ext uri="{FF2B5EF4-FFF2-40B4-BE49-F238E27FC236}">
                <a16:creationId xmlns:a16="http://schemas.microsoft.com/office/drawing/2014/main" id="{D6BA7C02-9241-B936-47BF-E1C7EE30D041}"/>
              </a:ext>
            </a:extLst>
          </p:cNvPr>
          <p:cNvCxnSpPr>
            <a:cxnSpLocks/>
          </p:cNvCxnSpPr>
          <p:nvPr/>
        </p:nvCxnSpPr>
        <p:spPr>
          <a:xfrm flipH="1">
            <a:off x="1501205" y="2535804"/>
            <a:ext cx="204435" cy="16452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8986252-7EDC-8F84-79E7-91A0D016580B}"/>
              </a:ext>
            </a:extLst>
          </p:cNvPr>
          <p:cNvCxnSpPr>
            <a:cxnSpLocks/>
          </p:cNvCxnSpPr>
          <p:nvPr/>
        </p:nvCxnSpPr>
        <p:spPr>
          <a:xfrm>
            <a:off x="1994512" y="2535804"/>
            <a:ext cx="10050" cy="16411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6A639E7E-1E94-29FB-18F8-90BBD55B27FF}"/>
              </a:ext>
            </a:extLst>
          </p:cNvPr>
          <p:cNvCxnSpPr>
            <a:cxnSpLocks/>
          </p:cNvCxnSpPr>
          <p:nvPr/>
        </p:nvCxnSpPr>
        <p:spPr>
          <a:xfrm>
            <a:off x="2296550" y="2535804"/>
            <a:ext cx="204435" cy="16452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610F43CE-239A-1632-0E9E-FE3046B7B8EA}"/>
              </a:ext>
            </a:extLst>
          </p:cNvPr>
          <p:cNvCxnSpPr>
            <a:cxnSpLocks/>
          </p:cNvCxnSpPr>
          <p:nvPr/>
        </p:nvCxnSpPr>
        <p:spPr>
          <a:xfrm>
            <a:off x="9129713" y="1484351"/>
            <a:ext cx="143521" cy="8912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33A827EB-2602-3E2E-503B-6ACCE8DA3D30}"/>
              </a:ext>
            </a:extLst>
          </p:cNvPr>
          <p:cNvCxnSpPr>
            <a:cxnSpLocks/>
          </p:cNvCxnSpPr>
          <p:nvPr/>
        </p:nvCxnSpPr>
        <p:spPr>
          <a:xfrm flipH="1">
            <a:off x="9113044" y="2695597"/>
            <a:ext cx="157807" cy="5311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8D469CAD-41B2-D7A1-1CF1-8501CE0911C9}"/>
              </a:ext>
            </a:extLst>
          </p:cNvPr>
          <p:cNvCxnSpPr>
            <a:cxnSpLocks/>
          </p:cNvCxnSpPr>
          <p:nvPr/>
        </p:nvCxnSpPr>
        <p:spPr>
          <a:xfrm>
            <a:off x="9111952" y="3849495"/>
            <a:ext cx="165951" cy="6103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356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0464F-E24A-A8DC-5626-8DB4E92357CF}"/>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038F7BEF-89B2-7392-6CB5-F034C64F7869}"/>
              </a:ext>
            </a:extLst>
          </p:cNvPr>
          <p:cNvPicPr>
            <a:picLocks noChangeAspect="1"/>
          </p:cNvPicPr>
          <p:nvPr/>
        </p:nvPicPr>
        <p:blipFill>
          <a:blip r:embed="rId2"/>
          <a:stretch>
            <a:fillRect/>
          </a:stretch>
        </p:blipFill>
        <p:spPr>
          <a:xfrm>
            <a:off x="838200" y="657225"/>
            <a:ext cx="10515600" cy="4284390"/>
          </a:xfrm>
          <a:prstGeom prst="rect">
            <a:avLst/>
          </a:prstGeom>
          <a:ln>
            <a:solidFill>
              <a:schemeClr val="tx1"/>
            </a:solidFill>
          </a:ln>
        </p:spPr>
      </p:pic>
      <p:sp>
        <p:nvSpPr>
          <p:cNvPr id="2" name="タイトル 1">
            <a:extLst>
              <a:ext uri="{FF2B5EF4-FFF2-40B4-BE49-F238E27FC236}">
                <a16:creationId xmlns:a16="http://schemas.microsoft.com/office/drawing/2014/main" id="{E0CD4559-CAEE-8CC3-1360-D6D17E976854}"/>
              </a:ext>
            </a:extLst>
          </p:cNvPr>
          <p:cNvSpPr>
            <a:spLocks noGrp="1"/>
          </p:cNvSpPr>
          <p:nvPr>
            <p:ph type="title"/>
          </p:nvPr>
        </p:nvSpPr>
        <p:spPr>
          <a:xfrm>
            <a:off x="838200" y="136525"/>
            <a:ext cx="10515600" cy="520700"/>
          </a:xfrm>
        </p:spPr>
        <p:txBody>
          <a:bodyPr>
            <a:normAutofit/>
          </a:bodyPr>
          <a:lstStyle/>
          <a:p>
            <a:r>
              <a:rPr kumimoji="1" lang="en-US" altLang="ja-JP" sz="2800" dirty="0"/>
              <a:t>OTP-6000N</a:t>
            </a:r>
            <a:r>
              <a:rPr kumimoji="1" lang="ja-JP" altLang="en-US" sz="2800" dirty="0"/>
              <a:t>シリーズとコンビネーション</a:t>
            </a:r>
          </a:p>
        </p:txBody>
      </p:sp>
      <p:sp>
        <p:nvSpPr>
          <p:cNvPr id="11" name="正方形/長方形 10">
            <a:extLst>
              <a:ext uri="{FF2B5EF4-FFF2-40B4-BE49-F238E27FC236}">
                <a16:creationId xmlns:a16="http://schemas.microsoft.com/office/drawing/2014/main" id="{E80DDB23-DCD4-AACD-196D-3F20204947E5}"/>
              </a:ext>
            </a:extLst>
          </p:cNvPr>
          <p:cNvSpPr/>
          <p:nvPr/>
        </p:nvSpPr>
        <p:spPr>
          <a:xfrm>
            <a:off x="838200" y="4173067"/>
            <a:ext cx="10515600" cy="36933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id="{6C70908C-7EE5-6C18-CA1A-03E033864F6B}"/>
              </a:ext>
            </a:extLst>
          </p:cNvPr>
          <p:cNvSpPr>
            <a:spLocks noGrp="1"/>
          </p:cNvSpPr>
          <p:nvPr>
            <p:ph type="sldNum" sz="quarter" idx="12"/>
          </p:nvPr>
        </p:nvSpPr>
        <p:spPr/>
        <p:txBody>
          <a:bodyPr/>
          <a:lstStyle/>
          <a:p>
            <a:fld id="{E7784300-A231-4CE8-BF2A-B73085566916}" type="slidenum">
              <a:rPr kumimoji="1" lang="ja-JP" altLang="en-US" smtClean="0"/>
              <a:t>54</a:t>
            </a:fld>
            <a:r>
              <a:rPr kumimoji="1" lang="ja-JP" altLang="en-US"/>
              <a:t>ページ</a:t>
            </a:r>
            <a:endParaRPr kumimoji="1" lang="ja-JP" altLang="en-US" dirty="0"/>
          </a:p>
        </p:txBody>
      </p:sp>
      <p:sp>
        <p:nvSpPr>
          <p:cNvPr id="6" name="テキスト ボックス 5">
            <a:extLst>
              <a:ext uri="{FF2B5EF4-FFF2-40B4-BE49-F238E27FC236}">
                <a16:creationId xmlns:a16="http://schemas.microsoft.com/office/drawing/2014/main" id="{7F93EB12-F3DD-F6C8-9B2C-40F814EC285C}"/>
              </a:ext>
            </a:extLst>
          </p:cNvPr>
          <p:cNvSpPr txBox="1"/>
          <p:nvPr/>
        </p:nvSpPr>
        <p:spPr>
          <a:xfrm>
            <a:off x="838200" y="4941615"/>
            <a:ext cx="6097554" cy="369332"/>
          </a:xfrm>
          <a:prstGeom prst="rect">
            <a:avLst/>
          </a:prstGeom>
          <a:noFill/>
        </p:spPr>
        <p:txBody>
          <a:bodyPr wrap="square">
            <a:spAutoFit/>
          </a:bodyPr>
          <a:lstStyle/>
          <a:p>
            <a:r>
              <a:rPr lang="en-US" altLang="ja-JP" dirty="0">
                <a:hlinkClick r:id="rId3"/>
              </a:rPr>
              <a:t>OTP-6000N-5 | Product </a:t>
            </a:r>
            <a:r>
              <a:rPr lang="en-US" altLang="ja-JP" dirty="0" err="1">
                <a:hlinkClick r:id="rId3"/>
              </a:rPr>
              <a:t>iQ</a:t>
            </a:r>
            <a:r>
              <a:rPr lang="en-US" altLang="ja-JP" dirty="0">
                <a:hlinkClick r:id="rId3"/>
              </a:rPr>
              <a:t> - Product </a:t>
            </a:r>
            <a:r>
              <a:rPr lang="en-US" altLang="ja-JP" dirty="0" err="1">
                <a:hlinkClick r:id="rId3"/>
              </a:rPr>
              <a:t>iQ</a:t>
            </a:r>
            <a:endParaRPr lang="ja-JP" altLang="en-US" dirty="0"/>
          </a:p>
        </p:txBody>
      </p:sp>
    </p:spTree>
    <p:extLst>
      <p:ext uri="{BB962C8B-B14F-4D97-AF65-F5344CB8AC3E}">
        <p14:creationId xmlns:p14="http://schemas.microsoft.com/office/powerpoint/2010/main" val="936006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93EA9-1DB4-DE53-CD11-973E52C87E4A}"/>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6DE8066B-B631-C478-804F-25E493E04D13}"/>
              </a:ext>
            </a:extLst>
          </p:cNvPr>
          <p:cNvPicPr>
            <a:picLocks noChangeAspect="1"/>
          </p:cNvPicPr>
          <p:nvPr/>
        </p:nvPicPr>
        <p:blipFill>
          <a:blip r:embed="rId2"/>
          <a:stretch>
            <a:fillRect/>
          </a:stretch>
        </p:blipFill>
        <p:spPr>
          <a:xfrm>
            <a:off x="1307785" y="3793363"/>
            <a:ext cx="1505166" cy="1085622"/>
          </a:xfrm>
          <a:prstGeom prst="rect">
            <a:avLst/>
          </a:prstGeom>
        </p:spPr>
      </p:pic>
      <p:pic>
        <p:nvPicPr>
          <p:cNvPr id="32" name="図 31">
            <a:extLst>
              <a:ext uri="{FF2B5EF4-FFF2-40B4-BE49-F238E27FC236}">
                <a16:creationId xmlns:a16="http://schemas.microsoft.com/office/drawing/2014/main" id="{48B8CD41-FB43-800B-0E3C-74BFA0B4C312}"/>
              </a:ext>
            </a:extLst>
          </p:cNvPr>
          <p:cNvPicPr>
            <a:picLocks noChangeAspect="1"/>
          </p:cNvPicPr>
          <p:nvPr/>
        </p:nvPicPr>
        <p:blipFill>
          <a:blip r:embed="rId3"/>
          <a:stretch>
            <a:fillRect/>
          </a:stretch>
        </p:blipFill>
        <p:spPr>
          <a:xfrm>
            <a:off x="8777445" y="900342"/>
            <a:ext cx="535014" cy="888524"/>
          </a:xfrm>
          <a:prstGeom prst="rect">
            <a:avLst/>
          </a:prstGeom>
        </p:spPr>
      </p:pic>
      <p:pic>
        <p:nvPicPr>
          <p:cNvPr id="33" name="図 32">
            <a:extLst>
              <a:ext uri="{FF2B5EF4-FFF2-40B4-BE49-F238E27FC236}">
                <a16:creationId xmlns:a16="http://schemas.microsoft.com/office/drawing/2014/main" id="{AF5395C8-0D8C-A851-9306-00D29F750641}"/>
              </a:ext>
            </a:extLst>
          </p:cNvPr>
          <p:cNvPicPr>
            <a:picLocks noChangeAspect="1"/>
          </p:cNvPicPr>
          <p:nvPr/>
        </p:nvPicPr>
        <p:blipFill>
          <a:blip r:embed="rId4"/>
          <a:stretch>
            <a:fillRect/>
          </a:stretch>
        </p:blipFill>
        <p:spPr>
          <a:xfrm>
            <a:off x="8596069" y="2376930"/>
            <a:ext cx="897766" cy="614009"/>
          </a:xfrm>
          <a:prstGeom prst="rect">
            <a:avLst/>
          </a:prstGeom>
        </p:spPr>
      </p:pic>
      <p:cxnSp>
        <p:nvCxnSpPr>
          <p:cNvPr id="55" name="直線コネクタ 54">
            <a:extLst>
              <a:ext uri="{FF2B5EF4-FFF2-40B4-BE49-F238E27FC236}">
                <a16:creationId xmlns:a16="http://schemas.microsoft.com/office/drawing/2014/main" id="{9946D310-1BF6-3E6D-4FCA-1E3A519F3975}"/>
              </a:ext>
            </a:extLst>
          </p:cNvPr>
          <p:cNvCxnSpPr>
            <a:cxnSpLocks/>
          </p:cNvCxnSpPr>
          <p:nvPr/>
        </p:nvCxnSpPr>
        <p:spPr>
          <a:xfrm flipH="1">
            <a:off x="8771911" y="1678125"/>
            <a:ext cx="97852" cy="8645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61F8AEED-AEA6-6D32-B9D8-485E8513D593}"/>
              </a:ext>
            </a:extLst>
          </p:cNvPr>
          <p:cNvCxnSpPr>
            <a:cxnSpLocks/>
          </p:cNvCxnSpPr>
          <p:nvPr/>
        </p:nvCxnSpPr>
        <p:spPr>
          <a:xfrm>
            <a:off x="9044675" y="1678125"/>
            <a:ext cx="0" cy="8582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図 30">
            <a:extLst>
              <a:ext uri="{FF2B5EF4-FFF2-40B4-BE49-F238E27FC236}">
                <a16:creationId xmlns:a16="http://schemas.microsoft.com/office/drawing/2014/main" id="{7E0CFCA5-17AA-C7E7-9404-0E98A85B5367}"/>
              </a:ext>
            </a:extLst>
          </p:cNvPr>
          <p:cNvPicPr>
            <a:picLocks noChangeAspect="1"/>
          </p:cNvPicPr>
          <p:nvPr/>
        </p:nvPicPr>
        <p:blipFill>
          <a:blip r:embed="rId3"/>
          <a:stretch>
            <a:fillRect/>
          </a:stretch>
        </p:blipFill>
        <p:spPr>
          <a:xfrm>
            <a:off x="1606868" y="1151002"/>
            <a:ext cx="907001" cy="1584429"/>
          </a:xfrm>
          <a:prstGeom prst="rect">
            <a:avLst/>
          </a:prstGeom>
        </p:spPr>
      </p:pic>
      <p:sp>
        <p:nvSpPr>
          <p:cNvPr id="2" name="タイトル 1">
            <a:extLst>
              <a:ext uri="{FF2B5EF4-FFF2-40B4-BE49-F238E27FC236}">
                <a16:creationId xmlns:a16="http://schemas.microsoft.com/office/drawing/2014/main" id="{2D02A27A-3759-BE03-3ADC-B08E3FE6A285}"/>
              </a:ext>
            </a:extLst>
          </p:cNvPr>
          <p:cNvSpPr>
            <a:spLocks noGrp="1"/>
          </p:cNvSpPr>
          <p:nvPr>
            <p:ph type="title"/>
          </p:nvPr>
        </p:nvSpPr>
        <p:spPr>
          <a:xfrm>
            <a:off x="439615" y="211667"/>
            <a:ext cx="11312769" cy="944750"/>
          </a:xfrm>
        </p:spPr>
        <p:txBody>
          <a:bodyPr>
            <a:normAutofit fontScale="90000"/>
          </a:bodyPr>
          <a:lstStyle/>
          <a:p>
            <a:pPr lvl="0">
              <a:spcBef>
                <a:spcPts val="1000"/>
              </a:spcBef>
              <a:defRPr/>
            </a:pPr>
            <a:r>
              <a:rPr kumimoji="1" lang="en-US" altLang="ja-JP" sz="3100" dirty="0">
                <a:latin typeface="+mn-ea"/>
                <a:ea typeface="+mn-ea"/>
              </a:rPr>
              <a:t>2.2.1.2</a:t>
            </a:r>
            <a:r>
              <a:rPr kumimoji="1" lang="ja-JP" altLang="en-US" sz="3100" dirty="0">
                <a:latin typeface="+mn-ea"/>
                <a:ea typeface="+mn-ea"/>
              </a:rPr>
              <a:t>　</a:t>
            </a:r>
            <a:r>
              <a:rPr lang="en-US" altLang="ja-JP" sz="3200" dirty="0">
                <a:latin typeface="游ゴシック" panose="020B0400000000000000" pitchFamily="50" charset="-128"/>
                <a:ea typeface="游ゴシック" panose="020B0400000000000000" pitchFamily="50" charset="-128"/>
              </a:rPr>
              <a:t> 250AF</a:t>
            </a:r>
            <a:r>
              <a:rPr lang="ja-JP" altLang="en-US" sz="3200" dirty="0">
                <a:latin typeface="游ゴシック" panose="020B0400000000000000" pitchFamily="50" charset="-128"/>
                <a:ea typeface="游ゴシック" panose="020B0400000000000000" pitchFamily="50" charset="-128"/>
              </a:rPr>
              <a:t>　</a:t>
            </a:r>
            <a:r>
              <a:rPr lang="en-US" altLang="ja-JP" sz="3200" dirty="0">
                <a:latin typeface="游ゴシック" panose="020B0400000000000000" pitchFamily="50" charset="-128"/>
                <a:ea typeface="游ゴシック" panose="020B0400000000000000" pitchFamily="50" charset="-128"/>
              </a:rPr>
              <a:t>NF250-HVU+OTP-9000-M10-3P-SCCR</a:t>
            </a:r>
            <a:br>
              <a:rPr kumimoji="1" lang="en-US" altLang="ja-JP" sz="3100" dirty="0">
                <a:latin typeface="+mn-ea"/>
                <a:ea typeface="+mn-ea"/>
              </a:rPr>
            </a:br>
            <a:r>
              <a:rPr kumimoji="1" lang="ja-JP" altLang="en-US" sz="3600" dirty="0">
                <a:latin typeface="+mn-ea"/>
                <a:ea typeface="+mn-ea"/>
              </a:rPr>
              <a:t>　　　 </a:t>
            </a:r>
            <a:r>
              <a:rPr kumimoji="1" lang="ja-JP" altLang="en-US" sz="2200" b="0" i="0" u="none" strike="noStrike" kern="1200" cap="none" spc="0" normalizeH="0" baseline="0" noProof="0" dirty="0">
                <a:ln>
                  <a:noFill/>
                </a:ln>
                <a:effectLst/>
                <a:uLnTx/>
                <a:uFillTx/>
                <a:latin typeface="+mn-ea"/>
                <a:ea typeface="+mn-ea"/>
                <a:cs typeface="+mn-cs"/>
              </a:rPr>
              <a:t>組合せ認定</a:t>
            </a:r>
            <a:r>
              <a:rPr kumimoji="1" lang="en-US" altLang="ja-JP" sz="2200" b="0" i="0" u="none" strike="noStrike" kern="1200" cap="none" spc="0" normalizeH="0" baseline="0" noProof="0" dirty="0">
                <a:ln>
                  <a:noFill/>
                </a:ln>
                <a:effectLst/>
                <a:uLnTx/>
                <a:uFillTx/>
                <a:latin typeface="+mn-ea"/>
                <a:ea typeface="+mn-ea"/>
                <a:cs typeface="+mn-cs"/>
              </a:rPr>
              <a:t>SCCR</a:t>
            </a:r>
            <a:r>
              <a:rPr kumimoji="1" lang="ja-JP" altLang="en-US" sz="2200" b="0" i="0" u="none" strike="noStrike" kern="1200" cap="none" spc="0" normalizeH="0" baseline="0" noProof="0" dirty="0">
                <a:ln>
                  <a:noFill/>
                </a:ln>
                <a:effectLst/>
                <a:uLnTx/>
                <a:uFillTx/>
                <a:latin typeface="+mn-ea"/>
                <a:ea typeface="+mn-ea"/>
                <a:cs typeface="+mn-cs"/>
              </a:rPr>
              <a:t>：</a:t>
            </a:r>
            <a:r>
              <a:rPr lang="en-US" altLang="ja-JP" sz="2200" dirty="0">
                <a:solidFill>
                  <a:srgbClr val="FF0000"/>
                </a:solidFill>
                <a:latin typeface="+mn-ea"/>
                <a:ea typeface="+mn-ea"/>
                <a:cs typeface="+mn-cs"/>
              </a:rPr>
              <a:t>50</a:t>
            </a:r>
            <a:r>
              <a:rPr kumimoji="1" lang="en-US" altLang="ja-JP" sz="2200" b="0" i="0" u="none" strike="noStrike" kern="1200" cap="none" spc="0" normalizeH="0" baseline="0" noProof="0" dirty="0">
                <a:ln>
                  <a:noFill/>
                </a:ln>
                <a:solidFill>
                  <a:srgbClr val="FF0000"/>
                </a:solidFill>
                <a:effectLst/>
                <a:uLnTx/>
                <a:uFillTx/>
                <a:latin typeface="+mn-ea"/>
                <a:ea typeface="+mn-ea"/>
                <a:cs typeface="+mn-cs"/>
              </a:rPr>
              <a:t>kA(AC480V</a:t>
            </a:r>
            <a:r>
              <a:rPr kumimoji="1" lang="ja-JP" altLang="en-US" sz="22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dirty="0">
              <a:solidFill>
                <a:srgbClr val="FF0000"/>
              </a:solidFill>
              <a:latin typeface="+mn-ea"/>
              <a:ea typeface="+mn-ea"/>
            </a:endParaRPr>
          </a:p>
        </p:txBody>
      </p:sp>
      <p:sp>
        <p:nvSpPr>
          <p:cNvPr id="20" name="テキスト ボックス 19">
            <a:extLst>
              <a:ext uri="{FF2B5EF4-FFF2-40B4-BE49-F238E27FC236}">
                <a16:creationId xmlns:a16="http://schemas.microsoft.com/office/drawing/2014/main" id="{783E2190-14F3-A78F-53E3-5E5CE9C02477}"/>
              </a:ext>
            </a:extLst>
          </p:cNvPr>
          <p:cNvSpPr txBox="1"/>
          <p:nvPr/>
        </p:nvSpPr>
        <p:spPr>
          <a:xfrm>
            <a:off x="3912740" y="1199177"/>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lang="en-US" altLang="ja-JP" dirty="0"/>
              <a:t>NF250-HVU</a:t>
            </a:r>
            <a:endParaRPr kumimoji="1" lang="en-US" altLang="ja-JP" dirty="0"/>
          </a:p>
        </p:txBody>
      </p:sp>
      <p:cxnSp>
        <p:nvCxnSpPr>
          <p:cNvPr id="15" name="直線コネクタ 14">
            <a:extLst>
              <a:ext uri="{FF2B5EF4-FFF2-40B4-BE49-F238E27FC236}">
                <a16:creationId xmlns:a16="http://schemas.microsoft.com/office/drawing/2014/main" id="{4B766582-5E6F-3EE5-1FD6-87119250AF34}"/>
              </a:ext>
            </a:extLst>
          </p:cNvPr>
          <p:cNvCxnSpPr>
            <a:cxnSpLocks/>
          </p:cNvCxnSpPr>
          <p:nvPr/>
        </p:nvCxnSpPr>
        <p:spPr>
          <a:xfrm flipH="1">
            <a:off x="1606868" y="2548059"/>
            <a:ext cx="160689" cy="1531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A77183E-B959-D7C9-2F83-AC8554040892}"/>
              </a:ext>
            </a:extLst>
          </p:cNvPr>
          <p:cNvCxnSpPr>
            <a:cxnSpLocks/>
          </p:cNvCxnSpPr>
          <p:nvPr/>
        </p:nvCxnSpPr>
        <p:spPr>
          <a:xfrm>
            <a:off x="2061863" y="2548059"/>
            <a:ext cx="0" cy="15261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4A08834-6967-C3EA-4E77-C004708518E8}"/>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cxnSp>
        <p:nvCxnSpPr>
          <p:cNvPr id="42" name="コネクタ: カギ線 41">
            <a:extLst>
              <a:ext uri="{FF2B5EF4-FFF2-40B4-BE49-F238E27FC236}">
                <a16:creationId xmlns:a16="http://schemas.microsoft.com/office/drawing/2014/main" id="{4B6767BE-8B70-5456-4BE6-69DDCA496C67}"/>
              </a:ext>
            </a:extLst>
          </p:cNvPr>
          <p:cNvCxnSpPr>
            <a:cxnSpLocks/>
            <a:stCxn id="44" idx="3"/>
            <a:endCxn id="45" idx="3"/>
          </p:cNvCxnSpPr>
          <p:nvPr/>
        </p:nvCxnSpPr>
        <p:spPr>
          <a:xfrm>
            <a:off x="9257042" y="37669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04C0BB15-E994-CC0D-2D32-3C357A1C24BB}"/>
              </a:ext>
            </a:extLst>
          </p:cNvPr>
          <p:cNvSpPr txBox="1"/>
          <p:nvPr/>
        </p:nvSpPr>
        <p:spPr>
          <a:xfrm>
            <a:off x="9893489" y="40219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44" name="図 43">
            <a:extLst>
              <a:ext uri="{FF2B5EF4-FFF2-40B4-BE49-F238E27FC236}">
                <a16:creationId xmlns:a16="http://schemas.microsoft.com/office/drawing/2014/main" id="{5228D4AE-FE1A-D6D5-1B2C-F18C69CE15DE}"/>
              </a:ext>
            </a:extLst>
          </p:cNvPr>
          <p:cNvPicPr>
            <a:picLocks noChangeAspect="1"/>
          </p:cNvPicPr>
          <p:nvPr/>
        </p:nvPicPr>
        <p:blipFill>
          <a:blip r:embed="rId5"/>
          <a:stretch>
            <a:fillRect/>
          </a:stretch>
        </p:blipFill>
        <p:spPr>
          <a:xfrm>
            <a:off x="8832862" y="3391750"/>
            <a:ext cx="424180" cy="750472"/>
          </a:xfrm>
          <a:prstGeom prst="rect">
            <a:avLst/>
          </a:prstGeom>
        </p:spPr>
      </p:pic>
      <p:pic>
        <p:nvPicPr>
          <p:cNvPr id="45" name="図 44">
            <a:extLst>
              <a:ext uri="{FF2B5EF4-FFF2-40B4-BE49-F238E27FC236}">
                <a16:creationId xmlns:a16="http://schemas.microsoft.com/office/drawing/2014/main" id="{67D8F998-81D0-34D6-3D1C-1E0CFF062A9C}"/>
              </a:ext>
            </a:extLst>
          </p:cNvPr>
          <p:cNvPicPr>
            <a:picLocks noChangeAspect="1"/>
          </p:cNvPicPr>
          <p:nvPr/>
        </p:nvPicPr>
        <p:blipFill>
          <a:blip r:embed="rId6"/>
          <a:stretch>
            <a:fillRect/>
          </a:stretch>
        </p:blipFill>
        <p:spPr>
          <a:xfrm>
            <a:off x="8592515" y="4496066"/>
            <a:ext cx="904875" cy="677074"/>
          </a:xfrm>
          <a:prstGeom prst="rect">
            <a:avLst/>
          </a:prstGeom>
        </p:spPr>
      </p:pic>
      <p:cxnSp>
        <p:nvCxnSpPr>
          <p:cNvPr id="46" name="直線コネクタ 45">
            <a:extLst>
              <a:ext uri="{FF2B5EF4-FFF2-40B4-BE49-F238E27FC236}">
                <a16:creationId xmlns:a16="http://schemas.microsoft.com/office/drawing/2014/main" id="{5D757BD6-83DA-49E1-BA79-C1FEB674A1E8}"/>
              </a:ext>
            </a:extLst>
          </p:cNvPr>
          <p:cNvCxnSpPr>
            <a:cxnSpLocks/>
          </p:cNvCxnSpPr>
          <p:nvPr/>
        </p:nvCxnSpPr>
        <p:spPr>
          <a:xfrm flipH="1">
            <a:off x="8740463" y="4082064"/>
            <a:ext cx="181045" cy="6063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3F5BAAE4-E480-EA87-AFA0-F922EB174107}"/>
              </a:ext>
            </a:extLst>
          </p:cNvPr>
          <p:cNvCxnSpPr>
            <a:cxnSpLocks/>
          </p:cNvCxnSpPr>
          <p:nvPr/>
        </p:nvCxnSpPr>
        <p:spPr>
          <a:xfrm>
            <a:off x="9046885" y="4082064"/>
            <a:ext cx="0" cy="6017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3754B7BB-65D5-0229-EAA0-DDC88D4E4B14}"/>
              </a:ext>
            </a:extLst>
          </p:cNvPr>
          <p:cNvCxnSpPr>
            <a:cxnSpLocks/>
          </p:cNvCxnSpPr>
          <p:nvPr/>
        </p:nvCxnSpPr>
        <p:spPr>
          <a:xfrm>
            <a:off x="9044172" y="2678164"/>
            <a:ext cx="0" cy="7770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457C3C43-E991-4F0B-F41B-A35F6D6424B5}"/>
              </a:ext>
            </a:extLst>
          </p:cNvPr>
          <p:cNvCxnSpPr>
            <a:cxnSpLocks/>
          </p:cNvCxnSpPr>
          <p:nvPr/>
        </p:nvCxnSpPr>
        <p:spPr>
          <a:xfrm>
            <a:off x="8768548" y="2678164"/>
            <a:ext cx="141672" cy="7863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グループ化 4">
            <a:extLst>
              <a:ext uri="{FF2B5EF4-FFF2-40B4-BE49-F238E27FC236}">
                <a16:creationId xmlns:a16="http://schemas.microsoft.com/office/drawing/2014/main" id="{FC2930D1-367B-711F-7A96-9AF43B2A6E05}"/>
              </a:ext>
            </a:extLst>
          </p:cNvPr>
          <p:cNvGrpSpPr/>
          <p:nvPr/>
        </p:nvGrpSpPr>
        <p:grpSpPr>
          <a:xfrm>
            <a:off x="2578920" y="2455334"/>
            <a:ext cx="4502866" cy="666242"/>
            <a:chOff x="2520686" y="2283487"/>
            <a:chExt cx="4502866" cy="666242"/>
          </a:xfrm>
        </p:grpSpPr>
        <p:sp>
          <p:nvSpPr>
            <p:cNvPr id="11" name="テキスト ボックス 10">
              <a:extLst>
                <a:ext uri="{FF2B5EF4-FFF2-40B4-BE49-F238E27FC236}">
                  <a16:creationId xmlns:a16="http://schemas.microsoft.com/office/drawing/2014/main" id="{8B90846B-B530-3823-A071-1FA02A70A8C0}"/>
                </a:ext>
              </a:extLst>
            </p:cNvPr>
            <p:cNvSpPr txBox="1"/>
            <p:nvPr/>
          </p:nvSpPr>
          <p:spPr>
            <a:xfrm>
              <a:off x="3938333" y="2283487"/>
              <a:ext cx="3085219"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kumimoji="1" lang="en-US" altLang="ja-JP" dirty="0">
                  <a:solidFill>
                    <a:srgbClr val="0070C0"/>
                  </a:solidFill>
                </a:rPr>
                <a:t>1/0AWG-</a:t>
              </a:r>
              <a:r>
                <a:rPr lang="en-US" altLang="ja-JP" dirty="0">
                  <a:solidFill>
                    <a:srgbClr val="0070C0"/>
                  </a:solidFill>
                </a:rPr>
                <a:t>4</a:t>
              </a:r>
              <a:r>
                <a:rPr kumimoji="1" lang="en-US" altLang="ja-JP" dirty="0">
                  <a:solidFill>
                    <a:srgbClr val="0070C0"/>
                  </a:solidFill>
                </a:rPr>
                <a:t>AWG</a:t>
              </a:r>
              <a:endParaRPr lang="en-US" altLang="ja-JP" dirty="0">
                <a:solidFill>
                  <a:srgbClr val="0070C0"/>
                </a:solidFill>
              </a:endParaRPr>
            </a:p>
          </p:txBody>
        </p:sp>
        <p:cxnSp>
          <p:nvCxnSpPr>
            <p:cNvPr id="12" name="コネクタ: カギ線 11">
              <a:extLst>
                <a:ext uri="{FF2B5EF4-FFF2-40B4-BE49-F238E27FC236}">
                  <a16:creationId xmlns:a16="http://schemas.microsoft.com/office/drawing/2014/main" id="{056D7C74-3ED8-206E-6912-CF14736CC013}"/>
                </a:ext>
              </a:extLst>
            </p:cNvPr>
            <p:cNvCxnSpPr>
              <a:cxnSpLocks/>
              <a:stCxn id="11" idx="2"/>
            </p:cNvCxnSpPr>
            <p:nvPr/>
          </p:nvCxnSpPr>
          <p:spPr>
            <a:xfrm rot="5400000">
              <a:off x="3852359" y="1321145"/>
              <a:ext cx="296911" cy="2960258"/>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テキスト ボックス 20">
            <a:extLst>
              <a:ext uri="{FF2B5EF4-FFF2-40B4-BE49-F238E27FC236}">
                <a16:creationId xmlns:a16="http://schemas.microsoft.com/office/drawing/2014/main" id="{1C5066CB-0772-643E-F832-635449608608}"/>
              </a:ext>
            </a:extLst>
          </p:cNvPr>
          <p:cNvSpPr txBox="1"/>
          <p:nvPr/>
        </p:nvSpPr>
        <p:spPr>
          <a:xfrm>
            <a:off x="357819" y="5051883"/>
            <a:ext cx="3405099"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:8-6AWG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endParaRPr kumimoji="1" lang="en-US" altLang="ja-JP" sz="2000" dirty="0">
              <a:solidFill>
                <a:srgbClr val="0070C0"/>
              </a:solidFill>
            </a:endParaRPr>
          </a:p>
          <a:p>
            <a:r>
              <a:rPr lang="ja-JP" altLang="en-US" sz="2000" dirty="0">
                <a:solidFill>
                  <a:srgbClr val="0070C0"/>
                </a:solidFill>
              </a:rPr>
              <a:t>最大</a:t>
            </a:r>
            <a:r>
              <a:rPr lang="en-US" altLang="ja-JP" sz="2000" dirty="0">
                <a:solidFill>
                  <a:srgbClr val="0070C0"/>
                </a:solidFill>
              </a:rPr>
              <a:t>3</a:t>
            </a:r>
            <a:r>
              <a:rPr lang="ja-JP" altLang="en-US" sz="2000" dirty="0">
                <a:solidFill>
                  <a:srgbClr val="0070C0"/>
                </a:solidFill>
              </a:rPr>
              <a:t>分岐　　</a:t>
            </a:r>
            <a:r>
              <a:rPr lang="en-US" altLang="ja-JP" sz="2000" dirty="0">
                <a:solidFill>
                  <a:srgbClr val="0070C0"/>
                </a:solidFill>
              </a:rPr>
              <a:t>SCCR35kA</a:t>
            </a:r>
          </a:p>
          <a:p>
            <a:r>
              <a:rPr kumimoji="1" lang="ja-JP" altLang="en-US" sz="2000" dirty="0">
                <a:solidFill>
                  <a:srgbClr val="0070C0"/>
                </a:solidFill>
              </a:rPr>
              <a:t>最大</a:t>
            </a:r>
            <a:r>
              <a:rPr kumimoji="1" lang="en-US" altLang="ja-JP" sz="2000" dirty="0">
                <a:solidFill>
                  <a:srgbClr val="0070C0"/>
                </a:solidFill>
              </a:rPr>
              <a:t>6</a:t>
            </a:r>
            <a:r>
              <a:rPr kumimoji="1" lang="ja-JP" altLang="en-US" sz="2000" dirty="0">
                <a:solidFill>
                  <a:srgbClr val="0070C0"/>
                </a:solidFill>
              </a:rPr>
              <a:t>分岐　　</a:t>
            </a:r>
            <a:r>
              <a:rPr kumimoji="1" lang="en-US" altLang="ja-JP" sz="2000" dirty="0">
                <a:solidFill>
                  <a:srgbClr val="0070C0"/>
                </a:solidFill>
              </a:rPr>
              <a:t>SCCR10kA</a:t>
            </a:r>
            <a:endParaRPr kumimoji="1" lang="ja-JP" altLang="en-US" sz="2000" dirty="0">
              <a:solidFill>
                <a:srgbClr val="0070C0"/>
              </a:solidFill>
            </a:endParaRPr>
          </a:p>
        </p:txBody>
      </p:sp>
      <p:cxnSp>
        <p:nvCxnSpPr>
          <p:cNvPr id="24" name="コネクタ: カギ線 23">
            <a:extLst>
              <a:ext uri="{FF2B5EF4-FFF2-40B4-BE49-F238E27FC236}">
                <a16:creationId xmlns:a16="http://schemas.microsoft.com/office/drawing/2014/main" id="{2BD39F4F-4B80-FE0C-F1E9-3A42C600448D}"/>
              </a:ext>
            </a:extLst>
          </p:cNvPr>
          <p:cNvCxnSpPr>
            <a:cxnSpLocks/>
            <a:stCxn id="21" idx="0"/>
            <a:endCxn id="49" idx="2"/>
          </p:cNvCxnSpPr>
          <p:nvPr/>
        </p:nvCxnSpPr>
        <p:spPr>
          <a:xfrm rot="16200000" flipV="1">
            <a:off x="1941920" y="4933433"/>
            <a:ext cx="236899"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B0C50F31-6F78-81C4-AB4E-204AE70ABF32}"/>
              </a:ext>
            </a:extLst>
          </p:cNvPr>
          <p:cNvSpPr/>
          <p:nvPr/>
        </p:nvSpPr>
        <p:spPr>
          <a:xfrm>
            <a:off x="1307785" y="4236499"/>
            <a:ext cx="1505166" cy="578485"/>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22">
            <a:extLst>
              <a:ext uri="{FF2B5EF4-FFF2-40B4-BE49-F238E27FC236}">
                <a16:creationId xmlns:a16="http://schemas.microsoft.com/office/drawing/2014/main" id="{E579DDA6-DC2D-9E59-1388-BE48ED9E6B2B}"/>
              </a:ext>
            </a:extLst>
          </p:cNvPr>
          <p:cNvSpPr>
            <a:spLocks noGrp="1"/>
          </p:cNvSpPr>
          <p:nvPr>
            <p:ph type="sldNum" sz="quarter" idx="12"/>
          </p:nvPr>
        </p:nvSpPr>
        <p:spPr/>
        <p:txBody>
          <a:bodyPr/>
          <a:lstStyle/>
          <a:p>
            <a:fld id="{E7784300-A231-4CE8-BF2A-B73085566916}" type="slidenum">
              <a:rPr kumimoji="1" lang="ja-JP" altLang="en-US" smtClean="0"/>
              <a:t>55</a:t>
            </a:fld>
            <a:r>
              <a:rPr kumimoji="1" lang="ja-JP" altLang="en-US"/>
              <a:t>ページ</a:t>
            </a:r>
            <a:endParaRPr kumimoji="1" lang="ja-JP" altLang="en-US" dirty="0"/>
          </a:p>
        </p:txBody>
      </p:sp>
      <p:sp>
        <p:nvSpPr>
          <p:cNvPr id="6" name="吹き出し: 折線 5">
            <a:extLst>
              <a:ext uri="{FF2B5EF4-FFF2-40B4-BE49-F238E27FC236}">
                <a16:creationId xmlns:a16="http://schemas.microsoft.com/office/drawing/2014/main" id="{EE24FDC9-E63F-7CFF-069B-4DCF31F557A9}"/>
              </a:ext>
            </a:extLst>
          </p:cNvPr>
          <p:cNvSpPr/>
          <p:nvPr/>
        </p:nvSpPr>
        <p:spPr>
          <a:xfrm>
            <a:off x="9812822" y="1598685"/>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18" name="グループ化 17">
            <a:extLst>
              <a:ext uri="{FF2B5EF4-FFF2-40B4-BE49-F238E27FC236}">
                <a16:creationId xmlns:a16="http://schemas.microsoft.com/office/drawing/2014/main" id="{CDFF3F66-F16A-8870-2D49-832CB862BC70}"/>
              </a:ext>
            </a:extLst>
          </p:cNvPr>
          <p:cNvGrpSpPr/>
          <p:nvPr/>
        </p:nvGrpSpPr>
        <p:grpSpPr>
          <a:xfrm>
            <a:off x="8684477" y="2236701"/>
            <a:ext cx="720951" cy="264371"/>
            <a:chOff x="738051" y="2372149"/>
            <a:chExt cx="264371" cy="264371"/>
          </a:xfrm>
        </p:grpSpPr>
        <p:cxnSp>
          <p:nvCxnSpPr>
            <p:cNvPr id="22" name="直線コネクタ 21">
              <a:extLst>
                <a:ext uri="{FF2B5EF4-FFF2-40B4-BE49-F238E27FC236}">
                  <a16:creationId xmlns:a16="http://schemas.microsoft.com/office/drawing/2014/main" id="{9FB7C746-D225-4AA6-D1E2-36A8C1A42BD0}"/>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042D6C42-2D29-AEA8-CCB0-36E90FB0DB32}"/>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グループ化 28">
            <a:extLst>
              <a:ext uri="{FF2B5EF4-FFF2-40B4-BE49-F238E27FC236}">
                <a16:creationId xmlns:a16="http://schemas.microsoft.com/office/drawing/2014/main" id="{EAA7623C-EF00-17F6-4574-CC7A632AEFBB}"/>
              </a:ext>
            </a:extLst>
          </p:cNvPr>
          <p:cNvGrpSpPr/>
          <p:nvPr/>
        </p:nvGrpSpPr>
        <p:grpSpPr>
          <a:xfrm>
            <a:off x="4132488" y="3513756"/>
            <a:ext cx="2631440" cy="1349841"/>
            <a:chOff x="3978780" y="3743442"/>
            <a:chExt cx="2631440" cy="1349841"/>
          </a:xfrm>
        </p:grpSpPr>
        <p:sp>
          <p:nvSpPr>
            <p:cNvPr id="19" name="テキスト ボックス 18">
              <a:extLst>
                <a:ext uri="{FF2B5EF4-FFF2-40B4-BE49-F238E27FC236}">
                  <a16:creationId xmlns:a16="http://schemas.microsoft.com/office/drawing/2014/main" id="{F67C5317-2FBC-0AE8-1257-59AA467A57AE}"/>
                </a:ext>
              </a:extLst>
            </p:cNvPr>
            <p:cNvSpPr txBox="1"/>
            <p:nvPr/>
          </p:nvSpPr>
          <p:spPr>
            <a:xfrm>
              <a:off x="3978780" y="4169953"/>
              <a:ext cx="2631440" cy="923330"/>
            </a:xfrm>
            <a:prstGeom prst="rect">
              <a:avLst/>
            </a:prstGeom>
            <a:noFill/>
          </p:spPr>
          <p:txBody>
            <a:bodyPr wrap="square" rtlCol="0">
              <a:spAutoFit/>
            </a:bodyPr>
            <a:lstStyle/>
            <a:p>
              <a:r>
                <a:rPr kumimoji="1" lang="en-US" altLang="ja-JP" dirty="0"/>
                <a:t>AC600V</a:t>
              </a:r>
              <a:r>
                <a:rPr kumimoji="1" lang="ja-JP" altLang="en-US" dirty="0"/>
                <a:t>　</a:t>
              </a:r>
              <a:r>
                <a:rPr lang="en-US" altLang="ja-JP" dirty="0"/>
                <a:t>250</a:t>
              </a:r>
              <a:r>
                <a:rPr kumimoji="1" lang="en-US" altLang="ja-JP" dirty="0"/>
                <a:t>A</a:t>
              </a:r>
            </a:p>
            <a:p>
              <a:r>
                <a:rPr kumimoji="1" lang="en-US" altLang="ja-JP" dirty="0"/>
                <a:t>IN	</a:t>
              </a:r>
              <a:r>
                <a:rPr kumimoji="1" lang="ja-JP" altLang="en-US" dirty="0"/>
                <a:t>：</a:t>
              </a:r>
              <a:r>
                <a:rPr kumimoji="1" lang="en-US" altLang="ja-JP" dirty="0"/>
                <a:t>M10×</a:t>
              </a:r>
              <a:r>
                <a:rPr kumimoji="1" lang="ja-JP" altLang="en-US" dirty="0"/>
                <a:t>１</a:t>
              </a:r>
              <a:endParaRPr kumimoji="1" lang="en-US" altLang="ja-JP" dirty="0"/>
            </a:p>
            <a:p>
              <a:r>
                <a:rPr lang="en-US" altLang="ja-JP" dirty="0"/>
                <a:t>OUT	</a:t>
              </a:r>
              <a:r>
                <a:rPr lang="ja-JP" altLang="en-US" dirty="0"/>
                <a:t>：</a:t>
              </a:r>
              <a:r>
                <a:rPr lang="en-US" altLang="ja-JP" dirty="0"/>
                <a:t>M6×5</a:t>
              </a:r>
            </a:p>
          </p:txBody>
        </p:sp>
        <p:sp>
          <p:nvSpPr>
            <p:cNvPr id="28" name="テキスト ボックス 27">
              <a:extLst>
                <a:ext uri="{FF2B5EF4-FFF2-40B4-BE49-F238E27FC236}">
                  <a16:creationId xmlns:a16="http://schemas.microsoft.com/office/drawing/2014/main" id="{2882B775-04BE-B321-9069-CE33770723A6}"/>
                </a:ext>
              </a:extLst>
            </p:cNvPr>
            <p:cNvSpPr txBox="1"/>
            <p:nvPr/>
          </p:nvSpPr>
          <p:spPr>
            <a:xfrm>
              <a:off x="4050077" y="3743442"/>
              <a:ext cx="2238756" cy="369332"/>
            </a:xfrm>
            <a:prstGeom prst="rect">
              <a:avLst/>
            </a:prstGeom>
            <a:noFill/>
          </p:spPr>
          <p:txBody>
            <a:bodyPr wrap="square">
              <a:spAutoFit/>
            </a:bodyPr>
            <a:lstStyle/>
            <a:p>
              <a:r>
                <a:rPr lang="en-US" altLang="ja-JP" dirty="0">
                  <a:hlinkClick r:id="rId7"/>
                </a:rPr>
                <a:t>OTP-9000-M10</a:t>
              </a:r>
              <a:endParaRPr lang="ja-JP" altLang="en-US" dirty="0"/>
            </a:p>
          </p:txBody>
        </p:sp>
      </p:grpSp>
      <p:cxnSp>
        <p:nvCxnSpPr>
          <p:cNvPr id="27" name="直線コネクタ 26">
            <a:extLst>
              <a:ext uri="{FF2B5EF4-FFF2-40B4-BE49-F238E27FC236}">
                <a16:creationId xmlns:a16="http://schemas.microsoft.com/office/drawing/2014/main" id="{33EF4B21-6A82-3F9B-6C35-134FC37C1CCE}"/>
              </a:ext>
            </a:extLst>
          </p:cNvPr>
          <p:cNvCxnSpPr>
            <a:cxnSpLocks/>
          </p:cNvCxnSpPr>
          <p:nvPr/>
        </p:nvCxnSpPr>
        <p:spPr>
          <a:xfrm>
            <a:off x="2356168" y="2548059"/>
            <a:ext cx="160689" cy="1531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D9034C4E-E75C-BE06-7E1D-6E7C83FC99D7}"/>
              </a:ext>
            </a:extLst>
          </p:cNvPr>
          <p:cNvCxnSpPr>
            <a:cxnSpLocks/>
          </p:cNvCxnSpPr>
          <p:nvPr/>
        </p:nvCxnSpPr>
        <p:spPr>
          <a:xfrm>
            <a:off x="9219586" y="1678125"/>
            <a:ext cx="97852" cy="8645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D801CC37-3A2F-C2A5-DC9F-71C3093D3BE6}"/>
              </a:ext>
            </a:extLst>
          </p:cNvPr>
          <p:cNvCxnSpPr>
            <a:cxnSpLocks/>
          </p:cNvCxnSpPr>
          <p:nvPr/>
        </p:nvCxnSpPr>
        <p:spPr>
          <a:xfrm flipH="1">
            <a:off x="9178123" y="2678164"/>
            <a:ext cx="141672" cy="7863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4701F31-1EAB-D6B4-6B94-1012AA0BA647}"/>
              </a:ext>
            </a:extLst>
          </p:cNvPr>
          <p:cNvCxnSpPr>
            <a:cxnSpLocks/>
          </p:cNvCxnSpPr>
          <p:nvPr/>
        </p:nvCxnSpPr>
        <p:spPr>
          <a:xfrm>
            <a:off x="9172263" y="4082064"/>
            <a:ext cx="181045" cy="6063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1947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AAF84-C4C3-DD8D-B524-8084123E9BA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A22BB84-EBCD-7C4E-B539-CF509A094493}"/>
              </a:ext>
            </a:extLst>
          </p:cNvPr>
          <p:cNvSpPr>
            <a:spLocks noGrp="1"/>
          </p:cNvSpPr>
          <p:nvPr>
            <p:ph type="title"/>
          </p:nvPr>
        </p:nvSpPr>
        <p:spPr>
          <a:xfrm>
            <a:off x="838200" y="136525"/>
            <a:ext cx="10515600" cy="520701"/>
          </a:xfrm>
        </p:spPr>
        <p:txBody>
          <a:bodyPr>
            <a:normAutofit/>
          </a:bodyPr>
          <a:lstStyle/>
          <a:p>
            <a:r>
              <a:rPr kumimoji="1" lang="en-US" altLang="ja-JP" sz="2800" dirty="0"/>
              <a:t>OTP-</a:t>
            </a:r>
            <a:r>
              <a:rPr lang="en-US" altLang="ja-JP" sz="2800" dirty="0"/>
              <a:t>9</a:t>
            </a:r>
            <a:r>
              <a:rPr kumimoji="1" lang="en-US" altLang="ja-JP" sz="2800" dirty="0"/>
              <a:t>000</a:t>
            </a:r>
            <a:r>
              <a:rPr kumimoji="1" lang="ja-JP" altLang="en-US" sz="2800" dirty="0"/>
              <a:t>シリーズとコンビネーション</a:t>
            </a:r>
          </a:p>
        </p:txBody>
      </p:sp>
      <p:sp>
        <p:nvSpPr>
          <p:cNvPr id="10" name="スライド番号プレースホルダー 9">
            <a:extLst>
              <a:ext uri="{FF2B5EF4-FFF2-40B4-BE49-F238E27FC236}">
                <a16:creationId xmlns:a16="http://schemas.microsoft.com/office/drawing/2014/main" id="{143B519D-ED1A-F9D7-87AF-590D40938CEF}"/>
              </a:ext>
            </a:extLst>
          </p:cNvPr>
          <p:cNvSpPr>
            <a:spLocks noGrp="1"/>
          </p:cNvSpPr>
          <p:nvPr>
            <p:ph type="sldNum" sz="quarter" idx="12"/>
          </p:nvPr>
        </p:nvSpPr>
        <p:spPr/>
        <p:txBody>
          <a:bodyPr/>
          <a:lstStyle/>
          <a:p>
            <a:fld id="{E7784300-A231-4CE8-BF2A-B73085566916}" type="slidenum">
              <a:rPr kumimoji="1" lang="ja-JP" altLang="en-US" smtClean="0"/>
              <a:t>56</a:t>
            </a:fld>
            <a:r>
              <a:rPr kumimoji="1" lang="ja-JP" altLang="en-US"/>
              <a:t>ページ</a:t>
            </a:r>
            <a:endParaRPr kumimoji="1" lang="ja-JP" altLang="en-US" dirty="0"/>
          </a:p>
        </p:txBody>
      </p:sp>
      <p:sp>
        <p:nvSpPr>
          <p:cNvPr id="5" name="テキスト ボックス 4">
            <a:extLst>
              <a:ext uri="{FF2B5EF4-FFF2-40B4-BE49-F238E27FC236}">
                <a16:creationId xmlns:a16="http://schemas.microsoft.com/office/drawing/2014/main" id="{245FCFE3-C472-5648-57AD-AFBE3273274A}"/>
              </a:ext>
            </a:extLst>
          </p:cNvPr>
          <p:cNvSpPr txBox="1"/>
          <p:nvPr/>
        </p:nvSpPr>
        <p:spPr>
          <a:xfrm>
            <a:off x="838200" y="2440560"/>
            <a:ext cx="6097554" cy="369332"/>
          </a:xfrm>
          <a:prstGeom prst="rect">
            <a:avLst/>
          </a:prstGeom>
          <a:noFill/>
        </p:spPr>
        <p:txBody>
          <a:bodyPr wrap="square">
            <a:spAutoFit/>
          </a:bodyPr>
          <a:lstStyle/>
          <a:p>
            <a:r>
              <a:rPr lang="en-US" altLang="ja-JP" dirty="0">
                <a:hlinkClick r:id="rId2"/>
              </a:rPr>
              <a:t>OTP-9000-M10 | Product </a:t>
            </a:r>
            <a:r>
              <a:rPr lang="en-US" altLang="ja-JP" dirty="0" err="1">
                <a:hlinkClick r:id="rId2"/>
              </a:rPr>
              <a:t>iQ</a:t>
            </a:r>
            <a:r>
              <a:rPr lang="en-US" altLang="ja-JP" dirty="0">
                <a:hlinkClick r:id="rId2"/>
              </a:rPr>
              <a:t> - Product </a:t>
            </a:r>
            <a:r>
              <a:rPr lang="en-US" altLang="ja-JP" dirty="0" err="1">
                <a:hlinkClick r:id="rId2"/>
              </a:rPr>
              <a:t>iQ</a:t>
            </a:r>
            <a:endParaRPr lang="ja-JP" altLang="en-US" dirty="0"/>
          </a:p>
        </p:txBody>
      </p:sp>
      <p:pic>
        <p:nvPicPr>
          <p:cNvPr id="6" name="図 5">
            <a:extLst>
              <a:ext uri="{FF2B5EF4-FFF2-40B4-BE49-F238E27FC236}">
                <a16:creationId xmlns:a16="http://schemas.microsoft.com/office/drawing/2014/main" id="{A8CCFF04-10C7-F3E2-C735-707BDD492E3D}"/>
              </a:ext>
            </a:extLst>
          </p:cNvPr>
          <p:cNvPicPr>
            <a:picLocks noChangeAspect="1"/>
          </p:cNvPicPr>
          <p:nvPr/>
        </p:nvPicPr>
        <p:blipFill>
          <a:blip r:embed="rId3"/>
          <a:stretch>
            <a:fillRect/>
          </a:stretch>
        </p:blipFill>
        <p:spPr>
          <a:xfrm>
            <a:off x="838200" y="657226"/>
            <a:ext cx="10733473" cy="1783334"/>
          </a:xfrm>
          <a:prstGeom prst="rect">
            <a:avLst/>
          </a:prstGeom>
          <a:ln>
            <a:solidFill>
              <a:schemeClr val="tx1"/>
            </a:solidFill>
          </a:ln>
        </p:spPr>
      </p:pic>
      <p:sp>
        <p:nvSpPr>
          <p:cNvPr id="8" name="正方形/長方形 7">
            <a:extLst>
              <a:ext uri="{FF2B5EF4-FFF2-40B4-BE49-F238E27FC236}">
                <a16:creationId xmlns:a16="http://schemas.microsoft.com/office/drawing/2014/main" id="{53C5E0C9-E59D-7171-304F-015E63016352}"/>
              </a:ext>
            </a:extLst>
          </p:cNvPr>
          <p:cNvSpPr/>
          <p:nvPr/>
        </p:nvSpPr>
        <p:spPr>
          <a:xfrm>
            <a:off x="838200" y="2223099"/>
            <a:ext cx="10733473" cy="22165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850044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01C1D-2EED-5DA1-7DD2-62F93648CBFB}"/>
            </a:ext>
          </a:extLst>
        </p:cNvPr>
        <p:cNvGrpSpPr/>
        <p:nvPr/>
      </p:nvGrpSpPr>
      <p:grpSpPr>
        <a:xfrm>
          <a:off x="0" y="0"/>
          <a:ext cx="0" cy="0"/>
          <a:chOff x="0" y="0"/>
          <a:chExt cx="0" cy="0"/>
        </a:xfrm>
      </p:grpSpPr>
      <p:pic>
        <p:nvPicPr>
          <p:cNvPr id="46" name="図 45">
            <a:extLst>
              <a:ext uri="{FF2B5EF4-FFF2-40B4-BE49-F238E27FC236}">
                <a16:creationId xmlns:a16="http://schemas.microsoft.com/office/drawing/2014/main" id="{EBDF6CEF-A48B-4C49-D4F3-A02A92491E13}"/>
              </a:ext>
            </a:extLst>
          </p:cNvPr>
          <p:cNvPicPr>
            <a:picLocks noChangeAspect="1"/>
          </p:cNvPicPr>
          <p:nvPr/>
        </p:nvPicPr>
        <p:blipFill>
          <a:blip r:embed="rId2"/>
          <a:stretch>
            <a:fillRect/>
          </a:stretch>
        </p:blipFill>
        <p:spPr>
          <a:xfrm>
            <a:off x="8573394" y="830324"/>
            <a:ext cx="514819" cy="1137635"/>
          </a:xfrm>
          <a:prstGeom prst="rect">
            <a:avLst/>
          </a:prstGeom>
        </p:spPr>
      </p:pic>
      <p:pic>
        <p:nvPicPr>
          <p:cNvPr id="47" name="図 46">
            <a:extLst>
              <a:ext uri="{FF2B5EF4-FFF2-40B4-BE49-F238E27FC236}">
                <a16:creationId xmlns:a16="http://schemas.microsoft.com/office/drawing/2014/main" id="{B11EED46-1F0F-45B1-C816-DAD18CD0483B}"/>
              </a:ext>
            </a:extLst>
          </p:cNvPr>
          <p:cNvPicPr>
            <a:picLocks noChangeAspect="1"/>
          </p:cNvPicPr>
          <p:nvPr/>
        </p:nvPicPr>
        <p:blipFill>
          <a:blip r:embed="rId3"/>
          <a:stretch>
            <a:fillRect/>
          </a:stretch>
        </p:blipFill>
        <p:spPr>
          <a:xfrm>
            <a:off x="8050344" y="2214133"/>
            <a:ext cx="1560918" cy="846592"/>
          </a:xfrm>
          <a:prstGeom prst="rect">
            <a:avLst/>
          </a:prstGeom>
        </p:spPr>
      </p:pic>
      <p:cxnSp>
        <p:nvCxnSpPr>
          <p:cNvPr id="49" name="直線コネクタ 48">
            <a:extLst>
              <a:ext uri="{FF2B5EF4-FFF2-40B4-BE49-F238E27FC236}">
                <a16:creationId xmlns:a16="http://schemas.microsoft.com/office/drawing/2014/main" id="{7B4CDB37-8CF9-1891-46CD-15FD9A3F4AA6}"/>
              </a:ext>
            </a:extLst>
          </p:cNvPr>
          <p:cNvCxnSpPr>
            <a:cxnSpLocks/>
          </p:cNvCxnSpPr>
          <p:nvPr/>
        </p:nvCxnSpPr>
        <p:spPr>
          <a:xfrm flipH="1">
            <a:off x="8312524" y="1907873"/>
            <a:ext cx="323389" cy="5622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C7CF81EC-92CF-4C0B-3E09-BA8D50612581}"/>
              </a:ext>
            </a:extLst>
          </p:cNvPr>
          <p:cNvCxnSpPr>
            <a:cxnSpLocks/>
          </p:cNvCxnSpPr>
          <p:nvPr/>
        </p:nvCxnSpPr>
        <p:spPr>
          <a:xfrm>
            <a:off x="8830803" y="1895321"/>
            <a:ext cx="0" cy="5707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D07669B4-A91E-0413-BE3A-8F3EC5C993E1}"/>
              </a:ext>
            </a:extLst>
          </p:cNvPr>
          <p:cNvCxnSpPr>
            <a:cxnSpLocks/>
          </p:cNvCxnSpPr>
          <p:nvPr/>
        </p:nvCxnSpPr>
        <p:spPr>
          <a:xfrm>
            <a:off x="9034502" y="1916467"/>
            <a:ext cx="299216" cy="5371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F4B59767-B3E1-5BD5-5307-734CF707211D}"/>
              </a:ext>
            </a:extLst>
          </p:cNvPr>
          <p:cNvPicPr>
            <a:picLocks noChangeAspect="1"/>
          </p:cNvPicPr>
          <p:nvPr/>
        </p:nvPicPr>
        <p:blipFill>
          <a:blip r:embed="rId2"/>
          <a:stretch>
            <a:fillRect/>
          </a:stretch>
        </p:blipFill>
        <p:spPr>
          <a:xfrm>
            <a:off x="1813179" y="1102127"/>
            <a:ext cx="865494" cy="2139086"/>
          </a:xfrm>
          <a:prstGeom prst="rect">
            <a:avLst/>
          </a:prstGeom>
        </p:spPr>
      </p:pic>
      <p:pic>
        <p:nvPicPr>
          <p:cNvPr id="16" name="図 15">
            <a:extLst>
              <a:ext uri="{FF2B5EF4-FFF2-40B4-BE49-F238E27FC236}">
                <a16:creationId xmlns:a16="http://schemas.microsoft.com/office/drawing/2014/main" id="{37CA3AB2-E1B1-BF23-D4EB-A0970AE74592}"/>
              </a:ext>
            </a:extLst>
          </p:cNvPr>
          <p:cNvPicPr>
            <a:picLocks noChangeAspect="1"/>
          </p:cNvPicPr>
          <p:nvPr/>
        </p:nvPicPr>
        <p:blipFill>
          <a:blip r:embed="rId3"/>
          <a:stretch>
            <a:fillRect/>
          </a:stretch>
        </p:blipFill>
        <p:spPr>
          <a:xfrm>
            <a:off x="933848" y="3704092"/>
            <a:ext cx="2624156" cy="1591839"/>
          </a:xfrm>
          <a:prstGeom prst="rect">
            <a:avLst/>
          </a:prstGeom>
        </p:spPr>
      </p:pic>
      <p:sp>
        <p:nvSpPr>
          <p:cNvPr id="2" name="タイトル 1">
            <a:extLst>
              <a:ext uri="{FF2B5EF4-FFF2-40B4-BE49-F238E27FC236}">
                <a16:creationId xmlns:a16="http://schemas.microsoft.com/office/drawing/2014/main" id="{D1272A0A-2B18-4DA1-DCED-C8365E17AE61}"/>
              </a:ext>
            </a:extLst>
          </p:cNvPr>
          <p:cNvSpPr>
            <a:spLocks noGrp="1"/>
          </p:cNvSpPr>
          <p:nvPr>
            <p:ph type="title"/>
          </p:nvPr>
        </p:nvSpPr>
        <p:spPr>
          <a:xfrm>
            <a:off x="337353" y="79290"/>
            <a:ext cx="11567600" cy="911886"/>
          </a:xfrm>
        </p:spPr>
        <p:txBody>
          <a:bodyPr>
            <a:normAutofit/>
          </a:bodyPr>
          <a:lstStyle/>
          <a:p>
            <a:pPr lvl="0">
              <a:spcBef>
                <a:spcPts val="1000"/>
              </a:spcBef>
              <a:defRPr/>
            </a:pPr>
            <a:r>
              <a:rPr kumimoji="1" lang="en-US" altLang="ja-JP" sz="2800" dirty="0">
                <a:latin typeface="+mn-ea"/>
                <a:ea typeface="+mn-ea"/>
              </a:rPr>
              <a:t>2.2.1.3</a:t>
            </a:r>
            <a:r>
              <a:rPr kumimoji="1" lang="ja-JP" altLang="en-US" sz="2800" dirty="0">
                <a:latin typeface="+mn-ea"/>
                <a:ea typeface="+mn-ea"/>
              </a:rPr>
              <a:t>　</a:t>
            </a:r>
            <a:r>
              <a:rPr lang="en-US" altLang="ja-JP" sz="2800" dirty="0">
                <a:latin typeface="游ゴシック" panose="020B0400000000000000" pitchFamily="50" charset="-128"/>
                <a:ea typeface="游ゴシック" panose="020B0400000000000000" pitchFamily="50" charset="-128"/>
              </a:rPr>
              <a:t> 400AF</a:t>
            </a:r>
            <a:r>
              <a:rPr lang="ja-JP" altLang="en-US" sz="2800" dirty="0">
                <a:latin typeface="游ゴシック" panose="020B0400000000000000" pitchFamily="50" charset="-128"/>
                <a:ea typeface="游ゴシック" panose="020B0400000000000000" pitchFamily="50" charset="-128"/>
              </a:rPr>
              <a:t>　</a:t>
            </a:r>
            <a:r>
              <a:rPr lang="en-US" altLang="ja-JP" sz="2800" dirty="0">
                <a:latin typeface="游ゴシック" panose="020B0400000000000000" pitchFamily="50" charset="-128"/>
                <a:ea typeface="游ゴシック" panose="020B0400000000000000" pitchFamily="50" charset="-128"/>
              </a:rPr>
              <a:t>NF400-HWU+OTP-8000-1-3P-SCCR</a:t>
            </a:r>
            <a:br>
              <a:rPr kumimoji="1" lang="en-US" altLang="ja-JP" sz="4000" dirty="0">
                <a:latin typeface="+mn-ea"/>
                <a:ea typeface="+mn-ea"/>
              </a:rPr>
            </a:br>
            <a:r>
              <a:rPr kumimoji="1" lang="en-US" altLang="ja-JP" sz="2800" dirty="0">
                <a:latin typeface="+mn-ea"/>
                <a:ea typeface="+mn-ea"/>
              </a:rPr>
              <a:t>               </a:t>
            </a:r>
            <a:r>
              <a:rPr kumimoji="1" lang="ja-JP" altLang="en-US" sz="2000" b="0" i="0" u="none" strike="noStrike" kern="1200" cap="none" spc="0" normalizeH="0" baseline="0" noProof="0" dirty="0">
                <a:ln>
                  <a:noFill/>
                </a:ln>
                <a:effectLst/>
                <a:uLnTx/>
                <a:uFillTx/>
                <a:latin typeface="+mn-ea"/>
                <a:ea typeface="+mn-ea"/>
                <a:cs typeface="+mn-cs"/>
              </a:rPr>
              <a:t>組合せ認定</a:t>
            </a:r>
            <a:r>
              <a:rPr kumimoji="1" lang="en-US" altLang="ja-JP" sz="2000" b="0" i="0" u="none" strike="noStrike" kern="1200" cap="none" spc="0" normalizeH="0" baseline="0" noProof="0" dirty="0">
                <a:ln>
                  <a:noFill/>
                </a:ln>
                <a:effectLst/>
                <a:uLnTx/>
                <a:uFillTx/>
                <a:latin typeface="+mn-ea"/>
                <a:ea typeface="+mn-ea"/>
                <a:cs typeface="+mn-cs"/>
              </a:rPr>
              <a:t>SCCR</a:t>
            </a:r>
            <a:r>
              <a:rPr kumimoji="1" lang="ja-JP" altLang="en-US" sz="2000" b="0" i="0" u="none" strike="noStrike" kern="1200" cap="none" spc="0" normalizeH="0" baseline="0" noProof="0" dirty="0">
                <a:ln>
                  <a:noFill/>
                </a:ln>
                <a:effectLst/>
                <a:uLnTx/>
                <a:uFillTx/>
                <a:latin typeface="+mn-ea"/>
                <a:ea typeface="+mn-ea"/>
                <a:cs typeface="+mn-cs"/>
              </a:rPr>
              <a:t>：</a:t>
            </a:r>
            <a:r>
              <a:rPr lang="en-US" altLang="ja-JP" sz="2000" dirty="0">
                <a:solidFill>
                  <a:srgbClr val="FF0000"/>
                </a:solidFill>
                <a:latin typeface="+mn-ea"/>
                <a:ea typeface="+mn-ea"/>
                <a:cs typeface="+mn-cs"/>
              </a:rPr>
              <a:t>35</a:t>
            </a:r>
            <a:r>
              <a:rPr kumimoji="1" lang="en-US" altLang="ja-JP" sz="2000" b="0" i="0" u="none" strike="noStrike" kern="1200" cap="none" spc="0" normalizeH="0" baseline="0" noProof="0" dirty="0">
                <a:ln>
                  <a:noFill/>
                </a:ln>
                <a:solidFill>
                  <a:srgbClr val="FF0000"/>
                </a:solidFill>
                <a:effectLst/>
                <a:uLnTx/>
                <a:uFillTx/>
                <a:latin typeface="+mn-ea"/>
                <a:ea typeface="+mn-ea"/>
                <a:cs typeface="+mn-cs"/>
              </a:rPr>
              <a:t>kA(AC480V</a:t>
            </a:r>
            <a:r>
              <a:rPr kumimoji="1" lang="ja-JP" altLang="en-US" sz="20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000" dirty="0">
              <a:solidFill>
                <a:srgbClr val="FF0000"/>
              </a:solidFill>
              <a:latin typeface="+mn-ea"/>
              <a:ea typeface="+mn-ea"/>
            </a:endParaRPr>
          </a:p>
        </p:txBody>
      </p:sp>
      <p:sp>
        <p:nvSpPr>
          <p:cNvPr id="20" name="テキスト ボックス 19">
            <a:extLst>
              <a:ext uri="{FF2B5EF4-FFF2-40B4-BE49-F238E27FC236}">
                <a16:creationId xmlns:a16="http://schemas.microsoft.com/office/drawing/2014/main" id="{07955251-6821-F099-2EB8-321DEA59507C}"/>
              </a:ext>
            </a:extLst>
          </p:cNvPr>
          <p:cNvSpPr txBox="1"/>
          <p:nvPr/>
        </p:nvSpPr>
        <p:spPr>
          <a:xfrm>
            <a:off x="3083193" y="1140025"/>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NF400-HWU</a:t>
            </a:r>
          </a:p>
        </p:txBody>
      </p:sp>
      <p:cxnSp>
        <p:nvCxnSpPr>
          <p:cNvPr id="24" name="直線コネクタ 23">
            <a:extLst>
              <a:ext uri="{FF2B5EF4-FFF2-40B4-BE49-F238E27FC236}">
                <a16:creationId xmlns:a16="http://schemas.microsoft.com/office/drawing/2014/main" id="{9FE51548-42ED-0C18-F0F5-6C1B9AAC0B71}"/>
              </a:ext>
            </a:extLst>
          </p:cNvPr>
          <p:cNvCxnSpPr>
            <a:cxnSpLocks/>
          </p:cNvCxnSpPr>
          <p:nvPr/>
        </p:nvCxnSpPr>
        <p:spPr>
          <a:xfrm flipH="1">
            <a:off x="1365250" y="3142732"/>
            <a:ext cx="542264" cy="1124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4AFCA3E9-AA0B-FCA0-F5AA-076EC7530C7F}"/>
              </a:ext>
            </a:extLst>
          </p:cNvPr>
          <p:cNvCxnSpPr>
            <a:cxnSpLocks/>
          </p:cNvCxnSpPr>
          <p:nvPr/>
        </p:nvCxnSpPr>
        <p:spPr>
          <a:xfrm>
            <a:off x="2245982" y="3142732"/>
            <a:ext cx="0" cy="1124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FDBB047B-AE70-CEC2-C67C-E3BF4877637A}"/>
              </a:ext>
            </a:extLst>
          </p:cNvPr>
          <p:cNvSpPr txBox="1"/>
          <p:nvPr/>
        </p:nvSpPr>
        <p:spPr>
          <a:xfrm>
            <a:off x="5728234" y="5563865"/>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cxnSp>
        <p:nvCxnSpPr>
          <p:cNvPr id="101" name="コネクタ: カギ線 100">
            <a:extLst>
              <a:ext uri="{FF2B5EF4-FFF2-40B4-BE49-F238E27FC236}">
                <a16:creationId xmlns:a16="http://schemas.microsoft.com/office/drawing/2014/main" id="{C61B8097-5FAF-76DD-E8F7-F80390A721FA}"/>
              </a:ext>
            </a:extLst>
          </p:cNvPr>
          <p:cNvCxnSpPr>
            <a:cxnSpLocks/>
            <a:stCxn id="104" idx="3"/>
            <a:endCxn id="105" idx="3"/>
          </p:cNvCxnSpPr>
          <p:nvPr/>
        </p:nvCxnSpPr>
        <p:spPr>
          <a:xfrm>
            <a:off x="9042893" y="38304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ED8626FF-2E08-BCBB-0F7A-F24AB4A1EFD4}"/>
              </a:ext>
            </a:extLst>
          </p:cNvPr>
          <p:cNvSpPr txBox="1"/>
          <p:nvPr/>
        </p:nvSpPr>
        <p:spPr>
          <a:xfrm>
            <a:off x="9893489" y="40854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104" name="図 103">
            <a:extLst>
              <a:ext uri="{FF2B5EF4-FFF2-40B4-BE49-F238E27FC236}">
                <a16:creationId xmlns:a16="http://schemas.microsoft.com/office/drawing/2014/main" id="{2B949D04-A407-1E65-6AFE-212CEF8C3F5B}"/>
              </a:ext>
            </a:extLst>
          </p:cNvPr>
          <p:cNvPicPr>
            <a:picLocks noChangeAspect="1"/>
          </p:cNvPicPr>
          <p:nvPr/>
        </p:nvPicPr>
        <p:blipFill>
          <a:blip r:embed="rId4"/>
          <a:stretch>
            <a:fillRect/>
          </a:stretch>
        </p:blipFill>
        <p:spPr>
          <a:xfrm>
            <a:off x="8618713" y="3455250"/>
            <a:ext cx="424180" cy="750472"/>
          </a:xfrm>
          <a:prstGeom prst="rect">
            <a:avLst/>
          </a:prstGeom>
        </p:spPr>
      </p:pic>
      <p:pic>
        <p:nvPicPr>
          <p:cNvPr id="105" name="図 104">
            <a:extLst>
              <a:ext uri="{FF2B5EF4-FFF2-40B4-BE49-F238E27FC236}">
                <a16:creationId xmlns:a16="http://schemas.microsoft.com/office/drawing/2014/main" id="{C8E3F012-B836-A3D5-CD01-61F504925B9E}"/>
              </a:ext>
            </a:extLst>
          </p:cNvPr>
          <p:cNvPicPr>
            <a:picLocks noChangeAspect="1"/>
          </p:cNvPicPr>
          <p:nvPr/>
        </p:nvPicPr>
        <p:blipFill>
          <a:blip r:embed="rId5"/>
          <a:stretch>
            <a:fillRect/>
          </a:stretch>
        </p:blipFill>
        <p:spPr>
          <a:xfrm>
            <a:off x="8378366" y="4559566"/>
            <a:ext cx="904875" cy="677074"/>
          </a:xfrm>
          <a:prstGeom prst="rect">
            <a:avLst/>
          </a:prstGeom>
        </p:spPr>
      </p:pic>
      <p:cxnSp>
        <p:nvCxnSpPr>
          <p:cNvPr id="106" name="直線コネクタ 105">
            <a:extLst>
              <a:ext uri="{FF2B5EF4-FFF2-40B4-BE49-F238E27FC236}">
                <a16:creationId xmlns:a16="http://schemas.microsoft.com/office/drawing/2014/main" id="{32EA1A49-A2BB-3610-AB71-78AA72CE5B61}"/>
              </a:ext>
            </a:extLst>
          </p:cNvPr>
          <p:cNvCxnSpPr>
            <a:cxnSpLocks/>
          </p:cNvCxnSpPr>
          <p:nvPr/>
        </p:nvCxnSpPr>
        <p:spPr>
          <a:xfrm flipH="1">
            <a:off x="8527114" y="4142932"/>
            <a:ext cx="177888"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4E49E53E-2B47-8C1F-9C09-7F0E47062304}"/>
              </a:ext>
            </a:extLst>
          </p:cNvPr>
          <p:cNvCxnSpPr>
            <a:cxnSpLocks/>
          </p:cNvCxnSpPr>
          <p:nvPr/>
        </p:nvCxnSpPr>
        <p:spPr>
          <a:xfrm>
            <a:off x="8826934" y="4142932"/>
            <a:ext cx="3697"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4B79AB8D-116A-0D8A-D632-908CBBCC89E4}"/>
              </a:ext>
            </a:extLst>
          </p:cNvPr>
          <p:cNvCxnSpPr>
            <a:cxnSpLocks/>
          </p:cNvCxnSpPr>
          <p:nvPr/>
        </p:nvCxnSpPr>
        <p:spPr>
          <a:xfrm>
            <a:off x="8186726" y="2859927"/>
            <a:ext cx="522299" cy="667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F4FF103B-A67C-09B9-3401-DA97F322302A}"/>
              </a:ext>
            </a:extLst>
          </p:cNvPr>
          <p:cNvCxnSpPr>
            <a:cxnSpLocks/>
          </p:cNvCxnSpPr>
          <p:nvPr/>
        </p:nvCxnSpPr>
        <p:spPr>
          <a:xfrm flipV="1">
            <a:off x="8830803" y="2859927"/>
            <a:ext cx="0" cy="649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57FB45D2-1BA3-341B-16B2-BA90EE49FCE8}"/>
              </a:ext>
            </a:extLst>
          </p:cNvPr>
          <p:cNvGrpSpPr/>
          <p:nvPr/>
        </p:nvGrpSpPr>
        <p:grpSpPr>
          <a:xfrm>
            <a:off x="2964043" y="1919195"/>
            <a:ext cx="4766175" cy="1349021"/>
            <a:chOff x="2287768" y="1795370"/>
            <a:chExt cx="4766175" cy="1349021"/>
          </a:xfrm>
        </p:grpSpPr>
        <p:sp>
          <p:nvSpPr>
            <p:cNvPr id="10" name="テキスト ボックス 9">
              <a:extLst>
                <a:ext uri="{FF2B5EF4-FFF2-40B4-BE49-F238E27FC236}">
                  <a16:creationId xmlns:a16="http://schemas.microsoft.com/office/drawing/2014/main" id="{64C8EB0B-088F-9DAC-381D-54C3DA8C18E1}"/>
                </a:ext>
              </a:extLst>
            </p:cNvPr>
            <p:cNvSpPr txBox="1"/>
            <p:nvPr/>
          </p:nvSpPr>
          <p:spPr>
            <a:xfrm>
              <a:off x="3181860" y="1795370"/>
              <a:ext cx="3872083" cy="646331"/>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lang="en-US" altLang="ja-JP" dirty="0">
                  <a:solidFill>
                    <a:srgbClr val="0070C0"/>
                  </a:solidFill>
                </a:rPr>
                <a:t>350</a:t>
              </a:r>
              <a:r>
                <a:rPr kumimoji="1" lang="en-US" altLang="ja-JP" dirty="0">
                  <a:solidFill>
                    <a:srgbClr val="0070C0"/>
                  </a:solidFill>
                </a:rPr>
                <a:t>MCM×1</a:t>
              </a:r>
              <a:r>
                <a:rPr kumimoji="1" lang="ja-JP" altLang="en-US" dirty="0">
                  <a:solidFill>
                    <a:srgbClr val="0070C0"/>
                  </a:solidFill>
                </a:rPr>
                <a:t>本（</a:t>
              </a:r>
              <a:r>
                <a:rPr kumimoji="1" lang="en-US" altLang="ja-JP" dirty="0">
                  <a:solidFill>
                    <a:srgbClr val="0070C0"/>
                  </a:solidFill>
                </a:rPr>
                <a:t>300A</a:t>
              </a:r>
              <a:r>
                <a:rPr kumimoji="1" lang="ja-JP" altLang="en-US" dirty="0">
                  <a:solidFill>
                    <a:srgbClr val="0070C0"/>
                  </a:solidFill>
                </a:rPr>
                <a:t>）</a:t>
              </a:r>
              <a:r>
                <a:rPr lang="ja-JP" altLang="en-US" dirty="0">
                  <a:solidFill>
                    <a:srgbClr val="0070C0"/>
                  </a:solidFill>
                </a:rPr>
                <a:t>　　</a:t>
              </a:r>
              <a:endParaRPr lang="en-US" altLang="ja-JP" dirty="0">
                <a:solidFill>
                  <a:srgbClr val="0070C0"/>
                </a:solidFill>
              </a:endParaRPr>
            </a:p>
            <a:p>
              <a:r>
                <a:rPr kumimoji="1" lang="ja-JP" altLang="en-US" dirty="0">
                  <a:solidFill>
                    <a:srgbClr val="0070C0"/>
                  </a:solidFill>
                </a:rPr>
                <a:t>　　　　　</a:t>
              </a:r>
              <a:r>
                <a:rPr kumimoji="1" lang="en-US" altLang="ja-JP" dirty="0">
                  <a:solidFill>
                    <a:srgbClr val="0070C0"/>
                  </a:solidFill>
                </a:rPr>
                <a:t>3/0AWG×2</a:t>
              </a:r>
              <a:r>
                <a:rPr kumimoji="1" lang="ja-JP" altLang="en-US" dirty="0">
                  <a:solidFill>
                    <a:srgbClr val="0070C0"/>
                  </a:solidFill>
                </a:rPr>
                <a:t>本（</a:t>
              </a:r>
              <a:r>
                <a:rPr kumimoji="1" lang="en-US" altLang="ja-JP" dirty="0">
                  <a:solidFill>
                    <a:srgbClr val="0070C0"/>
                  </a:solidFill>
                </a:rPr>
                <a:t>400A</a:t>
              </a:r>
              <a:r>
                <a:rPr kumimoji="1" lang="ja-JP" altLang="en-US" dirty="0">
                  <a:solidFill>
                    <a:srgbClr val="0070C0"/>
                  </a:solidFill>
                </a:rPr>
                <a:t>）</a:t>
              </a:r>
            </a:p>
          </p:txBody>
        </p:sp>
        <p:cxnSp>
          <p:nvCxnSpPr>
            <p:cNvPr id="13" name="コネクタ: カギ線 12">
              <a:extLst>
                <a:ext uri="{FF2B5EF4-FFF2-40B4-BE49-F238E27FC236}">
                  <a16:creationId xmlns:a16="http://schemas.microsoft.com/office/drawing/2014/main" id="{1AA0D9F1-09DD-F9E3-900E-DD5C86CB75F3}"/>
                </a:ext>
              </a:extLst>
            </p:cNvPr>
            <p:cNvCxnSpPr>
              <a:cxnSpLocks/>
              <a:stCxn id="10" idx="2"/>
            </p:cNvCxnSpPr>
            <p:nvPr/>
          </p:nvCxnSpPr>
          <p:spPr>
            <a:xfrm rot="5400000">
              <a:off x="3351490" y="1377979"/>
              <a:ext cx="702690" cy="2830134"/>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テキスト ボックス 7">
            <a:extLst>
              <a:ext uri="{FF2B5EF4-FFF2-40B4-BE49-F238E27FC236}">
                <a16:creationId xmlns:a16="http://schemas.microsoft.com/office/drawing/2014/main" id="{213A6134-174D-7A5B-7A74-DCE42574E3F3}"/>
              </a:ext>
            </a:extLst>
          </p:cNvPr>
          <p:cNvSpPr txBox="1"/>
          <p:nvPr/>
        </p:nvSpPr>
        <p:spPr>
          <a:xfrm>
            <a:off x="170679" y="5449865"/>
            <a:ext cx="4150495"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600" dirty="0">
                <a:solidFill>
                  <a:srgbClr val="0070C0"/>
                </a:solidFill>
              </a:rPr>
              <a:t>OUT</a:t>
            </a:r>
            <a:r>
              <a:rPr kumimoji="1" lang="ja-JP" altLang="en-US" sz="1600" dirty="0">
                <a:solidFill>
                  <a:srgbClr val="0070C0"/>
                </a:solidFill>
              </a:rPr>
              <a:t>側電線範囲</a:t>
            </a:r>
            <a:r>
              <a:rPr kumimoji="1" lang="en-US" altLang="ja-JP" sz="1600" dirty="0">
                <a:solidFill>
                  <a:srgbClr val="0070C0"/>
                </a:solidFill>
              </a:rPr>
              <a:t>:4</a:t>
            </a:r>
            <a:r>
              <a:rPr lang="en-US" altLang="ja-JP" sz="1600" dirty="0">
                <a:solidFill>
                  <a:srgbClr val="0070C0"/>
                </a:solidFill>
              </a:rPr>
              <a:t>AWG</a:t>
            </a:r>
            <a:r>
              <a:rPr kumimoji="1" lang="en-US" altLang="ja-JP" sz="1600" dirty="0">
                <a:solidFill>
                  <a:srgbClr val="0070C0"/>
                </a:solidFill>
              </a:rPr>
              <a:t>-1/0AWG(300A)</a:t>
            </a:r>
          </a:p>
          <a:p>
            <a:r>
              <a:rPr lang="ja-JP" altLang="en-US" sz="1600" dirty="0">
                <a:solidFill>
                  <a:srgbClr val="0070C0"/>
                </a:solidFill>
              </a:rPr>
              <a:t>　　　　　　　 </a:t>
            </a:r>
            <a:r>
              <a:rPr lang="en-US" altLang="ja-JP" sz="1600" dirty="0">
                <a:solidFill>
                  <a:srgbClr val="0070C0"/>
                </a:solidFill>
              </a:rPr>
              <a:t>:2AWG-1//0AWG(400A)</a:t>
            </a:r>
            <a:r>
              <a:rPr lang="ja-JP" altLang="en-US" sz="1600" dirty="0">
                <a:solidFill>
                  <a:srgbClr val="0070C0"/>
                </a:solidFill>
              </a:rPr>
              <a:t>　</a:t>
            </a:r>
            <a:endParaRPr kumimoji="1" lang="en-US" altLang="ja-JP" sz="1600" dirty="0">
              <a:solidFill>
                <a:srgbClr val="0070C0"/>
              </a:solidFill>
            </a:endParaRPr>
          </a:p>
          <a:p>
            <a:r>
              <a:rPr kumimoji="1" lang="ja-JP" altLang="en-US" sz="1600" dirty="0">
                <a:solidFill>
                  <a:srgbClr val="0070C0"/>
                </a:solidFill>
              </a:rPr>
              <a:t>（圧着端子の</a:t>
            </a:r>
            <a:r>
              <a:rPr kumimoji="1" lang="en-US" altLang="ja-JP" sz="1600" dirty="0">
                <a:solidFill>
                  <a:srgbClr val="0070C0"/>
                </a:solidFill>
              </a:rPr>
              <a:t>2</a:t>
            </a:r>
            <a:r>
              <a:rPr kumimoji="1" lang="ja-JP" altLang="en-US" sz="1600" dirty="0">
                <a:solidFill>
                  <a:srgbClr val="0070C0"/>
                </a:solidFill>
              </a:rPr>
              <a:t>枚重ね不可）</a:t>
            </a:r>
            <a:endParaRPr kumimoji="1" lang="en-US" altLang="ja-JP" sz="1600" dirty="0">
              <a:solidFill>
                <a:srgbClr val="0070C0"/>
              </a:solidFill>
            </a:endParaRPr>
          </a:p>
          <a:p>
            <a:r>
              <a:rPr kumimoji="1" lang="ja-JP" altLang="en-US" sz="1600" dirty="0">
                <a:solidFill>
                  <a:srgbClr val="0070C0"/>
                </a:solidFill>
              </a:rPr>
              <a:t>最大</a:t>
            </a:r>
            <a:r>
              <a:rPr kumimoji="1" lang="en-US" altLang="ja-JP" sz="1600" dirty="0">
                <a:solidFill>
                  <a:srgbClr val="0070C0"/>
                </a:solidFill>
              </a:rPr>
              <a:t>5</a:t>
            </a:r>
            <a:r>
              <a:rPr kumimoji="1" lang="ja-JP" altLang="en-US" sz="1600" dirty="0">
                <a:solidFill>
                  <a:srgbClr val="0070C0"/>
                </a:solidFill>
              </a:rPr>
              <a:t>分岐　</a:t>
            </a:r>
            <a:r>
              <a:rPr kumimoji="1" lang="en-US" altLang="ja-JP" sz="1600" dirty="0">
                <a:solidFill>
                  <a:srgbClr val="0070C0"/>
                </a:solidFill>
              </a:rPr>
              <a:t>SCCR35kA</a:t>
            </a:r>
          </a:p>
          <a:p>
            <a:r>
              <a:rPr kumimoji="1" lang="ja-JP" altLang="en-US" sz="1600" dirty="0">
                <a:solidFill>
                  <a:srgbClr val="0070C0"/>
                </a:solidFill>
              </a:rPr>
              <a:t>最大</a:t>
            </a:r>
            <a:r>
              <a:rPr kumimoji="1" lang="en-US" altLang="ja-JP" sz="1600" dirty="0">
                <a:solidFill>
                  <a:srgbClr val="0070C0"/>
                </a:solidFill>
              </a:rPr>
              <a:t>10</a:t>
            </a:r>
            <a:r>
              <a:rPr kumimoji="1" lang="ja-JP" altLang="en-US" sz="1600" dirty="0">
                <a:solidFill>
                  <a:srgbClr val="0070C0"/>
                </a:solidFill>
              </a:rPr>
              <a:t>分岐　</a:t>
            </a:r>
            <a:r>
              <a:rPr kumimoji="1" lang="en-US" altLang="ja-JP" sz="1600" dirty="0">
                <a:solidFill>
                  <a:srgbClr val="0070C0"/>
                </a:solidFill>
              </a:rPr>
              <a:t>SCCR10kA</a:t>
            </a:r>
          </a:p>
        </p:txBody>
      </p:sp>
      <p:cxnSp>
        <p:nvCxnSpPr>
          <p:cNvPr id="21" name="コネクタ: カギ線 20">
            <a:extLst>
              <a:ext uri="{FF2B5EF4-FFF2-40B4-BE49-F238E27FC236}">
                <a16:creationId xmlns:a16="http://schemas.microsoft.com/office/drawing/2014/main" id="{EFFE900C-9F15-2F07-BB3B-6AD44617D072}"/>
              </a:ext>
            </a:extLst>
          </p:cNvPr>
          <p:cNvCxnSpPr>
            <a:cxnSpLocks/>
            <a:stCxn id="8" idx="0"/>
            <a:endCxn id="55" idx="2"/>
          </p:cNvCxnSpPr>
          <p:nvPr/>
        </p:nvCxnSpPr>
        <p:spPr>
          <a:xfrm rot="16200000" flipV="1">
            <a:off x="2042385" y="5246322"/>
            <a:ext cx="407085"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B7149DAC-2D57-C466-5A02-F106905875D4}"/>
              </a:ext>
            </a:extLst>
          </p:cNvPr>
          <p:cNvSpPr/>
          <p:nvPr/>
        </p:nvSpPr>
        <p:spPr>
          <a:xfrm>
            <a:off x="983770" y="4467807"/>
            <a:ext cx="2524312" cy="574973"/>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id="{F333D2BD-18ED-C5F6-65F1-726CA79F2A2A}"/>
              </a:ext>
            </a:extLst>
          </p:cNvPr>
          <p:cNvSpPr>
            <a:spLocks noGrp="1"/>
          </p:cNvSpPr>
          <p:nvPr>
            <p:ph type="sldNum" sz="quarter" idx="12"/>
          </p:nvPr>
        </p:nvSpPr>
        <p:spPr/>
        <p:txBody>
          <a:bodyPr/>
          <a:lstStyle/>
          <a:p>
            <a:fld id="{E7784300-A231-4CE8-BF2A-B73085566916}" type="slidenum">
              <a:rPr kumimoji="1" lang="ja-JP" altLang="en-US" smtClean="0"/>
              <a:t>57</a:t>
            </a:fld>
            <a:r>
              <a:rPr kumimoji="1" lang="ja-JP" altLang="en-US"/>
              <a:t>ページ</a:t>
            </a:r>
            <a:endParaRPr kumimoji="1" lang="ja-JP" altLang="en-US" dirty="0"/>
          </a:p>
        </p:txBody>
      </p:sp>
      <p:sp>
        <p:nvSpPr>
          <p:cNvPr id="6" name="吹き出し: 折線 5">
            <a:extLst>
              <a:ext uri="{FF2B5EF4-FFF2-40B4-BE49-F238E27FC236}">
                <a16:creationId xmlns:a16="http://schemas.microsoft.com/office/drawing/2014/main" id="{2396E2AE-D04C-8869-70E5-2E5F20D426A9}"/>
              </a:ext>
            </a:extLst>
          </p:cNvPr>
          <p:cNvSpPr/>
          <p:nvPr/>
        </p:nvSpPr>
        <p:spPr>
          <a:xfrm>
            <a:off x="9664772" y="1374808"/>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7" name="グループ化 6">
            <a:extLst>
              <a:ext uri="{FF2B5EF4-FFF2-40B4-BE49-F238E27FC236}">
                <a16:creationId xmlns:a16="http://schemas.microsoft.com/office/drawing/2014/main" id="{FA94E279-7D73-1E43-A438-A48E0B6C99AF}"/>
              </a:ext>
            </a:extLst>
          </p:cNvPr>
          <p:cNvGrpSpPr/>
          <p:nvPr/>
        </p:nvGrpSpPr>
        <p:grpSpPr>
          <a:xfrm>
            <a:off x="8486077" y="2009014"/>
            <a:ext cx="720951" cy="264371"/>
            <a:chOff x="738051" y="2372149"/>
            <a:chExt cx="264371" cy="264371"/>
          </a:xfrm>
        </p:grpSpPr>
        <p:cxnSp>
          <p:nvCxnSpPr>
            <p:cNvPr id="11" name="直線コネクタ 10">
              <a:extLst>
                <a:ext uri="{FF2B5EF4-FFF2-40B4-BE49-F238E27FC236}">
                  <a16:creationId xmlns:a16="http://schemas.microsoft.com/office/drawing/2014/main" id="{29DF752D-4F60-523F-0A6B-FF412B6A451F}"/>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4844CE2A-CD1E-813B-FFD7-E3928AA45E7B}"/>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グループ化 17">
            <a:extLst>
              <a:ext uri="{FF2B5EF4-FFF2-40B4-BE49-F238E27FC236}">
                <a16:creationId xmlns:a16="http://schemas.microsoft.com/office/drawing/2014/main" id="{02593A27-A9F2-CFC2-6ED8-30CBF9AEEE0B}"/>
              </a:ext>
            </a:extLst>
          </p:cNvPr>
          <p:cNvGrpSpPr/>
          <p:nvPr/>
        </p:nvGrpSpPr>
        <p:grpSpPr>
          <a:xfrm>
            <a:off x="4845662" y="3690419"/>
            <a:ext cx="2713646" cy="1605512"/>
            <a:chOff x="4541520" y="3660830"/>
            <a:chExt cx="2713646" cy="1605512"/>
          </a:xfrm>
        </p:grpSpPr>
        <p:sp>
          <p:nvSpPr>
            <p:cNvPr id="14" name="テキスト ボックス 13">
              <a:extLst>
                <a:ext uri="{FF2B5EF4-FFF2-40B4-BE49-F238E27FC236}">
                  <a16:creationId xmlns:a16="http://schemas.microsoft.com/office/drawing/2014/main" id="{5EBFEE0E-4E62-C373-7C9B-F2C172FA118E}"/>
                </a:ext>
              </a:extLst>
            </p:cNvPr>
            <p:cNvSpPr txBox="1"/>
            <p:nvPr/>
          </p:nvSpPr>
          <p:spPr>
            <a:xfrm>
              <a:off x="4541520" y="4066013"/>
              <a:ext cx="2713646" cy="1200329"/>
            </a:xfrm>
            <a:prstGeom prst="rect">
              <a:avLst/>
            </a:prstGeom>
            <a:noFill/>
          </p:spPr>
          <p:txBody>
            <a:bodyPr wrap="square" rtlCol="0">
              <a:spAutoFit/>
            </a:bodyPr>
            <a:lstStyle/>
            <a:p>
              <a:r>
                <a:rPr kumimoji="1" lang="en-US" altLang="ja-JP" dirty="0"/>
                <a:t>AC600V</a:t>
              </a:r>
              <a:r>
                <a:rPr kumimoji="1" lang="ja-JP" altLang="en-US" dirty="0"/>
                <a:t>　</a:t>
              </a:r>
              <a:r>
                <a:rPr kumimoji="1" lang="en-US" altLang="ja-JP" dirty="0"/>
                <a:t>4</a:t>
              </a:r>
              <a:r>
                <a:rPr lang="en-US" altLang="ja-JP" dirty="0"/>
                <a:t>00</a:t>
              </a:r>
              <a:r>
                <a:rPr kumimoji="1" lang="en-US" altLang="ja-JP" dirty="0"/>
                <a:t>A</a:t>
              </a:r>
            </a:p>
            <a:p>
              <a:r>
                <a:rPr kumimoji="1" lang="en-US" altLang="ja-JP" dirty="0"/>
                <a:t>IN	</a:t>
              </a:r>
              <a:r>
                <a:rPr kumimoji="1" lang="ja-JP" altLang="en-US" dirty="0"/>
                <a:t>：</a:t>
              </a:r>
              <a:r>
                <a:rPr kumimoji="1" lang="en-US" altLang="ja-JP" dirty="0"/>
                <a:t>M12×1</a:t>
              </a:r>
            </a:p>
            <a:p>
              <a:r>
                <a:rPr lang="en-US" altLang="ja-JP" dirty="0"/>
                <a:t>OUT	</a:t>
              </a:r>
              <a:r>
                <a:rPr lang="ja-JP" altLang="en-US" dirty="0"/>
                <a:t>：</a:t>
              </a:r>
              <a:r>
                <a:rPr lang="en-US" altLang="ja-JP" dirty="0"/>
                <a:t>M6×3</a:t>
              </a:r>
            </a:p>
            <a:p>
              <a:r>
                <a:rPr lang="en-US" altLang="ja-JP" dirty="0"/>
                <a:t>	</a:t>
              </a:r>
              <a:r>
                <a:rPr lang="ja-JP" altLang="en-US" dirty="0"/>
                <a:t>：</a:t>
              </a:r>
              <a:r>
                <a:rPr lang="en-US" altLang="ja-JP" dirty="0"/>
                <a:t>M</a:t>
              </a:r>
              <a:r>
                <a:rPr lang="ja-JP" altLang="en-US" dirty="0"/>
                <a:t>８</a:t>
              </a:r>
              <a:r>
                <a:rPr lang="en-US" altLang="ja-JP" dirty="0"/>
                <a:t>×2</a:t>
              </a:r>
            </a:p>
          </p:txBody>
        </p:sp>
        <p:sp>
          <p:nvSpPr>
            <p:cNvPr id="17" name="テキスト ボックス 16">
              <a:extLst>
                <a:ext uri="{FF2B5EF4-FFF2-40B4-BE49-F238E27FC236}">
                  <a16:creationId xmlns:a16="http://schemas.microsoft.com/office/drawing/2014/main" id="{3EA9E24E-1630-FE0B-00E0-93C3C7C050D0}"/>
                </a:ext>
              </a:extLst>
            </p:cNvPr>
            <p:cNvSpPr txBox="1"/>
            <p:nvPr/>
          </p:nvSpPr>
          <p:spPr>
            <a:xfrm>
              <a:off x="4602460" y="3660830"/>
              <a:ext cx="2336039" cy="369332"/>
            </a:xfrm>
            <a:prstGeom prst="rect">
              <a:avLst/>
            </a:prstGeom>
            <a:noFill/>
          </p:spPr>
          <p:txBody>
            <a:bodyPr wrap="square">
              <a:spAutoFit/>
            </a:bodyPr>
            <a:lstStyle/>
            <a:p>
              <a:r>
                <a:rPr lang="en-US" altLang="ja-JP" dirty="0">
                  <a:hlinkClick r:id="rId6"/>
                </a:rPr>
                <a:t>OTP-8000-1</a:t>
              </a:r>
              <a:endParaRPr lang="ja-JP" altLang="en-US" dirty="0"/>
            </a:p>
          </p:txBody>
        </p:sp>
      </p:grpSp>
      <p:cxnSp>
        <p:nvCxnSpPr>
          <p:cNvPr id="25" name="直線コネクタ 24">
            <a:extLst>
              <a:ext uri="{FF2B5EF4-FFF2-40B4-BE49-F238E27FC236}">
                <a16:creationId xmlns:a16="http://schemas.microsoft.com/office/drawing/2014/main" id="{C069D2EC-77FF-C7A9-75C1-8E01B01D300E}"/>
              </a:ext>
            </a:extLst>
          </p:cNvPr>
          <p:cNvCxnSpPr>
            <a:cxnSpLocks/>
          </p:cNvCxnSpPr>
          <p:nvPr/>
        </p:nvCxnSpPr>
        <p:spPr>
          <a:xfrm>
            <a:off x="2584450" y="3142732"/>
            <a:ext cx="542264" cy="1124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095FC804-FDE9-CDBA-1F7F-A27626628DD7}"/>
              </a:ext>
            </a:extLst>
          </p:cNvPr>
          <p:cNvCxnSpPr>
            <a:cxnSpLocks/>
          </p:cNvCxnSpPr>
          <p:nvPr/>
        </p:nvCxnSpPr>
        <p:spPr>
          <a:xfrm flipH="1">
            <a:off x="8961426" y="2859927"/>
            <a:ext cx="522299" cy="667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1515682A-EABD-0912-2F8A-7340285E63D8}"/>
              </a:ext>
            </a:extLst>
          </p:cNvPr>
          <p:cNvCxnSpPr>
            <a:cxnSpLocks/>
          </p:cNvCxnSpPr>
          <p:nvPr/>
        </p:nvCxnSpPr>
        <p:spPr>
          <a:xfrm>
            <a:off x="8952564" y="4142932"/>
            <a:ext cx="177888"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766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955BB-DB9F-1EA9-A18E-1F5E0482469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B9240EF-34EB-FE79-FD9B-8773913BE88A}"/>
              </a:ext>
            </a:extLst>
          </p:cNvPr>
          <p:cNvSpPr>
            <a:spLocks noGrp="1"/>
          </p:cNvSpPr>
          <p:nvPr>
            <p:ph type="title"/>
          </p:nvPr>
        </p:nvSpPr>
        <p:spPr>
          <a:xfrm>
            <a:off x="838200" y="119047"/>
            <a:ext cx="10515600" cy="520700"/>
          </a:xfrm>
        </p:spPr>
        <p:txBody>
          <a:bodyPr>
            <a:normAutofit/>
          </a:bodyPr>
          <a:lstStyle/>
          <a:p>
            <a:r>
              <a:rPr kumimoji="1" lang="en-US" altLang="ja-JP" sz="2800" dirty="0"/>
              <a:t>OTP-8000</a:t>
            </a:r>
            <a:r>
              <a:rPr kumimoji="1" lang="ja-JP" altLang="en-US" sz="2800" dirty="0"/>
              <a:t>シリーズとコンビネーション</a:t>
            </a:r>
          </a:p>
        </p:txBody>
      </p:sp>
      <p:sp>
        <p:nvSpPr>
          <p:cNvPr id="9" name="スライド番号プレースホルダー 8">
            <a:extLst>
              <a:ext uri="{FF2B5EF4-FFF2-40B4-BE49-F238E27FC236}">
                <a16:creationId xmlns:a16="http://schemas.microsoft.com/office/drawing/2014/main" id="{BFC99CA7-26B5-D12B-59D1-4A14F517C30F}"/>
              </a:ext>
            </a:extLst>
          </p:cNvPr>
          <p:cNvSpPr>
            <a:spLocks noGrp="1"/>
          </p:cNvSpPr>
          <p:nvPr>
            <p:ph type="sldNum" sz="quarter" idx="12"/>
          </p:nvPr>
        </p:nvSpPr>
        <p:spPr/>
        <p:txBody>
          <a:bodyPr/>
          <a:lstStyle/>
          <a:p>
            <a:fld id="{E7784300-A231-4CE8-BF2A-B73085566916}" type="slidenum">
              <a:rPr kumimoji="1" lang="ja-JP" altLang="en-US" smtClean="0"/>
              <a:t>58</a:t>
            </a:fld>
            <a:r>
              <a:rPr kumimoji="1" lang="ja-JP" altLang="en-US"/>
              <a:t>ページ</a:t>
            </a:r>
            <a:endParaRPr kumimoji="1" lang="ja-JP" altLang="en-US" dirty="0"/>
          </a:p>
        </p:txBody>
      </p:sp>
      <p:pic>
        <p:nvPicPr>
          <p:cNvPr id="6" name="図 5">
            <a:extLst>
              <a:ext uri="{FF2B5EF4-FFF2-40B4-BE49-F238E27FC236}">
                <a16:creationId xmlns:a16="http://schemas.microsoft.com/office/drawing/2014/main" id="{2BEFA335-501B-B00E-A01D-3CCFC2BB2745}"/>
              </a:ext>
            </a:extLst>
          </p:cNvPr>
          <p:cNvPicPr>
            <a:picLocks noChangeAspect="1"/>
          </p:cNvPicPr>
          <p:nvPr/>
        </p:nvPicPr>
        <p:blipFill>
          <a:blip r:embed="rId2"/>
          <a:stretch>
            <a:fillRect/>
          </a:stretch>
        </p:blipFill>
        <p:spPr>
          <a:xfrm>
            <a:off x="832689" y="639747"/>
            <a:ext cx="10900533" cy="3128921"/>
          </a:xfrm>
          <a:prstGeom prst="rect">
            <a:avLst/>
          </a:prstGeom>
          <a:ln>
            <a:solidFill>
              <a:schemeClr val="tx1"/>
            </a:solidFill>
          </a:ln>
        </p:spPr>
      </p:pic>
      <p:sp>
        <p:nvSpPr>
          <p:cNvPr id="21" name="正方形/長方形 20">
            <a:extLst>
              <a:ext uri="{FF2B5EF4-FFF2-40B4-BE49-F238E27FC236}">
                <a16:creationId xmlns:a16="http://schemas.microsoft.com/office/drawing/2014/main" id="{17003BE4-84C3-CE22-D326-A153C517B128}"/>
              </a:ext>
            </a:extLst>
          </p:cNvPr>
          <p:cNvSpPr/>
          <p:nvPr/>
        </p:nvSpPr>
        <p:spPr>
          <a:xfrm>
            <a:off x="832690" y="2931886"/>
            <a:ext cx="10900532" cy="52507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5E3B784-9EA6-5B5D-54C7-F48365B0E663}"/>
              </a:ext>
            </a:extLst>
          </p:cNvPr>
          <p:cNvSpPr txBox="1"/>
          <p:nvPr/>
        </p:nvSpPr>
        <p:spPr>
          <a:xfrm>
            <a:off x="832688" y="3768668"/>
            <a:ext cx="6096000" cy="369332"/>
          </a:xfrm>
          <a:prstGeom prst="rect">
            <a:avLst/>
          </a:prstGeom>
          <a:noFill/>
        </p:spPr>
        <p:txBody>
          <a:bodyPr wrap="square">
            <a:spAutoFit/>
          </a:bodyPr>
          <a:lstStyle/>
          <a:p>
            <a:r>
              <a:rPr lang="en-US" altLang="ja-JP" dirty="0">
                <a:hlinkClick r:id="rId3"/>
              </a:rPr>
              <a:t>OTP-8000-1 | Product </a:t>
            </a:r>
            <a:r>
              <a:rPr lang="en-US" altLang="ja-JP" dirty="0" err="1">
                <a:hlinkClick r:id="rId3"/>
              </a:rPr>
              <a:t>iQ</a:t>
            </a:r>
            <a:r>
              <a:rPr lang="en-US" altLang="ja-JP" dirty="0">
                <a:hlinkClick r:id="rId3"/>
              </a:rPr>
              <a:t> - Product </a:t>
            </a:r>
            <a:r>
              <a:rPr lang="en-US" altLang="ja-JP" dirty="0" err="1">
                <a:hlinkClick r:id="rId3"/>
              </a:rPr>
              <a:t>iQ</a:t>
            </a:r>
            <a:endParaRPr lang="ja-JP" altLang="en-US" dirty="0"/>
          </a:p>
        </p:txBody>
      </p:sp>
    </p:spTree>
    <p:extLst>
      <p:ext uri="{BB962C8B-B14F-4D97-AF65-F5344CB8AC3E}">
        <p14:creationId xmlns:p14="http://schemas.microsoft.com/office/powerpoint/2010/main" val="34102708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288E7-E187-F7C5-21A4-86140514E617}"/>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E040D797-7D1A-713F-165B-3815E9BB8633}"/>
              </a:ext>
            </a:extLst>
          </p:cNvPr>
          <p:cNvGrpSpPr/>
          <p:nvPr/>
        </p:nvGrpSpPr>
        <p:grpSpPr>
          <a:xfrm>
            <a:off x="8068657" y="2333258"/>
            <a:ext cx="1552290" cy="518037"/>
            <a:chOff x="8068657" y="2333258"/>
            <a:chExt cx="1552290" cy="518037"/>
          </a:xfrm>
        </p:grpSpPr>
        <p:pic>
          <p:nvPicPr>
            <p:cNvPr id="71" name="図 70" descr="ダイアグラム&#10;&#10;AI 生成コンテンツは誤りを含む可能性があります。">
              <a:extLst>
                <a:ext uri="{FF2B5EF4-FFF2-40B4-BE49-F238E27FC236}">
                  <a16:creationId xmlns:a16="http://schemas.microsoft.com/office/drawing/2014/main" id="{A1119F4D-13F5-0120-2985-0FE2894F4B97}"/>
                </a:ext>
              </a:extLst>
            </p:cNvPr>
            <p:cNvPicPr>
              <a:picLocks noChangeAspect="1"/>
            </p:cNvPicPr>
            <p:nvPr/>
          </p:nvPicPr>
          <p:blipFill>
            <a:blip r:embed="rId2"/>
            <a:stretch>
              <a:fillRect/>
            </a:stretch>
          </p:blipFill>
          <p:spPr>
            <a:xfrm>
              <a:off x="8068657" y="2333258"/>
              <a:ext cx="522037" cy="518037"/>
            </a:xfrm>
            <a:prstGeom prst="rect">
              <a:avLst/>
            </a:prstGeom>
          </p:spPr>
        </p:pic>
        <p:pic>
          <p:nvPicPr>
            <p:cNvPr id="72" name="図 71" descr="ダイアグラム&#10;&#10;AI 生成コンテンツは誤りを含む可能性があります。">
              <a:extLst>
                <a:ext uri="{FF2B5EF4-FFF2-40B4-BE49-F238E27FC236}">
                  <a16:creationId xmlns:a16="http://schemas.microsoft.com/office/drawing/2014/main" id="{A2B60C92-B639-310F-DAA9-27091F9B251A}"/>
                </a:ext>
              </a:extLst>
            </p:cNvPr>
            <p:cNvPicPr>
              <a:picLocks noChangeAspect="1"/>
            </p:cNvPicPr>
            <p:nvPr/>
          </p:nvPicPr>
          <p:blipFill>
            <a:blip r:embed="rId2"/>
            <a:stretch>
              <a:fillRect/>
            </a:stretch>
          </p:blipFill>
          <p:spPr>
            <a:xfrm>
              <a:off x="8583783" y="2333258"/>
              <a:ext cx="522037" cy="518037"/>
            </a:xfrm>
            <a:prstGeom prst="rect">
              <a:avLst/>
            </a:prstGeom>
          </p:spPr>
        </p:pic>
        <p:pic>
          <p:nvPicPr>
            <p:cNvPr id="73" name="図 72" descr="ダイアグラム&#10;&#10;AI 生成コンテンツは誤りを含む可能性があります。">
              <a:extLst>
                <a:ext uri="{FF2B5EF4-FFF2-40B4-BE49-F238E27FC236}">
                  <a16:creationId xmlns:a16="http://schemas.microsoft.com/office/drawing/2014/main" id="{BEC75ABD-C48C-D328-B42B-5C363834A6EA}"/>
                </a:ext>
              </a:extLst>
            </p:cNvPr>
            <p:cNvPicPr>
              <a:picLocks noChangeAspect="1"/>
            </p:cNvPicPr>
            <p:nvPr/>
          </p:nvPicPr>
          <p:blipFill>
            <a:blip r:embed="rId2"/>
            <a:stretch>
              <a:fillRect/>
            </a:stretch>
          </p:blipFill>
          <p:spPr>
            <a:xfrm>
              <a:off x="9098910" y="2333258"/>
              <a:ext cx="522037" cy="518037"/>
            </a:xfrm>
            <a:prstGeom prst="rect">
              <a:avLst/>
            </a:prstGeom>
          </p:spPr>
        </p:pic>
      </p:grpSp>
      <p:grpSp>
        <p:nvGrpSpPr>
          <p:cNvPr id="12" name="グループ化 11">
            <a:extLst>
              <a:ext uri="{FF2B5EF4-FFF2-40B4-BE49-F238E27FC236}">
                <a16:creationId xmlns:a16="http://schemas.microsoft.com/office/drawing/2014/main" id="{77DEEFF2-B119-E2CC-6188-2B32CC0DAF47}"/>
              </a:ext>
            </a:extLst>
          </p:cNvPr>
          <p:cNvGrpSpPr/>
          <p:nvPr/>
        </p:nvGrpSpPr>
        <p:grpSpPr>
          <a:xfrm>
            <a:off x="196165" y="3943904"/>
            <a:ext cx="3373152" cy="1125703"/>
            <a:chOff x="196784" y="3943904"/>
            <a:chExt cx="3373152" cy="1125703"/>
          </a:xfrm>
        </p:grpSpPr>
        <p:pic>
          <p:nvPicPr>
            <p:cNvPr id="59" name="図 58" descr="ダイアグラム&#10;&#10;AI 生成コンテンツは誤りを含む可能性があります。">
              <a:extLst>
                <a:ext uri="{FF2B5EF4-FFF2-40B4-BE49-F238E27FC236}">
                  <a16:creationId xmlns:a16="http://schemas.microsoft.com/office/drawing/2014/main" id="{1D93BFE2-6B6A-D5A0-2AC4-0AE78943C265}"/>
                </a:ext>
              </a:extLst>
            </p:cNvPr>
            <p:cNvPicPr>
              <a:picLocks noChangeAspect="1"/>
            </p:cNvPicPr>
            <p:nvPr/>
          </p:nvPicPr>
          <p:blipFill>
            <a:blip r:embed="rId2"/>
            <a:stretch>
              <a:fillRect/>
            </a:stretch>
          </p:blipFill>
          <p:spPr>
            <a:xfrm>
              <a:off x="196784" y="3943904"/>
              <a:ext cx="1134396" cy="1125703"/>
            </a:xfrm>
            <a:prstGeom prst="rect">
              <a:avLst/>
            </a:prstGeom>
          </p:spPr>
        </p:pic>
        <p:pic>
          <p:nvPicPr>
            <p:cNvPr id="60" name="図 59" descr="ダイアグラム&#10;&#10;AI 生成コンテンツは誤りを含む可能性があります。">
              <a:extLst>
                <a:ext uri="{FF2B5EF4-FFF2-40B4-BE49-F238E27FC236}">
                  <a16:creationId xmlns:a16="http://schemas.microsoft.com/office/drawing/2014/main" id="{1B844106-C705-6C5F-D7F4-8B8146917649}"/>
                </a:ext>
              </a:extLst>
            </p:cNvPr>
            <p:cNvPicPr>
              <a:picLocks noChangeAspect="1"/>
            </p:cNvPicPr>
            <p:nvPr/>
          </p:nvPicPr>
          <p:blipFill>
            <a:blip r:embed="rId2"/>
            <a:stretch>
              <a:fillRect/>
            </a:stretch>
          </p:blipFill>
          <p:spPr>
            <a:xfrm>
              <a:off x="1316162" y="3943904"/>
              <a:ext cx="1134396" cy="1125703"/>
            </a:xfrm>
            <a:prstGeom prst="rect">
              <a:avLst/>
            </a:prstGeom>
          </p:spPr>
        </p:pic>
        <p:pic>
          <p:nvPicPr>
            <p:cNvPr id="61" name="図 60" descr="ダイアグラム&#10;&#10;AI 生成コンテンツは誤りを含む可能性があります。">
              <a:extLst>
                <a:ext uri="{FF2B5EF4-FFF2-40B4-BE49-F238E27FC236}">
                  <a16:creationId xmlns:a16="http://schemas.microsoft.com/office/drawing/2014/main" id="{5FCC2771-6D6C-D92D-693B-3E9DB4A8C686}"/>
                </a:ext>
              </a:extLst>
            </p:cNvPr>
            <p:cNvPicPr>
              <a:picLocks noChangeAspect="1"/>
            </p:cNvPicPr>
            <p:nvPr/>
          </p:nvPicPr>
          <p:blipFill>
            <a:blip r:embed="rId2"/>
            <a:stretch>
              <a:fillRect/>
            </a:stretch>
          </p:blipFill>
          <p:spPr>
            <a:xfrm>
              <a:off x="2435540" y="3943904"/>
              <a:ext cx="1134396" cy="1125703"/>
            </a:xfrm>
            <a:prstGeom prst="rect">
              <a:avLst/>
            </a:prstGeom>
          </p:spPr>
        </p:pic>
      </p:grpSp>
      <p:pic>
        <p:nvPicPr>
          <p:cNvPr id="46" name="図 45">
            <a:extLst>
              <a:ext uri="{FF2B5EF4-FFF2-40B4-BE49-F238E27FC236}">
                <a16:creationId xmlns:a16="http://schemas.microsoft.com/office/drawing/2014/main" id="{DCC27813-ECE6-E93F-0008-23A01A927284}"/>
              </a:ext>
            </a:extLst>
          </p:cNvPr>
          <p:cNvPicPr>
            <a:picLocks noChangeAspect="1"/>
          </p:cNvPicPr>
          <p:nvPr/>
        </p:nvPicPr>
        <p:blipFill>
          <a:blip r:embed="rId3"/>
          <a:stretch>
            <a:fillRect/>
          </a:stretch>
        </p:blipFill>
        <p:spPr>
          <a:xfrm>
            <a:off x="8587393" y="795399"/>
            <a:ext cx="514819" cy="1137635"/>
          </a:xfrm>
          <a:prstGeom prst="rect">
            <a:avLst/>
          </a:prstGeom>
        </p:spPr>
      </p:pic>
      <p:pic>
        <p:nvPicPr>
          <p:cNvPr id="5" name="図 4">
            <a:extLst>
              <a:ext uri="{FF2B5EF4-FFF2-40B4-BE49-F238E27FC236}">
                <a16:creationId xmlns:a16="http://schemas.microsoft.com/office/drawing/2014/main" id="{C3AB57D9-C7A7-7A3E-C960-F0AB5A4251B7}"/>
              </a:ext>
            </a:extLst>
          </p:cNvPr>
          <p:cNvPicPr>
            <a:picLocks noChangeAspect="1"/>
          </p:cNvPicPr>
          <p:nvPr/>
        </p:nvPicPr>
        <p:blipFill>
          <a:blip r:embed="rId3"/>
          <a:stretch>
            <a:fillRect/>
          </a:stretch>
        </p:blipFill>
        <p:spPr>
          <a:xfrm>
            <a:off x="1449994" y="1102127"/>
            <a:ext cx="865494" cy="2139086"/>
          </a:xfrm>
          <a:prstGeom prst="rect">
            <a:avLst/>
          </a:prstGeom>
        </p:spPr>
      </p:pic>
      <p:sp>
        <p:nvSpPr>
          <p:cNvPr id="2" name="タイトル 1">
            <a:extLst>
              <a:ext uri="{FF2B5EF4-FFF2-40B4-BE49-F238E27FC236}">
                <a16:creationId xmlns:a16="http://schemas.microsoft.com/office/drawing/2014/main" id="{C8783048-079B-2B1E-6EC4-AF4ED6908931}"/>
              </a:ext>
            </a:extLst>
          </p:cNvPr>
          <p:cNvSpPr>
            <a:spLocks noGrp="1"/>
          </p:cNvSpPr>
          <p:nvPr>
            <p:ph type="title"/>
          </p:nvPr>
        </p:nvSpPr>
        <p:spPr>
          <a:xfrm>
            <a:off x="337353" y="79290"/>
            <a:ext cx="11567600" cy="911886"/>
          </a:xfrm>
        </p:spPr>
        <p:txBody>
          <a:bodyPr>
            <a:normAutofit/>
          </a:bodyPr>
          <a:lstStyle/>
          <a:p>
            <a:pPr lvl="0">
              <a:spcBef>
                <a:spcPts val="1000"/>
              </a:spcBef>
              <a:defRPr/>
            </a:pPr>
            <a:r>
              <a:rPr kumimoji="1" lang="en-US" altLang="ja-JP" sz="2800" dirty="0">
                <a:latin typeface="+mn-ea"/>
                <a:ea typeface="+mn-ea"/>
              </a:rPr>
              <a:t>2.2.1.4</a:t>
            </a:r>
            <a:r>
              <a:rPr kumimoji="1" lang="ja-JP" altLang="en-US" sz="2800" dirty="0">
                <a:latin typeface="+mn-ea"/>
                <a:ea typeface="+mn-ea"/>
              </a:rPr>
              <a:t>　</a:t>
            </a:r>
            <a:r>
              <a:rPr lang="en-US" altLang="ja-JP" sz="2800" dirty="0">
                <a:latin typeface="游ゴシック" panose="020B0400000000000000" pitchFamily="50" charset="-128"/>
                <a:ea typeface="游ゴシック" panose="020B0400000000000000" pitchFamily="50" charset="-128"/>
              </a:rPr>
              <a:t> 400AF</a:t>
            </a:r>
            <a:r>
              <a:rPr lang="ja-JP" altLang="en-US" sz="2800" dirty="0">
                <a:latin typeface="游ゴシック" panose="020B0400000000000000" pitchFamily="50" charset="-128"/>
                <a:ea typeface="游ゴシック" panose="020B0400000000000000" pitchFamily="50" charset="-128"/>
              </a:rPr>
              <a:t>　</a:t>
            </a:r>
            <a:r>
              <a:rPr lang="en-US" altLang="ja-JP" sz="2800" dirty="0">
                <a:latin typeface="游ゴシック" panose="020B0400000000000000" pitchFamily="50" charset="-128"/>
                <a:ea typeface="游ゴシック" panose="020B0400000000000000" pitchFamily="50" charset="-128"/>
              </a:rPr>
              <a:t>NF400</a:t>
            </a:r>
            <a:r>
              <a:rPr lang="en-US" altLang="ja-JP" sz="2800" dirty="0">
                <a:latin typeface="游ゴシック" panose="020B0400000000000000" pitchFamily="50" charset="-128"/>
              </a:rPr>
              <a:t>-HWU</a:t>
            </a:r>
            <a:r>
              <a:rPr lang="en-US" altLang="ja-JP" sz="2800" dirty="0">
                <a:latin typeface="游ゴシック" panose="020B0400000000000000" pitchFamily="50" charset="-128"/>
                <a:ea typeface="游ゴシック" panose="020B0400000000000000" pitchFamily="50" charset="-128"/>
              </a:rPr>
              <a:t>+OK-700SE-SCCR</a:t>
            </a:r>
            <a:br>
              <a:rPr kumimoji="1" lang="en-US" altLang="ja-JP" sz="4000" dirty="0">
                <a:latin typeface="+mn-ea"/>
                <a:ea typeface="+mn-ea"/>
              </a:rPr>
            </a:br>
            <a:r>
              <a:rPr kumimoji="1" lang="en-US" altLang="ja-JP" sz="2800" dirty="0">
                <a:latin typeface="+mn-ea"/>
                <a:ea typeface="+mn-ea"/>
              </a:rPr>
              <a:t>               </a:t>
            </a:r>
            <a:r>
              <a:rPr kumimoji="1" lang="ja-JP" altLang="en-US" sz="2000" b="0" i="0" u="none" strike="noStrike" kern="1200" cap="none" spc="0" normalizeH="0" baseline="0" noProof="0" dirty="0">
                <a:ln>
                  <a:noFill/>
                </a:ln>
                <a:effectLst/>
                <a:uLnTx/>
                <a:uFillTx/>
                <a:latin typeface="+mn-ea"/>
                <a:ea typeface="+mn-ea"/>
                <a:cs typeface="+mn-cs"/>
              </a:rPr>
              <a:t>組合せ認定</a:t>
            </a:r>
            <a:r>
              <a:rPr kumimoji="1" lang="en-US" altLang="ja-JP" sz="2000" b="0" i="0" u="none" strike="noStrike" kern="1200" cap="none" spc="0" normalizeH="0" baseline="0" noProof="0" dirty="0">
                <a:ln>
                  <a:noFill/>
                </a:ln>
                <a:effectLst/>
                <a:uLnTx/>
                <a:uFillTx/>
                <a:latin typeface="+mn-ea"/>
                <a:ea typeface="+mn-ea"/>
                <a:cs typeface="+mn-cs"/>
              </a:rPr>
              <a:t>SCCR</a:t>
            </a:r>
            <a:r>
              <a:rPr kumimoji="1" lang="ja-JP" altLang="en-US" sz="2000" b="0" i="0" u="none" strike="noStrike" kern="1200" cap="none" spc="0" normalizeH="0" baseline="0" noProof="0" dirty="0">
                <a:ln>
                  <a:noFill/>
                </a:ln>
                <a:effectLst/>
                <a:uLnTx/>
                <a:uFillTx/>
                <a:latin typeface="+mn-ea"/>
                <a:ea typeface="+mn-ea"/>
                <a:cs typeface="+mn-cs"/>
              </a:rPr>
              <a:t>：</a:t>
            </a:r>
            <a:r>
              <a:rPr kumimoji="1" lang="en-US" altLang="ja-JP" sz="2000" b="0" i="0" u="none" strike="noStrike" kern="1200" cap="none" spc="0" normalizeH="0" baseline="0" noProof="0" dirty="0">
                <a:ln>
                  <a:noFill/>
                </a:ln>
                <a:solidFill>
                  <a:srgbClr val="FF0000"/>
                </a:solidFill>
                <a:effectLst/>
                <a:uLnTx/>
                <a:uFillTx/>
                <a:latin typeface="+mn-ea"/>
                <a:ea typeface="+mn-ea"/>
                <a:cs typeface="+mn-cs"/>
              </a:rPr>
              <a:t>50kA(AC480V</a:t>
            </a:r>
            <a:r>
              <a:rPr kumimoji="1" lang="ja-JP" altLang="en-US" sz="20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000" dirty="0">
              <a:solidFill>
                <a:srgbClr val="FF0000"/>
              </a:solidFill>
              <a:latin typeface="+mn-ea"/>
              <a:ea typeface="+mn-ea"/>
            </a:endParaRPr>
          </a:p>
        </p:txBody>
      </p:sp>
      <p:sp>
        <p:nvSpPr>
          <p:cNvPr id="20" name="テキスト ボックス 19">
            <a:extLst>
              <a:ext uri="{FF2B5EF4-FFF2-40B4-BE49-F238E27FC236}">
                <a16:creationId xmlns:a16="http://schemas.microsoft.com/office/drawing/2014/main" id="{7842DEFC-0FA1-65B0-E3AB-1AEF6DF889A8}"/>
              </a:ext>
            </a:extLst>
          </p:cNvPr>
          <p:cNvSpPr txBox="1"/>
          <p:nvPr/>
        </p:nvSpPr>
        <p:spPr>
          <a:xfrm>
            <a:off x="3083193" y="1140025"/>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NF400-HWU</a:t>
            </a:r>
          </a:p>
        </p:txBody>
      </p:sp>
      <p:sp>
        <p:nvSpPr>
          <p:cNvPr id="50" name="テキスト ボックス 49">
            <a:extLst>
              <a:ext uri="{FF2B5EF4-FFF2-40B4-BE49-F238E27FC236}">
                <a16:creationId xmlns:a16="http://schemas.microsoft.com/office/drawing/2014/main" id="{265C4AD9-A6FF-98A3-290C-903E58C59C95}"/>
              </a:ext>
            </a:extLst>
          </p:cNvPr>
          <p:cNvSpPr txBox="1"/>
          <p:nvPr/>
        </p:nvSpPr>
        <p:spPr>
          <a:xfrm>
            <a:off x="5728234" y="5563865"/>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cxnSp>
        <p:nvCxnSpPr>
          <p:cNvPr id="101" name="コネクタ: カギ線 100">
            <a:extLst>
              <a:ext uri="{FF2B5EF4-FFF2-40B4-BE49-F238E27FC236}">
                <a16:creationId xmlns:a16="http://schemas.microsoft.com/office/drawing/2014/main" id="{474FAE00-383F-56A4-35F8-ABB27F294887}"/>
              </a:ext>
            </a:extLst>
          </p:cNvPr>
          <p:cNvCxnSpPr>
            <a:cxnSpLocks/>
            <a:stCxn id="104" idx="3"/>
            <a:endCxn id="105" idx="3"/>
          </p:cNvCxnSpPr>
          <p:nvPr/>
        </p:nvCxnSpPr>
        <p:spPr>
          <a:xfrm>
            <a:off x="9056892" y="3795561"/>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CB66893C-5905-3BCE-8227-B13DE798B0B7}"/>
              </a:ext>
            </a:extLst>
          </p:cNvPr>
          <p:cNvSpPr txBox="1"/>
          <p:nvPr/>
        </p:nvSpPr>
        <p:spPr>
          <a:xfrm>
            <a:off x="9563289" y="4050538"/>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104" name="図 103">
            <a:extLst>
              <a:ext uri="{FF2B5EF4-FFF2-40B4-BE49-F238E27FC236}">
                <a16:creationId xmlns:a16="http://schemas.microsoft.com/office/drawing/2014/main" id="{8CD9BAEA-3D76-FA7E-FCFB-98B1CE9AB1D2}"/>
              </a:ext>
            </a:extLst>
          </p:cNvPr>
          <p:cNvPicPr>
            <a:picLocks noChangeAspect="1"/>
          </p:cNvPicPr>
          <p:nvPr/>
        </p:nvPicPr>
        <p:blipFill>
          <a:blip r:embed="rId4"/>
          <a:stretch>
            <a:fillRect/>
          </a:stretch>
        </p:blipFill>
        <p:spPr>
          <a:xfrm>
            <a:off x="8632712" y="3420325"/>
            <a:ext cx="424180" cy="750472"/>
          </a:xfrm>
          <a:prstGeom prst="rect">
            <a:avLst/>
          </a:prstGeom>
        </p:spPr>
      </p:pic>
      <p:pic>
        <p:nvPicPr>
          <p:cNvPr id="105" name="図 104">
            <a:extLst>
              <a:ext uri="{FF2B5EF4-FFF2-40B4-BE49-F238E27FC236}">
                <a16:creationId xmlns:a16="http://schemas.microsoft.com/office/drawing/2014/main" id="{BB66B066-612F-5B72-771E-955E511D9551}"/>
              </a:ext>
            </a:extLst>
          </p:cNvPr>
          <p:cNvPicPr>
            <a:picLocks noChangeAspect="1"/>
          </p:cNvPicPr>
          <p:nvPr/>
        </p:nvPicPr>
        <p:blipFill>
          <a:blip r:embed="rId5"/>
          <a:stretch>
            <a:fillRect/>
          </a:stretch>
        </p:blipFill>
        <p:spPr>
          <a:xfrm>
            <a:off x="8392365" y="4524641"/>
            <a:ext cx="904875" cy="677074"/>
          </a:xfrm>
          <a:prstGeom prst="rect">
            <a:avLst/>
          </a:prstGeom>
        </p:spPr>
      </p:pic>
      <p:cxnSp>
        <p:nvCxnSpPr>
          <p:cNvPr id="106" name="直線コネクタ 105">
            <a:extLst>
              <a:ext uri="{FF2B5EF4-FFF2-40B4-BE49-F238E27FC236}">
                <a16:creationId xmlns:a16="http://schemas.microsoft.com/office/drawing/2014/main" id="{13F8CDB7-262C-03BB-B135-32FB9124F047}"/>
              </a:ext>
            </a:extLst>
          </p:cNvPr>
          <p:cNvCxnSpPr>
            <a:cxnSpLocks/>
          </p:cNvCxnSpPr>
          <p:nvPr/>
        </p:nvCxnSpPr>
        <p:spPr>
          <a:xfrm flipH="1">
            <a:off x="8562490" y="4106048"/>
            <a:ext cx="157453"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044ACAB3-7C41-A4A5-B506-91FDB5849841}"/>
              </a:ext>
            </a:extLst>
          </p:cNvPr>
          <p:cNvCxnSpPr>
            <a:cxnSpLocks/>
          </p:cNvCxnSpPr>
          <p:nvPr/>
        </p:nvCxnSpPr>
        <p:spPr>
          <a:xfrm>
            <a:off x="8985447" y="4106048"/>
            <a:ext cx="144919"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FA94FB23-EC80-C6C5-2A42-FFAA10671CCE}"/>
              </a:ext>
            </a:extLst>
          </p:cNvPr>
          <p:cNvCxnSpPr>
            <a:cxnSpLocks/>
          </p:cNvCxnSpPr>
          <p:nvPr/>
        </p:nvCxnSpPr>
        <p:spPr>
          <a:xfrm>
            <a:off x="8839035" y="4106048"/>
            <a:ext cx="3697"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7CD48CCA-DC3B-2B15-F72E-515A2B57950B}"/>
              </a:ext>
            </a:extLst>
          </p:cNvPr>
          <p:cNvCxnSpPr>
            <a:cxnSpLocks/>
          </p:cNvCxnSpPr>
          <p:nvPr/>
        </p:nvCxnSpPr>
        <p:spPr>
          <a:xfrm>
            <a:off x="8328844" y="2726310"/>
            <a:ext cx="386073" cy="7548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CB63CA39-91B3-8CF7-67F3-66CD8D6CDE99}"/>
              </a:ext>
            </a:extLst>
          </p:cNvPr>
          <p:cNvGrpSpPr/>
          <p:nvPr/>
        </p:nvGrpSpPr>
        <p:grpSpPr>
          <a:xfrm>
            <a:off x="2634340" y="2079979"/>
            <a:ext cx="4766175" cy="1349021"/>
            <a:chOff x="2287768" y="1795370"/>
            <a:chExt cx="4766175" cy="1349021"/>
          </a:xfrm>
        </p:grpSpPr>
        <p:sp>
          <p:nvSpPr>
            <p:cNvPr id="10" name="テキスト ボックス 9">
              <a:extLst>
                <a:ext uri="{FF2B5EF4-FFF2-40B4-BE49-F238E27FC236}">
                  <a16:creationId xmlns:a16="http://schemas.microsoft.com/office/drawing/2014/main" id="{01E466B1-FB00-329B-597E-4B8626DA0183}"/>
                </a:ext>
              </a:extLst>
            </p:cNvPr>
            <p:cNvSpPr txBox="1"/>
            <p:nvPr/>
          </p:nvSpPr>
          <p:spPr>
            <a:xfrm>
              <a:off x="3181860" y="1795370"/>
              <a:ext cx="3872083" cy="646331"/>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lang="en-US" altLang="ja-JP" dirty="0">
                  <a:solidFill>
                    <a:srgbClr val="0070C0"/>
                  </a:solidFill>
                </a:rPr>
                <a:t>350</a:t>
              </a:r>
              <a:r>
                <a:rPr kumimoji="1" lang="en-US" altLang="ja-JP" dirty="0">
                  <a:solidFill>
                    <a:srgbClr val="0070C0"/>
                  </a:solidFill>
                </a:rPr>
                <a:t>MCM×1</a:t>
              </a:r>
              <a:r>
                <a:rPr kumimoji="1" lang="ja-JP" altLang="en-US" dirty="0">
                  <a:solidFill>
                    <a:srgbClr val="0070C0"/>
                  </a:solidFill>
                </a:rPr>
                <a:t>本（</a:t>
              </a:r>
              <a:r>
                <a:rPr kumimoji="1" lang="en-US" altLang="ja-JP" dirty="0">
                  <a:solidFill>
                    <a:srgbClr val="0070C0"/>
                  </a:solidFill>
                </a:rPr>
                <a:t>300A</a:t>
              </a:r>
              <a:r>
                <a:rPr kumimoji="1" lang="ja-JP" altLang="en-US" dirty="0">
                  <a:solidFill>
                    <a:srgbClr val="0070C0"/>
                  </a:solidFill>
                </a:rPr>
                <a:t>）</a:t>
              </a:r>
              <a:r>
                <a:rPr lang="ja-JP" altLang="en-US" dirty="0">
                  <a:solidFill>
                    <a:srgbClr val="0070C0"/>
                  </a:solidFill>
                </a:rPr>
                <a:t>　　</a:t>
              </a:r>
              <a:endParaRPr lang="en-US" altLang="ja-JP" dirty="0">
                <a:solidFill>
                  <a:srgbClr val="0070C0"/>
                </a:solidFill>
              </a:endParaRPr>
            </a:p>
            <a:p>
              <a:r>
                <a:rPr kumimoji="1" lang="ja-JP" altLang="en-US" dirty="0">
                  <a:solidFill>
                    <a:srgbClr val="0070C0"/>
                  </a:solidFill>
                </a:rPr>
                <a:t>　　　　　</a:t>
              </a:r>
              <a:r>
                <a:rPr kumimoji="1" lang="en-US" altLang="ja-JP" dirty="0">
                  <a:solidFill>
                    <a:srgbClr val="0070C0"/>
                  </a:solidFill>
                </a:rPr>
                <a:t>3/0AWG×2</a:t>
              </a:r>
              <a:r>
                <a:rPr kumimoji="1" lang="ja-JP" altLang="en-US" dirty="0">
                  <a:solidFill>
                    <a:srgbClr val="0070C0"/>
                  </a:solidFill>
                </a:rPr>
                <a:t>本（</a:t>
              </a:r>
              <a:r>
                <a:rPr kumimoji="1" lang="en-US" altLang="ja-JP" dirty="0">
                  <a:solidFill>
                    <a:srgbClr val="0070C0"/>
                  </a:solidFill>
                </a:rPr>
                <a:t>400A</a:t>
              </a:r>
              <a:r>
                <a:rPr kumimoji="1" lang="ja-JP" altLang="en-US" dirty="0">
                  <a:solidFill>
                    <a:srgbClr val="0070C0"/>
                  </a:solidFill>
                </a:rPr>
                <a:t>）</a:t>
              </a:r>
            </a:p>
          </p:txBody>
        </p:sp>
        <p:cxnSp>
          <p:nvCxnSpPr>
            <p:cNvPr id="13" name="コネクタ: カギ線 12">
              <a:extLst>
                <a:ext uri="{FF2B5EF4-FFF2-40B4-BE49-F238E27FC236}">
                  <a16:creationId xmlns:a16="http://schemas.microsoft.com/office/drawing/2014/main" id="{7DC37410-521B-C32C-CB6D-3B4F227FA1C9}"/>
                </a:ext>
              </a:extLst>
            </p:cNvPr>
            <p:cNvCxnSpPr>
              <a:cxnSpLocks/>
              <a:stCxn id="10" idx="2"/>
            </p:cNvCxnSpPr>
            <p:nvPr/>
          </p:nvCxnSpPr>
          <p:spPr>
            <a:xfrm rot="5400000">
              <a:off x="3351490" y="1377979"/>
              <a:ext cx="702690" cy="2830134"/>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テキスト ボックス 7">
            <a:extLst>
              <a:ext uri="{FF2B5EF4-FFF2-40B4-BE49-F238E27FC236}">
                <a16:creationId xmlns:a16="http://schemas.microsoft.com/office/drawing/2014/main" id="{BE401214-0EC7-04B1-0D06-944186CB6F54}"/>
              </a:ext>
            </a:extLst>
          </p:cNvPr>
          <p:cNvSpPr txBox="1"/>
          <p:nvPr/>
        </p:nvSpPr>
        <p:spPr>
          <a:xfrm>
            <a:off x="-192506" y="5449864"/>
            <a:ext cx="4150495"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600" dirty="0">
                <a:solidFill>
                  <a:srgbClr val="0070C0"/>
                </a:solidFill>
              </a:rPr>
              <a:t>OUT</a:t>
            </a:r>
            <a:r>
              <a:rPr kumimoji="1" lang="ja-JP" altLang="en-US" sz="1600" dirty="0">
                <a:solidFill>
                  <a:srgbClr val="0070C0"/>
                </a:solidFill>
              </a:rPr>
              <a:t>側電線範囲</a:t>
            </a:r>
            <a:r>
              <a:rPr kumimoji="1" lang="en-US" altLang="ja-JP" sz="1600" dirty="0">
                <a:solidFill>
                  <a:srgbClr val="0070C0"/>
                </a:solidFill>
              </a:rPr>
              <a:t>:4</a:t>
            </a:r>
            <a:r>
              <a:rPr lang="en-US" altLang="ja-JP" sz="1600" dirty="0">
                <a:solidFill>
                  <a:srgbClr val="0070C0"/>
                </a:solidFill>
              </a:rPr>
              <a:t>AWG</a:t>
            </a:r>
            <a:r>
              <a:rPr kumimoji="1" lang="en-US" altLang="ja-JP" sz="1600" dirty="0">
                <a:solidFill>
                  <a:srgbClr val="0070C0"/>
                </a:solidFill>
              </a:rPr>
              <a:t>-1/0AWG(300A)</a:t>
            </a:r>
          </a:p>
          <a:p>
            <a:r>
              <a:rPr lang="ja-JP" altLang="en-US" sz="1600" dirty="0">
                <a:solidFill>
                  <a:srgbClr val="0070C0"/>
                </a:solidFill>
              </a:rPr>
              <a:t>　　　　　　　 </a:t>
            </a:r>
            <a:r>
              <a:rPr lang="en-US" altLang="ja-JP" sz="1600" dirty="0">
                <a:solidFill>
                  <a:srgbClr val="0070C0"/>
                </a:solidFill>
              </a:rPr>
              <a:t>:2AWG-1//0AWG(400A)</a:t>
            </a:r>
            <a:r>
              <a:rPr lang="ja-JP" altLang="en-US" sz="1600" dirty="0">
                <a:solidFill>
                  <a:srgbClr val="0070C0"/>
                </a:solidFill>
              </a:rPr>
              <a:t>　</a:t>
            </a:r>
            <a:endParaRPr kumimoji="1" lang="en-US" altLang="ja-JP" sz="1600" dirty="0">
              <a:solidFill>
                <a:srgbClr val="0070C0"/>
              </a:solidFill>
            </a:endParaRPr>
          </a:p>
          <a:p>
            <a:r>
              <a:rPr kumimoji="1" lang="ja-JP" altLang="en-US" sz="1600" dirty="0">
                <a:solidFill>
                  <a:srgbClr val="0070C0"/>
                </a:solidFill>
              </a:rPr>
              <a:t>（圧着端子の</a:t>
            </a:r>
            <a:r>
              <a:rPr kumimoji="1" lang="en-US" altLang="ja-JP" sz="1600" dirty="0">
                <a:solidFill>
                  <a:srgbClr val="0070C0"/>
                </a:solidFill>
              </a:rPr>
              <a:t>2</a:t>
            </a:r>
            <a:r>
              <a:rPr kumimoji="1" lang="ja-JP" altLang="en-US" sz="1600" dirty="0">
                <a:solidFill>
                  <a:srgbClr val="0070C0"/>
                </a:solidFill>
              </a:rPr>
              <a:t>枚重ね不可）</a:t>
            </a:r>
            <a:endParaRPr kumimoji="1" lang="en-US" altLang="ja-JP" sz="1600" dirty="0">
              <a:solidFill>
                <a:srgbClr val="0070C0"/>
              </a:solidFill>
            </a:endParaRPr>
          </a:p>
          <a:p>
            <a:r>
              <a:rPr kumimoji="1" lang="ja-JP" altLang="en-US" sz="1600" dirty="0">
                <a:solidFill>
                  <a:srgbClr val="0070C0"/>
                </a:solidFill>
              </a:rPr>
              <a:t>最大</a:t>
            </a:r>
            <a:r>
              <a:rPr kumimoji="1" lang="en-US" altLang="ja-JP" sz="1600" dirty="0">
                <a:solidFill>
                  <a:srgbClr val="0070C0"/>
                </a:solidFill>
              </a:rPr>
              <a:t>5</a:t>
            </a:r>
            <a:r>
              <a:rPr kumimoji="1" lang="ja-JP" altLang="en-US" sz="1600" dirty="0">
                <a:solidFill>
                  <a:srgbClr val="0070C0"/>
                </a:solidFill>
              </a:rPr>
              <a:t>分岐　</a:t>
            </a:r>
            <a:r>
              <a:rPr kumimoji="1" lang="en-US" altLang="ja-JP" sz="1600" dirty="0">
                <a:solidFill>
                  <a:srgbClr val="0070C0"/>
                </a:solidFill>
              </a:rPr>
              <a:t>SCCR35kA</a:t>
            </a:r>
          </a:p>
          <a:p>
            <a:r>
              <a:rPr kumimoji="1" lang="ja-JP" altLang="en-US" sz="1600" dirty="0">
                <a:solidFill>
                  <a:srgbClr val="0070C0"/>
                </a:solidFill>
              </a:rPr>
              <a:t>最大</a:t>
            </a:r>
            <a:r>
              <a:rPr kumimoji="1" lang="en-US" altLang="ja-JP" sz="1600" dirty="0">
                <a:solidFill>
                  <a:srgbClr val="0070C0"/>
                </a:solidFill>
              </a:rPr>
              <a:t>10</a:t>
            </a:r>
            <a:r>
              <a:rPr kumimoji="1" lang="ja-JP" altLang="en-US" sz="1600" dirty="0">
                <a:solidFill>
                  <a:srgbClr val="0070C0"/>
                </a:solidFill>
              </a:rPr>
              <a:t>分岐　</a:t>
            </a:r>
            <a:r>
              <a:rPr kumimoji="1" lang="en-US" altLang="ja-JP" sz="1600" dirty="0">
                <a:solidFill>
                  <a:srgbClr val="0070C0"/>
                </a:solidFill>
              </a:rPr>
              <a:t>SCCR10kA</a:t>
            </a:r>
          </a:p>
        </p:txBody>
      </p:sp>
      <p:cxnSp>
        <p:nvCxnSpPr>
          <p:cNvPr id="21" name="コネクタ: カギ線 20">
            <a:extLst>
              <a:ext uri="{FF2B5EF4-FFF2-40B4-BE49-F238E27FC236}">
                <a16:creationId xmlns:a16="http://schemas.microsoft.com/office/drawing/2014/main" id="{21FE2F98-6B76-E8D5-AFC8-325268877FE4}"/>
              </a:ext>
            </a:extLst>
          </p:cNvPr>
          <p:cNvCxnSpPr>
            <a:cxnSpLocks/>
            <a:stCxn id="8" idx="0"/>
            <a:endCxn id="55" idx="2"/>
          </p:cNvCxnSpPr>
          <p:nvPr/>
        </p:nvCxnSpPr>
        <p:spPr>
          <a:xfrm rot="16200000" flipV="1">
            <a:off x="1627290" y="5194411"/>
            <a:ext cx="510904"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74F8C0CE-7583-CACB-4F39-8BC6689F85B7}"/>
              </a:ext>
            </a:extLst>
          </p:cNvPr>
          <p:cNvSpPr/>
          <p:nvPr/>
        </p:nvSpPr>
        <p:spPr>
          <a:xfrm>
            <a:off x="353566" y="4506755"/>
            <a:ext cx="3058350" cy="432205"/>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id="{CBCB18B7-D1E0-5A8C-7A02-F5C251C11852}"/>
              </a:ext>
            </a:extLst>
          </p:cNvPr>
          <p:cNvSpPr>
            <a:spLocks noGrp="1"/>
          </p:cNvSpPr>
          <p:nvPr>
            <p:ph type="sldNum" sz="quarter" idx="12"/>
          </p:nvPr>
        </p:nvSpPr>
        <p:spPr/>
        <p:txBody>
          <a:bodyPr/>
          <a:lstStyle/>
          <a:p>
            <a:fld id="{E7784300-A231-4CE8-BF2A-B73085566916}" type="slidenum">
              <a:rPr kumimoji="1" lang="ja-JP" altLang="en-US" smtClean="0"/>
              <a:t>59</a:t>
            </a:fld>
            <a:r>
              <a:rPr kumimoji="1" lang="ja-JP" altLang="en-US"/>
              <a:t>ページ</a:t>
            </a:r>
            <a:endParaRPr kumimoji="1" lang="ja-JP" altLang="en-US" dirty="0"/>
          </a:p>
        </p:txBody>
      </p:sp>
      <p:cxnSp>
        <p:nvCxnSpPr>
          <p:cNvPr id="24" name="直線コネクタ 23">
            <a:extLst>
              <a:ext uri="{FF2B5EF4-FFF2-40B4-BE49-F238E27FC236}">
                <a16:creationId xmlns:a16="http://schemas.microsoft.com/office/drawing/2014/main" id="{2D209794-88D4-7D34-539C-BB6842A96F91}"/>
              </a:ext>
            </a:extLst>
          </p:cNvPr>
          <p:cNvCxnSpPr>
            <a:cxnSpLocks/>
          </p:cNvCxnSpPr>
          <p:nvPr/>
        </p:nvCxnSpPr>
        <p:spPr>
          <a:xfrm flipH="1">
            <a:off x="549519" y="3128233"/>
            <a:ext cx="1002395" cy="11392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459E62B0-8B66-6F9F-7A1A-358A5C9C0A48}"/>
              </a:ext>
            </a:extLst>
          </p:cNvPr>
          <p:cNvCxnSpPr>
            <a:cxnSpLocks/>
          </p:cNvCxnSpPr>
          <p:nvPr/>
        </p:nvCxnSpPr>
        <p:spPr>
          <a:xfrm flipH="1">
            <a:off x="955218" y="3151970"/>
            <a:ext cx="581744" cy="1115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61D133F0-BC74-7685-87CA-99A46D4EA294}"/>
              </a:ext>
            </a:extLst>
          </p:cNvPr>
          <p:cNvCxnSpPr>
            <a:cxnSpLocks/>
          </p:cNvCxnSpPr>
          <p:nvPr/>
        </p:nvCxnSpPr>
        <p:spPr>
          <a:xfrm flipH="1">
            <a:off x="1687631" y="3150716"/>
            <a:ext cx="192440" cy="1138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98C0193A-9AA5-6266-B185-28A27A272042}"/>
              </a:ext>
            </a:extLst>
          </p:cNvPr>
          <p:cNvCxnSpPr>
            <a:cxnSpLocks/>
          </p:cNvCxnSpPr>
          <p:nvPr/>
        </p:nvCxnSpPr>
        <p:spPr>
          <a:xfrm>
            <a:off x="1880071" y="3150716"/>
            <a:ext cx="207157" cy="11366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500432B-61A6-801C-65B4-D6C0B96CECC1}"/>
              </a:ext>
            </a:extLst>
          </p:cNvPr>
          <p:cNvCxnSpPr>
            <a:cxnSpLocks/>
          </p:cNvCxnSpPr>
          <p:nvPr/>
        </p:nvCxnSpPr>
        <p:spPr>
          <a:xfrm>
            <a:off x="2222006" y="3144392"/>
            <a:ext cx="995195" cy="11230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43ED05CE-D518-C40D-852D-64BB4D0C77BD}"/>
              </a:ext>
            </a:extLst>
          </p:cNvPr>
          <p:cNvCxnSpPr>
            <a:cxnSpLocks/>
          </p:cNvCxnSpPr>
          <p:nvPr/>
        </p:nvCxnSpPr>
        <p:spPr>
          <a:xfrm>
            <a:off x="2222006" y="3151970"/>
            <a:ext cx="576864" cy="1115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BD114C9D-D9CA-2E8D-4D0C-88D8D6905202}"/>
              </a:ext>
            </a:extLst>
          </p:cNvPr>
          <p:cNvCxnSpPr>
            <a:cxnSpLocks/>
          </p:cNvCxnSpPr>
          <p:nvPr/>
        </p:nvCxnSpPr>
        <p:spPr>
          <a:xfrm flipV="1">
            <a:off x="8844802" y="2726310"/>
            <a:ext cx="0" cy="7440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グループ化 24">
            <a:extLst>
              <a:ext uri="{FF2B5EF4-FFF2-40B4-BE49-F238E27FC236}">
                <a16:creationId xmlns:a16="http://schemas.microsoft.com/office/drawing/2014/main" id="{59ACF74E-AE7D-BAAB-A15B-2CBBDA5296ED}"/>
              </a:ext>
            </a:extLst>
          </p:cNvPr>
          <p:cNvGrpSpPr/>
          <p:nvPr/>
        </p:nvGrpSpPr>
        <p:grpSpPr>
          <a:xfrm>
            <a:off x="8235831" y="1878271"/>
            <a:ext cx="404308" cy="604975"/>
            <a:chOff x="8235831" y="1887036"/>
            <a:chExt cx="404308" cy="604975"/>
          </a:xfrm>
        </p:grpSpPr>
        <p:cxnSp>
          <p:nvCxnSpPr>
            <p:cNvPr id="49" name="直線コネクタ 48">
              <a:extLst>
                <a:ext uri="{FF2B5EF4-FFF2-40B4-BE49-F238E27FC236}">
                  <a16:creationId xmlns:a16="http://schemas.microsoft.com/office/drawing/2014/main" id="{0761DE99-B2B4-B15A-EB81-68DA8BF6906D}"/>
                </a:ext>
              </a:extLst>
            </p:cNvPr>
            <p:cNvCxnSpPr>
              <a:cxnSpLocks/>
            </p:cNvCxnSpPr>
            <p:nvPr/>
          </p:nvCxnSpPr>
          <p:spPr>
            <a:xfrm flipH="1">
              <a:off x="8235831" y="1888823"/>
              <a:ext cx="403257" cy="6031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18C0B8AA-E1A4-DD51-694B-CB63E8737F69}"/>
                </a:ext>
              </a:extLst>
            </p:cNvPr>
            <p:cNvCxnSpPr>
              <a:cxnSpLocks/>
            </p:cNvCxnSpPr>
            <p:nvPr/>
          </p:nvCxnSpPr>
          <p:spPr>
            <a:xfrm flipH="1">
              <a:off x="8419909" y="1887036"/>
              <a:ext cx="220230" cy="6049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グループ化 33">
            <a:extLst>
              <a:ext uri="{FF2B5EF4-FFF2-40B4-BE49-F238E27FC236}">
                <a16:creationId xmlns:a16="http://schemas.microsoft.com/office/drawing/2014/main" id="{08EC800E-3C39-C38D-EDAE-3A77EEA0E9B8}"/>
              </a:ext>
            </a:extLst>
          </p:cNvPr>
          <p:cNvGrpSpPr/>
          <p:nvPr/>
        </p:nvGrpSpPr>
        <p:grpSpPr>
          <a:xfrm>
            <a:off x="8750958" y="1878271"/>
            <a:ext cx="189098" cy="615160"/>
            <a:chOff x="8750958" y="1878271"/>
            <a:chExt cx="189098" cy="615160"/>
          </a:xfrm>
        </p:grpSpPr>
        <p:cxnSp>
          <p:nvCxnSpPr>
            <p:cNvPr id="51" name="直線コネクタ 50">
              <a:extLst>
                <a:ext uri="{FF2B5EF4-FFF2-40B4-BE49-F238E27FC236}">
                  <a16:creationId xmlns:a16="http://schemas.microsoft.com/office/drawing/2014/main" id="{FC76A803-7ED3-554E-9332-6C797EEF41A7}"/>
                </a:ext>
              </a:extLst>
            </p:cNvPr>
            <p:cNvCxnSpPr>
              <a:cxnSpLocks/>
            </p:cNvCxnSpPr>
            <p:nvPr/>
          </p:nvCxnSpPr>
          <p:spPr>
            <a:xfrm flipH="1">
              <a:off x="8750958" y="1878271"/>
              <a:ext cx="93845" cy="615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3AC35260-2DDA-49F1-55E5-2A0298CF22BD}"/>
                </a:ext>
              </a:extLst>
            </p:cNvPr>
            <p:cNvCxnSpPr>
              <a:cxnSpLocks/>
            </p:cNvCxnSpPr>
            <p:nvPr/>
          </p:nvCxnSpPr>
          <p:spPr>
            <a:xfrm>
              <a:off x="8846211" y="1878271"/>
              <a:ext cx="93845" cy="615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グループ化 15">
            <a:extLst>
              <a:ext uri="{FF2B5EF4-FFF2-40B4-BE49-F238E27FC236}">
                <a16:creationId xmlns:a16="http://schemas.microsoft.com/office/drawing/2014/main" id="{E6FA43C8-B1AF-BC00-E189-66742C9C2A80}"/>
              </a:ext>
            </a:extLst>
          </p:cNvPr>
          <p:cNvGrpSpPr/>
          <p:nvPr/>
        </p:nvGrpSpPr>
        <p:grpSpPr>
          <a:xfrm>
            <a:off x="4308354" y="3745718"/>
            <a:ext cx="2713646" cy="1323889"/>
            <a:chOff x="4661467" y="3615071"/>
            <a:chExt cx="2713646" cy="1323889"/>
          </a:xfrm>
        </p:grpSpPr>
        <p:sp>
          <p:nvSpPr>
            <p:cNvPr id="14" name="テキスト ボックス 13">
              <a:extLst>
                <a:ext uri="{FF2B5EF4-FFF2-40B4-BE49-F238E27FC236}">
                  <a16:creationId xmlns:a16="http://schemas.microsoft.com/office/drawing/2014/main" id="{BD8DC297-6114-1AB8-7E8F-08193AF86C6A}"/>
                </a:ext>
              </a:extLst>
            </p:cNvPr>
            <p:cNvSpPr txBox="1"/>
            <p:nvPr/>
          </p:nvSpPr>
          <p:spPr>
            <a:xfrm>
              <a:off x="4661467" y="4015630"/>
              <a:ext cx="2713646" cy="923330"/>
            </a:xfrm>
            <a:prstGeom prst="rect">
              <a:avLst/>
            </a:prstGeom>
            <a:noFill/>
          </p:spPr>
          <p:txBody>
            <a:bodyPr wrap="square" rtlCol="0">
              <a:spAutoFit/>
            </a:bodyPr>
            <a:lstStyle/>
            <a:p>
              <a:r>
                <a:rPr kumimoji="1" lang="en-US" altLang="ja-JP" dirty="0"/>
                <a:t>AC1000V</a:t>
              </a:r>
              <a:r>
                <a:rPr kumimoji="1" lang="ja-JP" altLang="en-US" dirty="0"/>
                <a:t>　</a:t>
              </a:r>
              <a:r>
                <a:rPr lang="en-US" altLang="ja-JP" dirty="0"/>
                <a:t>500</a:t>
              </a:r>
              <a:r>
                <a:rPr kumimoji="1" lang="en-US" altLang="ja-JP" dirty="0"/>
                <a:t>A</a:t>
              </a:r>
            </a:p>
            <a:p>
              <a:r>
                <a:rPr kumimoji="1" lang="en-US" altLang="ja-JP" dirty="0"/>
                <a:t>IN	</a:t>
              </a:r>
              <a:r>
                <a:rPr kumimoji="1" lang="ja-JP" altLang="en-US" dirty="0"/>
                <a:t>：</a:t>
              </a:r>
              <a:r>
                <a:rPr kumimoji="1" lang="en-US" altLang="ja-JP" dirty="0"/>
                <a:t>M12×2</a:t>
              </a:r>
            </a:p>
            <a:p>
              <a:r>
                <a:rPr lang="en-US" altLang="ja-JP" dirty="0"/>
                <a:t>OUT	</a:t>
              </a:r>
              <a:r>
                <a:rPr lang="ja-JP" altLang="en-US" dirty="0"/>
                <a:t>：</a:t>
              </a:r>
              <a:r>
                <a:rPr lang="en-US" altLang="ja-JP" dirty="0"/>
                <a:t>M8×5</a:t>
              </a:r>
            </a:p>
          </p:txBody>
        </p:sp>
        <p:sp>
          <p:nvSpPr>
            <p:cNvPr id="15" name="テキスト ボックス 14">
              <a:extLst>
                <a:ext uri="{FF2B5EF4-FFF2-40B4-BE49-F238E27FC236}">
                  <a16:creationId xmlns:a16="http://schemas.microsoft.com/office/drawing/2014/main" id="{10025875-8644-8AE1-9850-39C20228C50D}"/>
                </a:ext>
              </a:extLst>
            </p:cNvPr>
            <p:cNvSpPr txBox="1"/>
            <p:nvPr/>
          </p:nvSpPr>
          <p:spPr>
            <a:xfrm>
              <a:off x="4661467" y="3615071"/>
              <a:ext cx="2368621" cy="369332"/>
            </a:xfrm>
            <a:prstGeom prst="rect">
              <a:avLst/>
            </a:prstGeom>
            <a:noFill/>
          </p:spPr>
          <p:txBody>
            <a:bodyPr wrap="square">
              <a:spAutoFit/>
            </a:bodyPr>
            <a:lstStyle/>
            <a:p>
              <a:r>
                <a:rPr lang="en-US" altLang="ja-JP" dirty="0">
                  <a:hlinkClick r:id="rId6"/>
                </a:rPr>
                <a:t>OTP-700SE-1</a:t>
              </a:r>
              <a:endParaRPr lang="ja-JP" altLang="en-US" dirty="0"/>
            </a:p>
          </p:txBody>
        </p:sp>
      </p:grpSp>
      <p:grpSp>
        <p:nvGrpSpPr>
          <p:cNvPr id="28" name="グループ化 27">
            <a:extLst>
              <a:ext uri="{FF2B5EF4-FFF2-40B4-BE49-F238E27FC236}">
                <a16:creationId xmlns:a16="http://schemas.microsoft.com/office/drawing/2014/main" id="{DEFBCB27-D993-4730-02AA-F3052636788C}"/>
              </a:ext>
            </a:extLst>
          </p:cNvPr>
          <p:cNvGrpSpPr/>
          <p:nvPr/>
        </p:nvGrpSpPr>
        <p:grpSpPr>
          <a:xfrm flipH="1">
            <a:off x="9054981" y="1878271"/>
            <a:ext cx="404308" cy="604975"/>
            <a:chOff x="8235831" y="1887036"/>
            <a:chExt cx="404308" cy="604975"/>
          </a:xfrm>
        </p:grpSpPr>
        <p:cxnSp>
          <p:nvCxnSpPr>
            <p:cNvPr id="31" name="直線コネクタ 30">
              <a:extLst>
                <a:ext uri="{FF2B5EF4-FFF2-40B4-BE49-F238E27FC236}">
                  <a16:creationId xmlns:a16="http://schemas.microsoft.com/office/drawing/2014/main" id="{ADB16DFD-D15E-A3AF-D730-5AF65FBD6014}"/>
                </a:ext>
              </a:extLst>
            </p:cNvPr>
            <p:cNvCxnSpPr>
              <a:cxnSpLocks/>
            </p:cNvCxnSpPr>
            <p:nvPr/>
          </p:nvCxnSpPr>
          <p:spPr>
            <a:xfrm flipH="1">
              <a:off x="8235831" y="1888823"/>
              <a:ext cx="403257" cy="6031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1F1EC3E8-0460-111B-6239-73D2AD8EE26D}"/>
                </a:ext>
              </a:extLst>
            </p:cNvPr>
            <p:cNvCxnSpPr>
              <a:cxnSpLocks/>
            </p:cNvCxnSpPr>
            <p:nvPr/>
          </p:nvCxnSpPr>
          <p:spPr>
            <a:xfrm flipH="1">
              <a:off x="8419909" y="1887036"/>
              <a:ext cx="220230" cy="6049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吹き出し: 折線 3">
            <a:extLst>
              <a:ext uri="{FF2B5EF4-FFF2-40B4-BE49-F238E27FC236}">
                <a16:creationId xmlns:a16="http://schemas.microsoft.com/office/drawing/2014/main" id="{055650EA-B73D-A07C-B3E0-6534DF16CD5B}"/>
              </a:ext>
            </a:extLst>
          </p:cNvPr>
          <p:cNvSpPr/>
          <p:nvPr/>
        </p:nvSpPr>
        <p:spPr>
          <a:xfrm>
            <a:off x="9673484" y="1531464"/>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6" name="グループ化 5">
            <a:extLst>
              <a:ext uri="{FF2B5EF4-FFF2-40B4-BE49-F238E27FC236}">
                <a16:creationId xmlns:a16="http://schemas.microsoft.com/office/drawing/2014/main" id="{7368D87B-DADD-BD3D-2177-20C8545F483C}"/>
              </a:ext>
            </a:extLst>
          </p:cNvPr>
          <p:cNvGrpSpPr/>
          <p:nvPr/>
        </p:nvGrpSpPr>
        <p:grpSpPr>
          <a:xfrm>
            <a:off x="8484327" y="2158042"/>
            <a:ext cx="720951" cy="264371"/>
            <a:chOff x="738051" y="2372149"/>
            <a:chExt cx="264371" cy="264371"/>
          </a:xfrm>
        </p:grpSpPr>
        <p:cxnSp>
          <p:nvCxnSpPr>
            <p:cNvPr id="7" name="直線コネクタ 6">
              <a:extLst>
                <a:ext uri="{FF2B5EF4-FFF2-40B4-BE49-F238E27FC236}">
                  <a16:creationId xmlns:a16="http://schemas.microsoft.com/office/drawing/2014/main" id="{95A0119B-A628-2983-EE87-2DFD5737416B}"/>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568B95B8-F672-1D03-5196-CCDAC17A59C0}"/>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2" name="直線コネクタ 41">
            <a:extLst>
              <a:ext uri="{FF2B5EF4-FFF2-40B4-BE49-F238E27FC236}">
                <a16:creationId xmlns:a16="http://schemas.microsoft.com/office/drawing/2014/main" id="{CC55CED2-9278-FE94-9E4E-7113313EBA95}"/>
              </a:ext>
            </a:extLst>
          </p:cNvPr>
          <p:cNvCxnSpPr>
            <a:cxnSpLocks/>
          </p:cNvCxnSpPr>
          <p:nvPr/>
        </p:nvCxnSpPr>
        <p:spPr>
          <a:xfrm flipH="1">
            <a:off x="8979719" y="2726310"/>
            <a:ext cx="386073" cy="7548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698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図 1" descr="Before we get into the details of 240.21, you must understand that a tap conductor isn't permitted to supply another tap conductor. In other words, you can't make a tap from a tap に対する画像結果">
            <a:extLst>
              <a:ext uri="{FF2B5EF4-FFF2-40B4-BE49-F238E27FC236}">
                <a16:creationId xmlns:a16="http://schemas.microsoft.com/office/drawing/2014/main" id="{A941672B-4295-5A5C-C9FD-49658D7C0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360" y="3770428"/>
            <a:ext cx="42291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D2BFB3F8-DED5-03CC-459B-A223E6A293E3}"/>
              </a:ext>
            </a:extLst>
          </p:cNvPr>
          <p:cNvSpPr txBox="1"/>
          <p:nvPr/>
        </p:nvSpPr>
        <p:spPr>
          <a:xfrm>
            <a:off x="679219" y="919234"/>
            <a:ext cx="10833561" cy="1754326"/>
          </a:xfrm>
          <a:prstGeom prst="rect">
            <a:avLst/>
          </a:prstGeom>
          <a:noFill/>
        </p:spPr>
        <p:txBody>
          <a:bodyPr wrap="square">
            <a:spAutoFit/>
          </a:bodyPr>
          <a:lstStyle/>
          <a:p>
            <a:r>
              <a:rPr lang="en-US"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NFPA70 </a:t>
            </a:r>
          </a:p>
          <a:p>
            <a:r>
              <a:rPr lang="en-US"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240.21 Location in Circuit. Overcurrent protection shall be provided in each ungrounded circuit conductor and shall be located at the point where the conductors receive their supply except as specified in 240.21(A) through (H). Conductors supplied under 240.21(A) through (H) shall not supply another conductor except through an overcurrent protective device meeting the requirements of 240.4.</a:t>
            </a: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p:txBody>
      </p:sp>
      <p:sp>
        <p:nvSpPr>
          <p:cNvPr id="6" name="テキスト ボックス 5">
            <a:extLst>
              <a:ext uri="{FF2B5EF4-FFF2-40B4-BE49-F238E27FC236}">
                <a16:creationId xmlns:a16="http://schemas.microsoft.com/office/drawing/2014/main" id="{2E35233C-E8F5-BBBA-9FA1-16653E2F2A86}"/>
              </a:ext>
            </a:extLst>
          </p:cNvPr>
          <p:cNvSpPr txBox="1"/>
          <p:nvPr/>
        </p:nvSpPr>
        <p:spPr>
          <a:xfrm>
            <a:off x="2182698" y="2692434"/>
            <a:ext cx="6097384" cy="646331"/>
          </a:xfrm>
          <a:prstGeom prst="rect">
            <a:avLst/>
          </a:prstGeom>
          <a:noFill/>
        </p:spPr>
        <p:txBody>
          <a:bodyPr wrap="square">
            <a:spAutoFit/>
          </a:bodyPr>
          <a:lstStyle/>
          <a:p>
            <a:r>
              <a:rPr lang="en-US" altLang="ja-JP" dirty="0">
                <a:effectLst/>
                <a:latin typeface="Calibri" panose="020F0502020204030204" pitchFamily="34" charset="0"/>
                <a:ea typeface="ＭＳ Ｐゴシック" panose="020B0600070205080204" pitchFamily="50" charset="-128"/>
              </a:rPr>
              <a:t>Basically, m/c vendor shall follow the rules for tap conductors and do not tap from tap</a:t>
            </a:r>
            <a:endParaRPr lang="ja-JP" altLang="en-US" dirty="0"/>
          </a:p>
        </p:txBody>
      </p:sp>
      <p:sp>
        <p:nvSpPr>
          <p:cNvPr id="7" name="テキスト ボックス 6">
            <a:extLst>
              <a:ext uri="{FF2B5EF4-FFF2-40B4-BE49-F238E27FC236}">
                <a16:creationId xmlns:a16="http://schemas.microsoft.com/office/drawing/2014/main" id="{95426582-7DF0-9FE2-9BFC-A36241DF24A7}"/>
              </a:ext>
            </a:extLst>
          </p:cNvPr>
          <p:cNvSpPr txBox="1"/>
          <p:nvPr/>
        </p:nvSpPr>
        <p:spPr>
          <a:xfrm>
            <a:off x="1736520" y="145292"/>
            <a:ext cx="4169329" cy="369332"/>
          </a:xfrm>
          <a:prstGeom prst="rect">
            <a:avLst/>
          </a:prstGeom>
          <a:noFill/>
        </p:spPr>
        <p:txBody>
          <a:bodyPr wrap="square" rtlCol="0">
            <a:spAutoFit/>
          </a:bodyPr>
          <a:lstStyle/>
          <a:p>
            <a:r>
              <a:rPr kumimoji="1" lang="en-US" altLang="ja-JP" dirty="0"/>
              <a:t>※</a:t>
            </a:r>
            <a:r>
              <a:rPr kumimoji="1" lang="ja-JP" altLang="en-US" dirty="0"/>
              <a:t>誤訳防止の為、原文を転記</a:t>
            </a:r>
          </a:p>
        </p:txBody>
      </p:sp>
      <p:sp>
        <p:nvSpPr>
          <p:cNvPr id="10" name="スライド番号プレースホルダー 9">
            <a:extLst>
              <a:ext uri="{FF2B5EF4-FFF2-40B4-BE49-F238E27FC236}">
                <a16:creationId xmlns:a16="http://schemas.microsoft.com/office/drawing/2014/main" id="{0F6C9BB9-38AC-7C9D-5BA9-FD220120BD0D}"/>
              </a:ext>
            </a:extLst>
          </p:cNvPr>
          <p:cNvSpPr>
            <a:spLocks noGrp="1"/>
          </p:cNvSpPr>
          <p:nvPr>
            <p:ph type="sldNum" sz="quarter" idx="12"/>
          </p:nvPr>
        </p:nvSpPr>
        <p:spPr/>
        <p:txBody>
          <a:bodyPr/>
          <a:lstStyle/>
          <a:p>
            <a:fld id="{EE6B4B11-9538-48C2-A03B-57C923024A3C}" type="slidenum">
              <a:rPr kumimoji="1" lang="ja-JP" altLang="en-US" smtClean="0"/>
              <a:t>6</a:t>
            </a:fld>
            <a:r>
              <a:rPr kumimoji="1" lang="ja-JP" altLang="en-US"/>
              <a:t>ページ</a:t>
            </a:r>
            <a:endParaRPr kumimoji="1" lang="ja-JP" altLang="en-US" dirty="0"/>
          </a:p>
        </p:txBody>
      </p:sp>
      <p:sp>
        <p:nvSpPr>
          <p:cNvPr id="11" name="テキスト ボックス 10">
            <a:extLst>
              <a:ext uri="{FF2B5EF4-FFF2-40B4-BE49-F238E27FC236}">
                <a16:creationId xmlns:a16="http://schemas.microsoft.com/office/drawing/2014/main" id="{270D4D81-3DDF-D5A4-3EA6-434EC3A6FE67}"/>
              </a:ext>
            </a:extLst>
          </p:cNvPr>
          <p:cNvSpPr txBox="1"/>
          <p:nvPr/>
        </p:nvSpPr>
        <p:spPr>
          <a:xfrm>
            <a:off x="343877" y="145075"/>
            <a:ext cx="1236236" cy="369332"/>
          </a:xfrm>
          <a:prstGeom prst="rect">
            <a:avLst/>
          </a:prstGeom>
          <a:noFill/>
          <a:ln w="38100">
            <a:solidFill>
              <a:schemeClr val="tx1"/>
            </a:solidFill>
          </a:ln>
        </p:spPr>
        <p:txBody>
          <a:bodyPr wrap="none" rtlCol="0">
            <a:spAutoFit/>
          </a:bodyPr>
          <a:lstStyle/>
          <a:p>
            <a:r>
              <a:rPr kumimoji="1" lang="ja-JP" altLang="en-US" dirty="0"/>
              <a:t>参考資料</a:t>
            </a:r>
            <a:r>
              <a:rPr kumimoji="1" lang="en-US" altLang="ja-JP" dirty="0"/>
              <a:t>2</a:t>
            </a:r>
            <a:endParaRPr kumimoji="1" lang="ja-JP" altLang="en-US" dirty="0"/>
          </a:p>
        </p:txBody>
      </p:sp>
    </p:spTree>
    <p:extLst>
      <p:ext uri="{BB962C8B-B14F-4D97-AF65-F5344CB8AC3E}">
        <p14:creationId xmlns:p14="http://schemas.microsoft.com/office/powerpoint/2010/main" val="10421853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2F43E-A0B1-47A9-3393-6DC7A8E8450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2B97E55-A7BF-5F61-0FF8-3E8C6F65BD42}"/>
              </a:ext>
            </a:extLst>
          </p:cNvPr>
          <p:cNvSpPr>
            <a:spLocks noGrp="1"/>
          </p:cNvSpPr>
          <p:nvPr>
            <p:ph type="title"/>
          </p:nvPr>
        </p:nvSpPr>
        <p:spPr>
          <a:xfrm>
            <a:off x="838200" y="119047"/>
            <a:ext cx="10515600" cy="520700"/>
          </a:xfrm>
        </p:spPr>
        <p:txBody>
          <a:bodyPr>
            <a:normAutofit/>
          </a:bodyPr>
          <a:lstStyle/>
          <a:p>
            <a:r>
              <a:rPr kumimoji="1" lang="en-US" altLang="ja-JP" sz="2800" dirty="0"/>
              <a:t>OTP700SE</a:t>
            </a:r>
            <a:r>
              <a:rPr kumimoji="1" lang="ja-JP" altLang="en-US" sz="2800" dirty="0"/>
              <a:t>シリーズとコンビネーション</a:t>
            </a:r>
          </a:p>
        </p:txBody>
      </p:sp>
      <p:sp>
        <p:nvSpPr>
          <p:cNvPr id="9" name="スライド番号プレースホルダー 8">
            <a:extLst>
              <a:ext uri="{FF2B5EF4-FFF2-40B4-BE49-F238E27FC236}">
                <a16:creationId xmlns:a16="http://schemas.microsoft.com/office/drawing/2014/main" id="{92567FC9-95FC-66A9-E180-1BEA3B19F743}"/>
              </a:ext>
            </a:extLst>
          </p:cNvPr>
          <p:cNvSpPr>
            <a:spLocks noGrp="1"/>
          </p:cNvSpPr>
          <p:nvPr>
            <p:ph type="sldNum" sz="quarter" idx="12"/>
          </p:nvPr>
        </p:nvSpPr>
        <p:spPr/>
        <p:txBody>
          <a:bodyPr/>
          <a:lstStyle/>
          <a:p>
            <a:fld id="{E7784300-A231-4CE8-BF2A-B73085566916}" type="slidenum">
              <a:rPr kumimoji="1" lang="ja-JP" altLang="en-US" smtClean="0"/>
              <a:t>60</a:t>
            </a:fld>
            <a:r>
              <a:rPr kumimoji="1" lang="ja-JP" altLang="en-US"/>
              <a:t>ページ</a:t>
            </a:r>
            <a:endParaRPr kumimoji="1" lang="ja-JP" altLang="en-US" dirty="0"/>
          </a:p>
        </p:txBody>
      </p:sp>
      <p:sp>
        <p:nvSpPr>
          <p:cNvPr id="8" name="テキスト ボックス 7">
            <a:extLst>
              <a:ext uri="{FF2B5EF4-FFF2-40B4-BE49-F238E27FC236}">
                <a16:creationId xmlns:a16="http://schemas.microsoft.com/office/drawing/2014/main" id="{B57C4217-ADF3-E144-AE85-5F36005A85A7}"/>
              </a:ext>
            </a:extLst>
          </p:cNvPr>
          <p:cNvSpPr txBox="1"/>
          <p:nvPr/>
        </p:nvSpPr>
        <p:spPr>
          <a:xfrm>
            <a:off x="838200" y="2440717"/>
            <a:ext cx="6096000" cy="369332"/>
          </a:xfrm>
          <a:prstGeom prst="rect">
            <a:avLst/>
          </a:prstGeom>
          <a:noFill/>
        </p:spPr>
        <p:txBody>
          <a:bodyPr wrap="square">
            <a:spAutoFit/>
          </a:bodyPr>
          <a:lstStyle/>
          <a:p>
            <a:r>
              <a:rPr lang="en-US" altLang="ja-JP" dirty="0">
                <a:hlinkClick r:id="rId2"/>
              </a:rPr>
              <a:t>OK-700SE | Product </a:t>
            </a:r>
            <a:r>
              <a:rPr lang="en-US" altLang="ja-JP" dirty="0" err="1">
                <a:hlinkClick r:id="rId2"/>
              </a:rPr>
              <a:t>iQ</a:t>
            </a:r>
            <a:r>
              <a:rPr lang="en-US" altLang="ja-JP" dirty="0">
                <a:hlinkClick r:id="rId2"/>
              </a:rPr>
              <a:t> - Product </a:t>
            </a:r>
            <a:r>
              <a:rPr lang="en-US" altLang="ja-JP" dirty="0" err="1">
                <a:hlinkClick r:id="rId2"/>
              </a:rPr>
              <a:t>iQ</a:t>
            </a:r>
            <a:endParaRPr lang="ja-JP" altLang="en-US" dirty="0"/>
          </a:p>
        </p:txBody>
      </p:sp>
      <p:pic>
        <p:nvPicPr>
          <p:cNvPr id="12" name="図 11">
            <a:extLst>
              <a:ext uri="{FF2B5EF4-FFF2-40B4-BE49-F238E27FC236}">
                <a16:creationId xmlns:a16="http://schemas.microsoft.com/office/drawing/2014/main" id="{86B50B6D-AC05-AD8D-2B95-F172EC5EBB28}"/>
              </a:ext>
            </a:extLst>
          </p:cNvPr>
          <p:cNvPicPr>
            <a:picLocks noChangeAspect="1"/>
          </p:cNvPicPr>
          <p:nvPr/>
        </p:nvPicPr>
        <p:blipFill>
          <a:blip r:embed="rId3"/>
          <a:stretch>
            <a:fillRect/>
          </a:stretch>
        </p:blipFill>
        <p:spPr>
          <a:xfrm>
            <a:off x="838199" y="639747"/>
            <a:ext cx="10659491" cy="1803232"/>
          </a:xfrm>
          <a:prstGeom prst="rect">
            <a:avLst/>
          </a:prstGeom>
          <a:ln>
            <a:solidFill>
              <a:schemeClr val="tx1"/>
            </a:solidFill>
          </a:ln>
        </p:spPr>
      </p:pic>
      <p:sp>
        <p:nvSpPr>
          <p:cNvPr id="21" name="正方形/長方形 20">
            <a:extLst>
              <a:ext uri="{FF2B5EF4-FFF2-40B4-BE49-F238E27FC236}">
                <a16:creationId xmlns:a16="http://schemas.microsoft.com/office/drawing/2014/main" id="{05ADE1F5-6635-6961-C853-4917E79448D0}"/>
              </a:ext>
            </a:extLst>
          </p:cNvPr>
          <p:cNvSpPr/>
          <p:nvPr/>
        </p:nvSpPr>
        <p:spPr>
          <a:xfrm>
            <a:off x="838200" y="1948193"/>
            <a:ext cx="10659491" cy="4925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51082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0DC9B-AD6B-914D-CCFA-CFF97C2C475F}"/>
            </a:ext>
          </a:extLst>
        </p:cNvPr>
        <p:cNvGrpSpPr/>
        <p:nvPr/>
      </p:nvGrpSpPr>
      <p:grpSpPr>
        <a:xfrm>
          <a:off x="0" y="0"/>
          <a:ext cx="0" cy="0"/>
          <a:chOff x="0" y="0"/>
          <a:chExt cx="0" cy="0"/>
        </a:xfrm>
      </p:grpSpPr>
      <p:grpSp>
        <p:nvGrpSpPr>
          <p:cNvPr id="26" name="グループ化 25">
            <a:extLst>
              <a:ext uri="{FF2B5EF4-FFF2-40B4-BE49-F238E27FC236}">
                <a16:creationId xmlns:a16="http://schemas.microsoft.com/office/drawing/2014/main" id="{17D016F1-D25F-6AF6-34B1-EFC4ECE15443}"/>
              </a:ext>
            </a:extLst>
          </p:cNvPr>
          <p:cNvGrpSpPr/>
          <p:nvPr/>
        </p:nvGrpSpPr>
        <p:grpSpPr>
          <a:xfrm>
            <a:off x="7576998" y="2244587"/>
            <a:ext cx="2524073" cy="642828"/>
            <a:chOff x="7576998" y="2244587"/>
            <a:chExt cx="2524073" cy="642828"/>
          </a:xfrm>
        </p:grpSpPr>
        <p:pic>
          <p:nvPicPr>
            <p:cNvPr id="43" name="図 42" descr="ダイアグラム&#10;&#10;AI 生成コンテンツは誤りを含む可能性があります。">
              <a:extLst>
                <a:ext uri="{FF2B5EF4-FFF2-40B4-BE49-F238E27FC236}">
                  <a16:creationId xmlns:a16="http://schemas.microsoft.com/office/drawing/2014/main" id="{12386813-DECE-5256-F06B-3E052B05E7AF}"/>
                </a:ext>
              </a:extLst>
            </p:cNvPr>
            <p:cNvPicPr>
              <a:picLocks noChangeAspect="1"/>
            </p:cNvPicPr>
            <p:nvPr/>
          </p:nvPicPr>
          <p:blipFill>
            <a:blip r:embed="rId2"/>
            <a:stretch>
              <a:fillRect/>
            </a:stretch>
          </p:blipFill>
          <p:spPr>
            <a:xfrm>
              <a:off x="7576998" y="2244587"/>
              <a:ext cx="844342" cy="642828"/>
            </a:xfrm>
            <a:prstGeom prst="rect">
              <a:avLst/>
            </a:prstGeom>
          </p:spPr>
        </p:pic>
        <p:pic>
          <p:nvPicPr>
            <p:cNvPr id="45" name="図 44" descr="ダイアグラム&#10;&#10;AI 生成コンテンツは誤りを含む可能性があります。">
              <a:extLst>
                <a:ext uri="{FF2B5EF4-FFF2-40B4-BE49-F238E27FC236}">
                  <a16:creationId xmlns:a16="http://schemas.microsoft.com/office/drawing/2014/main" id="{BA0B50ED-F8C5-9725-FBC4-78AB00F0C413}"/>
                </a:ext>
              </a:extLst>
            </p:cNvPr>
            <p:cNvPicPr>
              <a:picLocks noChangeAspect="1"/>
            </p:cNvPicPr>
            <p:nvPr/>
          </p:nvPicPr>
          <p:blipFill>
            <a:blip r:embed="rId2"/>
            <a:stretch>
              <a:fillRect/>
            </a:stretch>
          </p:blipFill>
          <p:spPr>
            <a:xfrm>
              <a:off x="8412388" y="2244587"/>
              <a:ext cx="844342" cy="642828"/>
            </a:xfrm>
            <a:prstGeom prst="rect">
              <a:avLst/>
            </a:prstGeom>
          </p:spPr>
        </p:pic>
        <p:pic>
          <p:nvPicPr>
            <p:cNvPr id="47" name="図 46" descr="ダイアグラム&#10;&#10;AI 生成コンテンツは誤りを含む可能性があります。">
              <a:extLst>
                <a:ext uri="{FF2B5EF4-FFF2-40B4-BE49-F238E27FC236}">
                  <a16:creationId xmlns:a16="http://schemas.microsoft.com/office/drawing/2014/main" id="{0E6C2944-4302-6AE7-900C-D647BE36855A}"/>
                </a:ext>
              </a:extLst>
            </p:cNvPr>
            <p:cNvPicPr>
              <a:picLocks noChangeAspect="1"/>
            </p:cNvPicPr>
            <p:nvPr/>
          </p:nvPicPr>
          <p:blipFill>
            <a:blip r:embed="rId2"/>
            <a:stretch>
              <a:fillRect/>
            </a:stretch>
          </p:blipFill>
          <p:spPr>
            <a:xfrm>
              <a:off x="9256729" y="2244587"/>
              <a:ext cx="844342" cy="642828"/>
            </a:xfrm>
            <a:prstGeom prst="rect">
              <a:avLst/>
            </a:prstGeom>
          </p:spPr>
        </p:pic>
      </p:grpSp>
      <p:grpSp>
        <p:nvGrpSpPr>
          <p:cNvPr id="11" name="グループ化 10">
            <a:extLst>
              <a:ext uri="{FF2B5EF4-FFF2-40B4-BE49-F238E27FC236}">
                <a16:creationId xmlns:a16="http://schemas.microsoft.com/office/drawing/2014/main" id="{43CBC709-134A-8F0E-9B13-69B683EDE06B}"/>
              </a:ext>
            </a:extLst>
          </p:cNvPr>
          <p:cNvGrpSpPr/>
          <p:nvPr/>
        </p:nvGrpSpPr>
        <p:grpSpPr>
          <a:xfrm>
            <a:off x="568923" y="4000803"/>
            <a:ext cx="3297282" cy="839748"/>
            <a:chOff x="4821964" y="3225061"/>
            <a:chExt cx="3297282" cy="839748"/>
          </a:xfrm>
        </p:grpSpPr>
        <p:pic>
          <p:nvPicPr>
            <p:cNvPr id="4" name="図 3" descr="ダイアグラム&#10;&#10;AI 生成コンテンツは誤りを含む可能性があります。">
              <a:extLst>
                <a:ext uri="{FF2B5EF4-FFF2-40B4-BE49-F238E27FC236}">
                  <a16:creationId xmlns:a16="http://schemas.microsoft.com/office/drawing/2014/main" id="{54F3EBD9-3215-56BB-4B1F-F2AAFA552A38}"/>
                </a:ext>
              </a:extLst>
            </p:cNvPr>
            <p:cNvPicPr>
              <a:picLocks noChangeAspect="1"/>
            </p:cNvPicPr>
            <p:nvPr/>
          </p:nvPicPr>
          <p:blipFill>
            <a:blip r:embed="rId2"/>
            <a:stretch>
              <a:fillRect/>
            </a:stretch>
          </p:blipFill>
          <p:spPr>
            <a:xfrm>
              <a:off x="4821964" y="3225061"/>
              <a:ext cx="1102992" cy="839748"/>
            </a:xfrm>
            <a:prstGeom prst="rect">
              <a:avLst/>
            </a:prstGeom>
          </p:spPr>
        </p:pic>
        <p:pic>
          <p:nvPicPr>
            <p:cNvPr id="6" name="図 5" descr="ダイアグラム&#10;&#10;AI 生成コンテンツは誤りを含む可能性があります。">
              <a:extLst>
                <a:ext uri="{FF2B5EF4-FFF2-40B4-BE49-F238E27FC236}">
                  <a16:creationId xmlns:a16="http://schemas.microsoft.com/office/drawing/2014/main" id="{247A28AF-0C61-7BD0-BD61-48F19A899240}"/>
                </a:ext>
              </a:extLst>
            </p:cNvPr>
            <p:cNvPicPr>
              <a:picLocks noChangeAspect="1"/>
            </p:cNvPicPr>
            <p:nvPr/>
          </p:nvPicPr>
          <p:blipFill>
            <a:blip r:embed="rId2"/>
            <a:stretch>
              <a:fillRect/>
            </a:stretch>
          </p:blipFill>
          <p:spPr>
            <a:xfrm>
              <a:off x="5913262" y="3225061"/>
              <a:ext cx="1102992" cy="839748"/>
            </a:xfrm>
            <a:prstGeom prst="rect">
              <a:avLst/>
            </a:prstGeom>
          </p:spPr>
        </p:pic>
        <p:pic>
          <p:nvPicPr>
            <p:cNvPr id="7" name="図 6" descr="ダイアグラム&#10;&#10;AI 生成コンテンツは誤りを含む可能性があります。">
              <a:extLst>
                <a:ext uri="{FF2B5EF4-FFF2-40B4-BE49-F238E27FC236}">
                  <a16:creationId xmlns:a16="http://schemas.microsoft.com/office/drawing/2014/main" id="{99C063BC-3E3D-B5A4-3D5E-F019E4932FF3}"/>
                </a:ext>
              </a:extLst>
            </p:cNvPr>
            <p:cNvPicPr>
              <a:picLocks noChangeAspect="1"/>
            </p:cNvPicPr>
            <p:nvPr/>
          </p:nvPicPr>
          <p:blipFill>
            <a:blip r:embed="rId2"/>
            <a:stretch>
              <a:fillRect/>
            </a:stretch>
          </p:blipFill>
          <p:spPr>
            <a:xfrm>
              <a:off x="7016254" y="3225061"/>
              <a:ext cx="1102992" cy="839748"/>
            </a:xfrm>
            <a:prstGeom prst="rect">
              <a:avLst/>
            </a:prstGeom>
          </p:spPr>
        </p:pic>
      </p:grpSp>
      <p:pic>
        <p:nvPicPr>
          <p:cNvPr id="46" name="図 45">
            <a:extLst>
              <a:ext uri="{FF2B5EF4-FFF2-40B4-BE49-F238E27FC236}">
                <a16:creationId xmlns:a16="http://schemas.microsoft.com/office/drawing/2014/main" id="{59C78BC5-4183-E55C-0714-059AB67D65F2}"/>
              </a:ext>
            </a:extLst>
          </p:cNvPr>
          <p:cNvPicPr>
            <a:picLocks noChangeAspect="1"/>
          </p:cNvPicPr>
          <p:nvPr/>
        </p:nvPicPr>
        <p:blipFill>
          <a:blip r:embed="rId3"/>
          <a:stretch>
            <a:fillRect/>
          </a:stretch>
        </p:blipFill>
        <p:spPr>
          <a:xfrm>
            <a:off x="8581625" y="830324"/>
            <a:ext cx="514819" cy="1137635"/>
          </a:xfrm>
          <a:prstGeom prst="rect">
            <a:avLst/>
          </a:prstGeom>
        </p:spPr>
      </p:pic>
      <p:cxnSp>
        <p:nvCxnSpPr>
          <p:cNvPr id="51" name="直線コネクタ 50">
            <a:extLst>
              <a:ext uri="{FF2B5EF4-FFF2-40B4-BE49-F238E27FC236}">
                <a16:creationId xmlns:a16="http://schemas.microsoft.com/office/drawing/2014/main" id="{642729AF-7D00-6F33-3A72-D1499BF6A6D2}"/>
              </a:ext>
            </a:extLst>
          </p:cNvPr>
          <p:cNvCxnSpPr>
            <a:cxnSpLocks/>
          </p:cNvCxnSpPr>
          <p:nvPr/>
        </p:nvCxnSpPr>
        <p:spPr>
          <a:xfrm flipH="1">
            <a:off x="8610460" y="1913196"/>
            <a:ext cx="234343" cy="4974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2E016BA0-7BCD-6D89-C25F-CDBACB5CF8A5}"/>
              </a:ext>
            </a:extLst>
          </p:cNvPr>
          <p:cNvPicPr>
            <a:picLocks noChangeAspect="1"/>
          </p:cNvPicPr>
          <p:nvPr/>
        </p:nvPicPr>
        <p:blipFill>
          <a:blip r:embed="rId3"/>
          <a:stretch>
            <a:fillRect/>
          </a:stretch>
        </p:blipFill>
        <p:spPr>
          <a:xfrm>
            <a:off x="1784817" y="1102127"/>
            <a:ext cx="865494" cy="2139086"/>
          </a:xfrm>
          <a:prstGeom prst="rect">
            <a:avLst/>
          </a:prstGeom>
        </p:spPr>
      </p:pic>
      <p:sp>
        <p:nvSpPr>
          <p:cNvPr id="2" name="タイトル 1">
            <a:extLst>
              <a:ext uri="{FF2B5EF4-FFF2-40B4-BE49-F238E27FC236}">
                <a16:creationId xmlns:a16="http://schemas.microsoft.com/office/drawing/2014/main" id="{BCEF0B91-374A-A86B-AF04-D301B5469B8A}"/>
              </a:ext>
            </a:extLst>
          </p:cNvPr>
          <p:cNvSpPr>
            <a:spLocks noGrp="1"/>
          </p:cNvSpPr>
          <p:nvPr>
            <p:ph type="title"/>
          </p:nvPr>
        </p:nvSpPr>
        <p:spPr>
          <a:xfrm>
            <a:off x="337353" y="79290"/>
            <a:ext cx="11567600" cy="911886"/>
          </a:xfrm>
        </p:spPr>
        <p:txBody>
          <a:bodyPr>
            <a:normAutofit/>
          </a:bodyPr>
          <a:lstStyle/>
          <a:p>
            <a:pPr lvl="0">
              <a:spcBef>
                <a:spcPts val="1000"/>
              </a:spcBef>
              <a:defRPr/>
            </a:pPr>
            <a:r>
              <a:rPr kumimoji="1" lang="en-US" altLang="ja-JP" sz="2800" dirty="0">
                <a:latin typeface="+mn-ea"/>
                <a:ea typeface="+mn-ea"/>
              </a:rPr>
              <a:t>2.2.1.5</a:t>
            </a:r>
            <a:r>
              <a:rPr kumimoji="1" lang="ja-JP" altLang="en-US" sz="2800" dirty="0">
                <a:latin typeface="+mn-ea"/>
                <a:ea typeface="+mn-ea"/>
              </a:rPr>
              <a:t>　</a:t>
            </a:r>
            <a:r>
              <a:rPr lang="en-US" altLang="ja-JP" sz="2800" dirty="0">
                <a:latin typeface="游ゴシック" panose="020B0400000000000000" pitchFamily="50" charset="-128"/>
                <a:ea typeface="游ゴシック" panose="020B0400000000000000" pitchFamily="50" charset="-128"/>
              </a:rPr>
              <a:t> 400AF </a:t>
            </a:r>
            <a:r>
              <a:rPr lang="ja-JP" altLang="en-US" sz="2800" dirty="0">
                <a:latin typeface="游ゴシック" panose="020B0400000000000000" pitchFamily="50" charset="-128"/>
                <a:ea typeface="游ゴシック" panose="020B0400000000000000" pitchFamily="50" charset="-128"/>
              </a:rPr>
              <a:t>　</a:t>
            </a:r>
            <a:r>
              <a:rPr lang="en-US" altLang="ja-JP" sz="2800" dirty="0">
                <a:latin typeface="游ゴシック" panose="020B0400000000000000" pitchFamily="50" charset="-128"/>
              </a:rPr>
              <a:t>NF400-HWU </a:t>
            </a:r>
            <a:r>
              <a:rPr lang="en-US" altLang="ja-JP" sz="2800" dirty="0">
                <a:latin typeface="游ゴシック" panose="020B0400000000000000" pitchFamily="50" charset="-128"/>
                <a:ea typeface="游ゴシック" panose="020B0400000000000000" pitchFamily="50" charset="-128"/>
              </a:rPr>
              <a:t>+OK-700SEF-3-SCCR</a:t>
            </a:r>
            <a:br>
              <a:rPr kumimoji="1" lang="en-US" altLang="ja-JP" sz="4000" dirty="0">
                <a:latin typeface="+mn-ea"/>
                <a:ea typeface="+mn-ea"/>
              </a:rPr>
            </a:br>
            <a:r>
              <a:rPr kumimoji="1" lang="en-US" altLang="ja-JP" sz="2800" dirty="0">
                <a:latin typeface="+mn-ea"/>
                <a:ea typeface="+mn-ea"/>
              </a:rPr>
              <a:t>               </a:t>
            </a:r>
            <a:r>
              <a:rPr kumimoji="1" lang="ja-JP" altLang="en-US" sz="2000" b="0" i="0" u="none" strike="noStrike" kern="1200" cap="none" spc="0" normalizeH="0" baseline="0" noProof="0" dirty="0">
                <a:ln>
                  <a:noFill/>
                </a:ln>
                <a:effectLst/>
                <a:uLnTx/>
                <a:uFillTx/>
                <a:latin typeface="+mn-ea"/>
                <a:ea typeface="+mn-ea"/>
                <a:cs typeface="+mn-cs"/>
              </a:rPr>
              <a:t>組合せ認定</a:t>
            </a:r>
            <a:r>
              <a:rPr kumimoji="1" lang="en-US" altLang="ja-JP" sz="2000" b="0" i="0" u="none" strike="noStrike" kern="1200" cap="none" spc="0" normalizeH="0" baseline="0" noProof="0" dirty="0">
                <a:ln>
                  <a:noFill/>
                </a:ln>
                <a:effectLst/>
                <a:uLnTx/>
                <a:uFillTx/>
                <a:latin typeface="+mn-ea"/>
                <a:ea typeface="+mn-ea"/>
                <a:cs typeface="+mn-cs"/>
              </a:rPr>
              <a:t>SCCR</a:t>
            </a:r>
            <a:r>
              <a:rPr kumimoji="1" lang="ja-JP" altLang="en-US" sz="2000" b="0" i="0" u="none" strike="noStrike" kern="1200" cap="none" spc="0" normalizeH="0" baseline="0" noProof="0" dirty="0">
                <a:ln>
                  <a:noFill/>
                </a:ln>
                <a:effectLst/>
                <a:uLnTx/>
                <a:uFillTx/>
                <a:latin typeface="+mn-ea"/>
                <a:ea typeface="+mn-ea"/>
                <a:cs typeface="+mn-cs"/>
              </a:rPr>
              <a:t>：</a:t>
            </a:r>
            <a:r>
              <a:rPr kumimoji="1" lang="en-US" altLang="ja-JP" sz="2000" b="0" i="0" u="none" strike="noStrike" kern="1200" cap="none" spc="0" normalizeH="0" baseline="0" noProof="0" dirty="0">
                <a:ln>
                  <a:noFill/>
                </a:ln>
                <a:solidFill>
                  <a:srgbClr val="FF0000"/>
                </a:solidFill>
                <a:effectLst/>
                <a:uLnTx/>
                <a:uFillTx/>
                <a:latin typeface="+mn-ea"/>
                <a:ea typeface="+mn-ea"/>
                <a:cs typeface="+mn-cs"/>
              </a:rPr>
              <a:t>50kA(AC480V</a:t>
            </a:r>
            <a:r>
              <a:rPr kumimoji="1" lang="ja-JP" altLang="en-US" sz="20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000" dirty="0">
              <a:solidFill>
                <a:srgbClr val="FF0000"/>
              </a:solidFill>
              <a:latin typeface="+mn-ea"/>
              <a:ea typeface="+mn-ea"/>
            </a:endParaRPr>
          </a:p>
        </p:txBody>
      </p:sp>
      <p:sp>
        <p:nvSpPr>
          <p:cNvPr id="20" name="テキスト ボックス 19">
            <a:extLst>
              <a:ext uri="{FF2B5EF4-FFF2-40B4-BE49-F238E27FC236}">
                <a16:creationId xmlns:a16="http://schemas.microsoft.com/office/drawing/2014/main" id="{4A4F07F2-6F99-9057-E53D-607EED696AAF}"/>
              </a:ext>
            </a:extLst>
          </p:cNvPr>
          <p:cNvSpPr txBox="1"/>
          <p:nvPr/>
        </p:nvSpPr>
        <p:spPr>
          <a:xfrm>
            <a:off x="3083193" y="1140025"/>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NF400-HWU</a:t>
            </a:r>
          </a:p>
        </p:txBody>
      </p:sp>
      <p:sp>
        <p:nvSpPr>
          <p:cNvPr id="50" name="テキスト ボックス 49">
            <a:extLst>
              <a:ext uri="{FF2B5EF4-FFF2-40B4-BE49-F238E27FC236}">
                <a16:creationId xmlns:a16="http://schemas.microsoft.com/office/drawing/2014/main" id="{BF8AFFB2-E174-54C4-4CD4-C32307CFED5F}"/>
              </a:ext>
            </a:extLst>
          </p:cNvPr>
          <p:cNvSpPr txBox="1"/>
          <p:nvPr/>
        </p:nvSpPr>
        <p:spPr>
          <a:xfrm>
            <a:off x="5728234" y="5563865"/>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cxnSp>
        <p:nvCxnSpPr>
          <p:cNvPr id="101" name="コネクタ: カギ線 100">
            <a:extLst>
              <a:ext uri="{FF2B5EF4-FFF2-40B4-BE49-F238E27FC236}">
                <a16:creationId xmlns:a16="http://schemas.microsoft.com/office/drawing/2014/main" id="{6DC58210-966D-B4F8-862D-E2F932272B69}"/>
              </a:ext>
            </a:extLst>
          </p:cNvPr>
          <p:cNvCxnSpPr>
            <a:cxnSpLocks/>
            <a:stCxn id="104" idx="3"/>
            <a:endCxn id="105" idx="3"/>
          </p:cNvCxnSpPr>
          <p:nvPr/>
        </p:nvCxnSpPr>
        <p:spPr>
          <a:xfrm>
            <a:off x="9051124" y="38304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51B61D26-40C5-31C5-9E3C-FF9F53B8ACA1}"/>
              </a:ext>
            </a:extLst>
          </p:cNvPr>
          <p:cNvSpPr txBox="1"/>
          <p:nvPr/>
        </p:nvSpPr>
        <p:spPr>
          <a:xfrm>
            <a:off x="9563289" y="40854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104" name="図 103">
            <a:extLst>
              <a:ext uri="{FF2B5EF4-FFF2-40B4-BE49-F238E27FC236}">
                <a16:creationId xmlns:a16="http://schemas.microsoft.com/office/drawing/2014/main" id="{25898F62-C0A2-B11A-A80F-FEEDECD311EA}"/>
              </a:ext>
            </a:extLst>
          </p:cNvPr>
          <p:cNvPicPr>
            <a:picLocks noChangeAspect="1"/>
          </p:cNvPicPr>
          <p:nvPr/>
        </p:nvPicPr>
        <p:blipFill>
          <a:blip r:embed="rId4"/>
          <a:stretch>
            <a:fillRect/>
          </a:stretch>
        </p:blipFill>
        <p:spPr>
          <a:xfrm>
            <a:off x="8626944" y="3455250"/>
            <a:ext cx="424180" cy="750472"/>
          </a:xfrm>
          <a:prstGeom prst="rect">
            <a:avLst/>
          </a:prstGeom>
        </p:spPr>
      </p:pic>
      <p:pic>
        <p:nvPicPr>
          <p:cNvPr id="105" name="図 104">
            <a:extLst>
              <a:ext uri="{FF2B5EF4-FFF2-40B4-BE49-F238E27FC236}">
                <a16:creationId xmlns:a16="http://schemas.microsoft.com/office/drawing/2014/main" id="{5B197C0B-59F6-0300-AA19-D9DA768A8419}"/>
              </a:ext>
            </a:extLst>
          </p:cNvPr>
          <p:cNvPicPr>
            <a:picLocks noChangeAspect="1"/>
          </p:cNvPicPr>
          <p:nvPr/>
        </p:nvPicPr>
        <p:blipFill>
          <a:blip r:embed="rId5"/>
          <a:stretch>
            <a:fillRect/>
          </a:stretch>
        </p:blipFill>
        <p:spPr>
          <a:xfrm>
            <a:off x="8386597" y="4559566"/>
            <a:ext cx="904875" cy="677074"/>
          </a:xfrm>
          <a:prstGeom prst="rect">
            <a:avLst/>
          </a:prstGeom>
        </p:spPr>
      </p:pic>
      <p:cxnSp>
        <p:nvCxnSpPr>
          <p:cNvPr id="106" name="直線コネクタ 105">
            <a:extLst>
              <a:ext uri="{FF2B5EF4-FFF2-40B4-BE49-F238E27FC236}">
                <a16:creationId xmlns:a16="http://schemas.microsoft.com/office/drawing/2014/main" id="{4469C8F3-2527-76C5-19D1-45E47175696A}"/>
              </a:ext>
            </a:extLst>
          </p:cNvPr>
          <p:cNvCxnSpPr>
            <a:cxnSpLocks/>
          </p:cNvCxnSpPr>
          <p:nvPr/>
        </p:nvCxnSpPr>
        <p:spPr>
          <a:xfrm flipH="1">
            <a:off x="8562490" y="4140973"/>
            <a:ext cx="157453"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D98CC48F-0EB7-29F6-3233-9DC835F12931}"/>
              </a:ext>
            </a:extLst>
          </p:cNvPr>
          <p:cNvCxnSpPr>
            <a:cxnSpLocks/>
          </p:cNvCxnSpPr>
          <p:nvPr/>
        </p:nvCxnSpPr>
        <p:spPr>
          <a:xfrm>
            <a:off x="8985447" y="4140973"/>
            <a:ext cx="144919"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279E58D3-7E99-FD4F-395C-1F9AE7B67759}"/>
              </a:ext>
            </a:extLst>
          </p:cNvPr>
          <p:cNvCxnSpPr>
            <a:cxnSpLocks/>
          </p:cNvCxnSpPr>
          <p:nvPr/>
        </p:nvCxnSpPr>
        <p:spPr>
          <a:xfrm>
            <a:off x="8839035" y="4140973"/>
            <a:ext cx="3697"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68970C9E-29ED-030B-EECC-D4920F11F695}"/>
              </a:ext>
            </a:extLst>
          </p:cNvPr>
          <p:cNvCxnSpPr>
            <a:cxnSpLocks/>
          </p:cNvCxnSpPr>
          <p:nvPr/>
        </p:nvCxnSpPr>
        <p:spPr>
          <a:xfrm>
            <a:off x="7994863" y="2741184"/>
            <a:ext cx="717252" cy="7767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E31D4F5A-08CF-F3B5-E897-1DE481C814F4}"/>
              </a:ext>
            </a:extLst>
          </p:cNvPr>
          <p:cNvGrpSpPr/>
          <p:nvPr/>
        </p:nvGrpSpPr>
        <p:grpSpPr>
          <a:xfrm>
            <a:off x="3040784" y="1995897"/>
            <a:ext cx="4290730" cy="1391011"/>
            <a:chOff x="2287769" y="1795370"/>
            <a:chExt cx="4766174" cy="1349021"/>
          </a:xfrm>
        </p:grpSpPr>
        <p:sp>
          <p:nvSpPr>
            <p:cNvPr id="10" name="テキスト ボックス 9">
              <a:extLst>
                <a:ext uri="{FF2B5EF4-FFF2-40B4-BE49-F238E27FC236}">
                  <a16:creationId xmlns:a16="http://schemas.microsoft.com/office/drawing/2014/main" id="{B3E39766-A1D7-1121-2EBE-9C8FCF3A2580}"/>
                </a:ext>
              </a:extLst>
            </p:cNvPr>
            <p:cNvSpPr txBox="1"/>
            <p:nvPr/>
          </p:nvSpPr>
          <p:spPr>
            <a:xfrm>
              <a:off x="2623124" y="1795370"/>
              <a:ext cx="4430819" cy="646331"/>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lang="en-US" altLang="ja-JP" dirty="0">
                  <a:solidFill>
                    <a:srgbClr val="0070C0"/>
                  </a:solidFill>
                </a:rPr>
                <a:t>350</a:t>
              </a:r>
              <a:r>
                <a:rPr kumimoji="1" lang="en-US" altLang="ja-JP" dirty="0">
                  <a:solidFill>
                    <a:srgbClr val="0070C0"/>
                  </a:solidFill>
                </a:rPr>
                <a:t>MCM×1</a:t>
              </a:r>
              <a:r>
                <a:rPr kumimoji="1" lang="ja-JP" altLang="en-US" dirty="0">
                  <a:solidFill>
                    <a:srgbClr val="0070C0"/>
                  </a:solidFill>
                </a:rPr>
                <a:t>本（</a:t>
              </a:r>
              <a:r>
                <a:rPr kumimoji="1" lang="en-US" altLang="ja-JP" dirty="0">
                  <a:solidFill>
                    <a:srgbClr val="0070C0"/>
                  </a:solidFill>
                </a:rPr>
                <a:t>300A</a:t>
              </a:r>
              <a:r>
                <a:rPr kumimoji="1" lang="ja-JP" altLang="en-US" dirty="0">
                  <a:solidFill>
                    <a:srgbClr val="0070C0"/>
                  </a:solidFill>
                </a:rPr>
                <a:t>）</a:t>
              </a:r>
              <a:r>
                <a:rPr lang="ja-JP" altLang="en-US" dirty="0">
                  <a:solidFill>
                    <a:srgbClr val="0070C0"/>
                  </a:solidFill>
                </a:rPr>
                <a:t>　　</a:t>
              </a:r>
              <a:endParaRPr lang="en-US" altLang="ja-JP" dirty="0">
                <a:solidFill>
                  <a:srgbClr val="0070C0"/>
                </a:solidFill>
              </a:endParaRPr>
            </a:p>
            <a:p>
              <a:r>
                <a:rPr kumimoji="1" lang="ja-JP" altLang="en-US" dirty="0">
                  <a:solidFill>
                    <a:srgbClr val="0070C0"/>
                  </a:solidFill>
                </a:rPr>
                <a:t>　　　　　</a:t>
              </a:r>
              <a:r>
                <a:rPr kumimoji="1" lang="en-US" altLang="ja-JP" dirty="0">
                  <a:solidFill>
                    <a:srgbClr val="0070C0"/>
                  </a:solidFill>
                </a:rPr>
                <a:t>3/0AWG×2</a:t>
              </a:r>
              <a:r>
                <a:rPr kumimoji="1" lang="ja-JP" altLang="en-US" dirty="0">
                  <a:solidFill>
                    <a:srgbClr val="0070C0"/>
                  </a:solidFill>
                </a:rPr>
                <a:t>本（</a:t>
              </a:r>
              <a:r>
                <a:rPr kumimoji="1" lang="en-US" altLang="ja-JP" dirty="0">
                  <a:solidFill>
                    <a:srgbClr val="0070C0"/>
                  </a:solidFill>
                </a:rPr>
                <a:t>400A</a:t>
              </a:r>
              <a:r>
                <a:rPr kumimoji="1" lang="ja-JP" altLang="en-US" dirty="0">
                  <a:solidFill>
                    <a:srgbClr val="0070C0"/>
                  </a:solidFill>
                </a:rPr>
                <a:t>）</a:t>
              </a:r>
            </a:p>
          </p:txBody>
        </p:sp>
        <p:cxnSp>
          <p:nvCxnSpPr>
            <p:cNvPr id="13" name="コネクタ: カギ線 12">
              <a:extLst>
                <a:ext uri="{FF2B5EF4-FFF2-40B4-BE49-F238E27FC236}">
                  <a16:creationId xmlns:a16="http://schemas.microsoft.com/office/drawing/2014/main" id="{C65D7008-721F-A4AA-61CB-1569A9AC5D80}"/>
                </a:ext>
              </a:extLst>
            </p:cNvPr>
            <p:cNvCxnSpPr>
              <a:cxnSpLocks/>
              <a:stCxn id="10" idx="2"/>
            </p:cNvCxnSpPr>
            <p:nvPr/>
          </p:nvCxnSpPr>
          <p:spPr>
            <a:xfrm rot="5400000">
              <a:off x="3211806" y="1517664"/>
              <a:ext cx="702690" cy="2550764"/>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テキスト ボックス 7">
            <a:extLst>
              <a:ext uri="{FF2B5EF4-FFF2-40B4-BE49-F238E27FC236}">
                <a16:creationId xmlns:a16="http://schemas.microsoft.com/office/drawing/2014/main" id="{B8D3EB97-6475-2AB8-BB41-6B1A3C039D42}"/>
              </a:ext>
            </a:extLst>
          </p:cNvPr>
          <p:cNvSpPr txBox="1"/>
          <p:nvPr/>
        </p:nvSpPr>
        <p:spPr>
          <a:xfrm>
            <a:off x="142317" y="5449864"/>
            <a:ext cx="4150495"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600" dirty="0">
                <a:solidFill>
                  <a:srgbClr val="0070C0"/>
                </a:solidFill>
              </a:rPr>
              <a:t>OUT</a:t>
            </a:r>
            <a:r>
              <a:rPr kumimoji="1" lang="ja-JP" altLang="en-US" sz="1600" dirty="0">
                <a:solidFill>
                  <a:srgbClr val="0070C0"/>
                </a:solidFill>
              </a:rPr>
              <a:t>側電線範囲</a:t>
            </a:r>
            <a:r>
              <a:rPr kumimoji="1" lang="en-US" altLang="ja-JP" sz="1600" dirty="0">
                <a:solidFill>
                  <a:srgbClr val="0070C0"/>
                </a:solidFill>
              </a:rPr>
              <a:t>:4</a:t>
            </a:r>
            <a:r>
              <a:rPr lang="en-US" altLang="ja-JP" sz="1600" dirty="0">
                <a:solidFill>
                  <a:srgbClr val="0070C0"/>
                </a:solidFill>
              </a:rPr>
              <a:t>AWG</a:t>
            </a:r>
            <a:r>
              <a:rPr kumimoji="1" lang="en-US" altLang="ja-JP" sz="1600" dirty="0">
                <a:solidFill>
                  <a:srgbClr val="0070C0"/>
                </a:solidFill>
              </a:rPr>
              <a:t>-1/0AWG(300A)</a:t>
            </a:r>
          </a:p>
          <a:p>
            <a:r>
              <a:rPr lang="ja-JP" altLang="en-US" sz="1600" dirty="0">
                <a:solidFill>
                  <a:srgbClr val="0070C0"/>
                </a:solidFill>
              </a:rPr>
              <a:t>　　　　　　　 </a:t>
            </a:r>
            <a:r>
              <a:rPr lang="en-US" altLang="ja-JP" sz="1600" dirty="0">
                <a:solidFill>
                  <a:srgbClr val="0070C0"/>
                </a:solidFill>
              </a:rPr>
              <a:t>:2AWG-1//0AWG(400A)</a:t>
            </a:r>
            <a:r>
              <a:rPr lang="ja-JP" altLang="en-US" sz="1600" dirty="0">
                <a:solidFill>
                  <a:srgbClr val="0070C0"/>
                </a:solidFill>
              </a:rPr>
              <a:t>　</a:t>
            </a:r>
            <a:endParaRPr kumimoji="1" lang="en-US" altLang="ja-JP" sz="1600" dirty="0">
              <a:solidFill>
                <a:srgbClr val="0070C0"/>
              </a:solidFill>
            </a:endParaRPr>
          </a:p>
          <a:p>
            <a:r>
              <a:rPr kumimoji="1" lang="ja-JP" altLang="en-US" sz="1600" dirty="0">
                <a:solidFill>
                  <a:srgbClr val="0070C0"/>
                </a:solidFill>
              </a:rPr>
              <a:t>（圧着端子の</a:t>
            </a:r>
            <a:r>
              <a:rPr kumimoji="1" lang="en-US" altLang="ja-JP" sz="1600" dirty="0">
                <a:solidFill>
                  <a:srgbClr val="0070C0"/>
                </a:solidFill>
              </a:rPr>
              <a:t>2</a:t>
            </a:r>
            <a:r>
              <a:rPr kumimoji="1" lang="ja-JP" altLang="en-US" sz="1600" dirty="0">
                <a:solidFill>
                  <a:srgbClr val="0070C0"/>
                </a:solidFill>
              </a:rPr>
              <a:t>枚重ね不可）</a:t>
            </a:r>
            <a:endParaRPr kumimoji="1" lang="en-US" altLang="ja-JP" sz="1600" dirty="0">
              <a:solidFill>
                <a:srgbClr val="0070C0"/>
              </a:solidFill>
            </a:endParaRPr>
          </a:p>
          <a:p>
            <a:r>
              <a:rPr kumimoji="1" lang="ja-JP" altLang="en-US" sz="1600" dirty="0">
                <a:solidFill>
                  <a:srgbClr val="0070C0"/>
                </a:solidFill>
              </a:rPr>
              <a:t>最大</a:t>
            </a:r>
            <a:r>
              <a:rPr kumimoji="1" lang="en-US" altLang="ja-JP" sz="1600" dirty="0">
                <a:solidFill>
                  <a:srgbClr val="0070C0"/>
                </a:solidFill>
              </a:rPr>
              <a:t>5</a:t>
            </a:r>
            <a:r>
              <a:rPr kumimoji="1" lang="ja-JP" altLang="en-US" sz="1600" dirty="0">
                <a:solidFill>
                  <a:srgbClr val="0070C0"/>
                </a:solidFill>
              </a:rPr>
              <a:t>分岐　</a:t>
            </a:r>
            <a:r>
              <a:rPr kumimoji="1" lang="en-US" altLang="ja-JP" sz="1600" dirty="0">
                <a:solidFill>
                  <a:srgbClr val="0070C0"/>
                </a:solidFill>
              </a:rPr>
              <a:t>SCCR35kA</a:t>
            </a:r>
          </a:p>
          <a:p>
            <a:r>
              <a:rPr kumimoji="1" lang="ja-JP" altLang="en-US" sz="1600" dirty="0">
                <a:solidFill>
                  <a:srgbClr val="0070C0"/>
                </a:solidFill>
              </a:rPr>
              <a:t>最大</a:t>
            </a:r>
            <a:r>
              <a:rPr kumimoji="1" lang="en-US" altLang="ja-JP" sz="1600" dirty="0">
                <a:solidFill>
                  <a:srgbClr val="0070C0"/>
                </a:solidFill>
              </a:rPr>
              <a:t>10</a:t>
            </a:r>
            <a:r>
              <a:rPr kumimoji="1" lang="ja-JP" altLang="en-US" sz="1600" dirty="0">
                <a:solidFill>
                  <a:srgbClr val="0070C0"/>
                </a:solidFill>
              </a:rPr>
              <a:t>分岐　</a:t>
            </a:r>
            <a:r>
              <a:rPr kumimoji="1" lang="en-US" altLang="ja-JP" sz="1600" dirty="0">
                <a:solidFill>
                  <a:srgbClr val="0070C0"/>
                </a:solidFill>
              </a:rPr>
              <a:t>SCCR10kA</a:t>
            </a:r>
          </a:p>
        </p:txBody>
      </p:sp>
      <p:cxnSp>
        <p:nvCxnSpPr>
          <p:cNvPr id="21" name="コネクタ: カギ線 20">
            <a:extLst>
              <a:ext uri="{FF2B5EF4-FFF2-40B4-BE49-F238E27FC236}">
                <a16:creationId xmlns:a16="http://schemas.microsoft.com/office/drawing/2014/main" id="{AB13F3F5-2102-37EE-0DD8-156EA034D05F}"/>
              </a:ext>
            </a:extLst>
          </p:cNvPr>
          <p:cNvCxnSpPr>
            <a:cxnSpLocks/>
            <a:stCxn id="8" idx="0"/>
            <a:endCxn id="55" idx="2"/>
          </p:cNvCxnSpPr>
          <p:nvPr/>
        </p:nvCxnSpPr>
        <p:spPr>
          <a:xfrm rot="16200000" flipV="1">
            <a:off x="1866220" y="5098518"/>
            <a:ext cx="702691"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EDC7CE9F-2DBC-991E-0C4E-84D38C58D2E8}"/>
              </a:ext>
            </a:extLst>
          </p:cNvPr>
          <p:cNvSpPr/>
          <p:nvPr/>
        </p:nvSpPr>
        <p:spPr>
          <a:xfrm>
            <a:off x="688389" y="4413250"/>
            <a:ext cx="3058350" cy="333923"/>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id="{3AD027F8-FED0-3E03-CF2B-B5A3203CC0A6}"/>
              </a:ext>
            </a:extLst>
          </p:cNvPr>
          <p:cNvSpPr>
            <a:spLocks noGrp="1"/>
          </p:cNvSpPr>
          <p:nvPr>
            <p:ph type="sldNum" sz="quarter" idx="12"/>
          </p:nvPr>
        </p:nvSpPr>
        <p:spPr/>
        <p:txBody>
          <a:bodyPr/>
          <a:lstStyle/>
          <a:p>
            <a:fld id="{E7784300-A231-4CE8-BF2A-B73085566916}" type="slidenum">
              <a:rPr kumimoji="1" lang="ja-JP" altLang="en-US" smtClean="0"/>
              <a:t>61</a:t>
            </a:fld>
            <a:r>
              <a:rPr kumimoji="1" lang="ja-JP" altLang="en-US"/>
              <a:t>ページ</a:t>
            </a:r>
            <a:endParaRPr kumimoji="1" lang="ja-JP" altLang="en-US" dirty="0"/>
          </a:p>
        </p:txBody>
      </p:sp>
      <p:cxnSp>
        <p:nvCxnSpPr>
          <p:cNvPr id="94" name="直線コネクタ 93">
            <a:extLst>
              <a:ext uri="{FF2B5EF4-FFF2-40B4-BE49-F238E27FC236}">
                <a16:creationId xmlns:a16="http://schemas.microsoft.com/office/drawing/2014/main" id="{E20C3128-6FE1-DA81-1632-1B4A88DB0E97}"/>
              </a:ext>
            </a:extLst>
          </p:cNvPr>
          <p:cNvCxnSpPr>
            <a:cxnSpLocks/>
          </p:cNvCxnSpPr>
          <p:nvPr/>
        </p:nvCxnSpPr>
        <p:spPr>
          <a:xfrm flipV="1">
            <a:off x="8834559" y="2741184"/>
            <a:ext cx="0" cy="7649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60ED940B-B67A-F384-83EC-177544ABE42D}"/>
              </a:ext>
            </a:extLst>
          </p:cNvPr>
          <p:cNvCxnSpPr>
            <a:cxnSpLocks/>
          </p:cNvCxnSpPr>
          <p:nvPr/>
        </p:nvCxnSpPr>
        <p:spPr>
          <a:xfrm flipH="1">
            <a:off x="7778187" y="1929173"/>
            <a:ext cx="867250" cy="488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65DC1E23-F02A-A59F-A01F-E30415ED7083}"/>
              </a:ext>
            </a:extLst>
          </p:cNvPr>
          <p:cNvCxnSpPr>
            <a:cxnSpLocks/>
          </p:cNvCxnSpPr>
          <p:nvPr/>
        </p:nvCxnSpPr>
        <p:spPr>
          <a:xfrm>
            <a:off x="8846211" y="1913196"/>
            <a:ext cx="199950" cy="4974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654860D5-6E63-0DB5-5BDC-8C308DCFC77E}"/>
              </a:ext>
            </a:extLst>
          </p:cNvPr>
          <p:cNvCxnSpPr>
            <a:cxnSpLocks/>
          </p:cNvCxnSpPr>
          <p:nvPr/>
        </p:nvCxnSpPr>
        <p:spPr>
          <a:xfrm>
            <a:off x="9044553" y="1919264"/>
            <a:ext cx="844258" cy="4929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D26F3C33-6E5C-5E5F-B24C-7E894127BEE3}"/>
              </a:ext>
            </a:extLst>
          </p:cNvPr>
          <p:cNvGrpSpPr/>
          <p:nvPr/>
        </p:nvGrpSpPr>
        <p:grpSpPr>
          <a:xfrm>
            <a:off x="824230" y="3128233"/>
            <a:ext cx="2770548" cy="1095745"/>
            <a:chOff x="488950" y="3128233"/>
            <a:chExt cx="2770548" cy="1095745"/>
          </a:xfrm>
        </p:grpSpPr>
        <p:cxnSp>
          <p:nvCxnSpPr>
            <p:cNvPr id="24" name="直線コネクタ 23">
              <a:extLst>
                <a:ext uri="{FF2B5EF4-FFF2-40B4-BE49-F238E27FC236}">
                  <a16:creationId xmlns:a16="http://schemas.microsoft.com/office/drawing/2014/main" id="{B031FAA4-3F11-35E0-1D91-FB0D4A6A15EC}"/>
                </a:ext>
              </a:extLst>
            </p:cNvPr>
            <p:cNvCxnSpPr>
              <a:cxnSpLocks/>
            </p:cNvCxnSpPr>
            <p:nvPr/>
          </p:nvCxnSpPr>
          <p:spPr>
            <a:xfrm flipH="1">
              <a:off x="488950" y="3128233"/>
              <a:ext cx="1062964" cy="1088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1338BBB9-057F-BBBC-1345-EE07AB729C67}"/>
                </a:ext>
              </a:extLst>
            </p:cNvPr>
            <p:cNvCxnSpPr>
              <a:cxnSpLocks/>
            </p:cNvCxnSpPr>
            <p:nvPr/>
          </p:nvCxnSpPr>
          <p:spPr>
            <a:xfrm flipH="1">
              <a:off x="1602724" y="3149138"/>
              <a:ext cx="277347" cy="1067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0340C5CD-BF21-86F1-6082-6BC2D80B121A}"/>
                </a:ext>
              </a:extLst>
            </p:cNvPr>
            <p:cNvCxnSpPr>
              <a:cxnSpLocks/>
            </p:cNvCxnSpPr>
            <p:nvPr/>
          </p:nvCxnSpPr>
          <p:spPr>
            <a:xfrm>
              <a:off x="2222006" y="3144392"/>
              <a:ext cx="1037492" cy="10720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6BB7D1EF-F073-6051-CF01-1CE1CF5B55C4}"/>
                </a:ext>
              </a:extLst>
            </p:cNvPr>
            <p:cNvCxnSpPr>
              <a:cxnSpLocks/>
            </p:cNvCxnSpPr>
            <p:nvPr/>
          </p:nvCxnSpPr>
          <p:spPr>
            <a:xfrm flipH="1">
              <a:off x="1056697" y="3144392"/>
              <a:ext cx="484882" cy="10720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279BA36-59B1-E617-8F63-76CABDED6B53}"/>
                </a:ext>
              </a:extLst>
            </p:cNvPr>
            <p:cNvCxnSpPr>
              <a:cxnSpLocks/>
            </p:cNvCxnSpPr>
            <p:nvPr/>
          </p:nvCxnSpPr>
          <p:spPr>
            <a:xfrm>
              <a:off x="1880071" y="3149138"/>
              <a:ext cx="268461" cy="1067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BC095214-6D34-E881-97D6-60E232342DE2}"/>
                </a:ext>
              </a:extLst>
            </p:cNvPr>
            <p:cNvCxnSpPr>
              <a:cxnSpLocks/>
            </p:cNvCxnSpPr>
            <p:nvPr/>
          </p:nvCxnSpPr>
          <p:spPr>
            <a:xfrm>
              <a:off x="2218831" y="3144392"/>
              <a:ext cx="486673" cy="10795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5" name="直線コネクタ 64">
            <a:extLst>
              <a:ext uri="{FF2B5EF4-FFF2-40B4-BE49-F238E27FC236}">
                <a16:creationId xmlns:a16="http://schemas.microsoft.com/office/drawing/2014/main" id="{0EAEAFD8-08C7-F9BD-EA26-291F6C450626}"/>
              </a:ext>
            </a:extLst>
          </p:cNvPr>
          <p:cNvCxnSpPr>
            <a:cxnSpLocks/>
          </p:cNvCxnSpPr>
          <p:nvPr/>
        </p:nvCxnSpPr>
        <p:spPr>
          <a:xfrm flipH="1">
            <a:off x="8209736" y="1919264"/>
            <a:ext cx="432500" cy="4989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E33EFF5-7838-ABED-133B-7A4513213757}"/>
              </a:ext>
            </a:extLst>
          </p:cNvPr>
          <p:cNvCxnSpPr>
            <a:cxnSpLocks/>
          </p:cNvCxnSpPr>
          <p:nvPr/>
        </p:nvCxnSpPr>
        <p:spPr>
          <a:xfrm>
            <a:off x="9044553" y="1919264"/>
            <a:ext cx="422129" cy="484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吹き出し: 折線 11">
            <a:extLst>
              <a:ext uri="{FF2B5EF4-FFF2-40B4-BE49-F238E27FC236}">
                <a16:creationId xmlns:a16="http://schemas.microsoft.com/office/drawing/2014/main" id="{2C32FD3D-AAB0-A066-D95B-88CF205CB32F}"/>
              </a:ext>
            </a:extLst>
          </p:cNvPr>
          <p:cNvSpPr/>
          <p:nvPr/>
        </p:nvSpPr>
        <p:spPr>
          <a:xfrm>
            <a:off x="9960381" y="1219025"/>
            <a:ext cx="2076538" cy="868445"/>
          </a:xfrm>
          <a:prstGeom prst="borderCallout2">
            <a:avLst>
              <a:gd name="adj1" fmla="val 18750"/>
              <a:gd name="adj2" fmla="val -8333"/>
              <a:gd name="adj3" fmla="val 18750"/>
              <a:gd name="adj4" fmla="val -16667"/>
              <a:gd name="adj5" fmla="val 98042"/>
              <a:gd name="adj6" fmla="val -53764"/>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cxnSp>
        <p:nvCxnSpPr>
          <p:cNvPr id="16" name="直線コネクタ 15">
            <a:extLst>
              <a:ext uri="{FF2B5EF4-FFF2-40B4-BE49-F238E27FC236}">
                <a16:creationId xmlns:a16="http://schemas.microsoft.com/office/drawing/2014/main" id="{18D91248-EF91-DEEC-B46B-C4799FE10FA5}"/>
              </a:ext>
            </a:extLst>
          </p:cNvPr>
          <p:cNvCxnSpPr>
            <a:cxnSpLocks/>
          </p:cNvCxnSpPr>
          <p:nvPr/>
        </p:nvCxnSpPr>
        <p:spPr>
          <a:xfrm>
            <a:off x="7812273" y="2040210"/>
            <a:ext cx="1950036"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87D0D179-3E84-11C9-C561-9238DD8D46E2}"/>
              </a:ext>
            </a:extLst>
          </p:cNvPr>
          <p:cNvCxnSpPr>
            <a:cxnSpLocks/>
          </p:cNvCxnSpPr>
          <p:nvPr/>
        </p:nvCxnSpPr>
        <p:spPr>
          <a:xfrm flipH="1">
            <a:off x="7812273" y="2040210"/>
            <a:ext cx="1950036"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5052FAD7-4C04-6FF0-33A1-0148240BCDAC}"/>
              </a:ext>
            </a:extLst>
          </p:cNvPr>
          <p:cNvGrpSpPr/>
          <p:nvPr/>
        </p:nvGrpSpPr>
        <p:grpSpPr>
          <a:xfrm>
            <a:off x="4764330" y="3533062"/>
            <a:ext cx="2713646" cy="1307489"/>
            <a:chOff x="4599732" y="3631471"/>
            <a:chExt cx="2713646" cy="1307489"/>
          </a:xfrm>
        </p:grpSpPr>
        <p:sp>
          <p:nvSpPr>
            <p:cNvPr id="14" name="テキスト ボックス 13">
              <a:extLst>
                <a:ext uri="{FF2B5EF4-FFF2-40B4-BE49-F238E27FC236}">
                  <a16:creationId xmlns:a16="http://schemas.microsoft.com/office/drawing/2014/main" id="{0CF441BE-D87D-DA90-D829-BD707682A312}"/>
                </a:ext>
              </a:extLst>
            </p:cNvPr>
            <p:cNvSpPr txBox="1"/>
            <p:nvPr/>
          </p:nvSpPr>
          <p:spPr>
            <a:xfrm>
              <a:off x="4599732" y="4015630"/>
              <a:ext cx="2713646" cy="923330"/>
            </a:xfrm>
            <a:prstGeom prst="rect">
              <a:avLst/>
            </a:prstGeom>
            <a:noFill/>
          </p:spPr>
          <p:txBody>
            <a:bodyPr wrap="square" rtlCol="0">
              <a:spAutoFit/>
            </a:bodyPr>
            <a:lstStyle/>
            <a:p>
              <a:r>
                <a:rPr kumimoji="1" lang="en-US" altLang="ja-JP" dirty="0"/>
                <a:t>AC1000V</a:t>
              </a:r>
              <a:r>
                <a:rPr kumimoji="1" lang="ja-JP" altLang="en-US" dirty="0"/>
                <a:t>　</a:t>
              </a:r>
              <a:r>
                <a:rPr lang="en-US" altLang="ja-JP" dirty="0"/>
                <a:t>500</a:t>
              </a:r>
              <a:r>
                <a:rPr kumimoji="1" lang="en-US" altLang="ja-JP" dirty="0"/>
                <a:t>A</a:t>
              </a:r>
            </a:p>
            <a:p>
              <a:r>
                <a:rPr kumimoji="1" lang="en-US" altLang="ja-JP" dirty="0"/>
                <a:t>IN	</a:t>
              </a:r>
              <a:r>
                <a:rPr kumimoji="1" lang="ja-JP" altLang="en-US" dirty="0"/>
                <a:t>：</a:t>
              </a:r>
              <a:r>
                <a:rPr kumimoji="1" lang="en-US" altLang="ja-JP" dirty="0"/>
                <a:t>M12×3</a:t>
              </a:r>
            </a:p>
            <a:p>
              <a:r>
                <a:rPr lang="en-US" altLang="ja-JP" dirty="0"/>
                <a:t>OUT	</a:t>
              </a:r>
              <a:r>
                <a:rPr lang="ja-JP" altLang="en-US" dirty="0"/>
                <a:t>：</a:t>
              </a:r>
              <a:r>
                <a:rPr lang="en-US" altLang="ja-JP" dirty="0"/>
                <a:t>M6×13</a:t>
              </a:r>
            </a:p>
          </p:txBody>
        </p:sp>
        <p:sp>
          <p:nvSpPr>
            <p:cNvPr id="18" name="テキスト ボックス 17">
              <a:extLst>
                <a:ext uri="{FF2B5EF4-FFF2-40B4-BE49-F238E27FC236}">
                  <a16:creationId xmlns:a16="http://schemas.microsoft.com/office/drawing/2014/main" id="{180F7C18-5192-1B17-C4D9-ED1CA49A3DD7}"/>
                </a:ext>
              </a:extLst>
            </p:cNvPr>
            <p:cNvSpPr txBox="1"/>
            <p:nvPr/>
          </p:nvSpPr>
          <p:spPr>
            <a:xfrm>
              <a:off x="4605257" y="3631471"/>
              <a:ext cx="2596242" cy="369332"/>
            </a:xfrm>
            <a:prstGeom prst="rect">
              <a:avLst/>
            </a:prstGeom>
            <a:noFill/>
          </p:spPr>
          <p:txBody>
            <a:bodyPr wrap="square">
              <a:spAutoFit/>
            </a:bodyPr>
            <a:lstStyle/>
            <a:p>
              <a:r>
                <a:rPr lang="en-US" altLang="ja-JP" dirty="0">
                  <a:hlinkClick r:id="rId6"/>
                </a:rPr>
                <a:t>OTP-700SEF-3</a:t>
              </a:r>
              <a:endParaRPr lang="ja-JP" altLang="en-US" dirty="0"/>
            </a:p>
          </p:txBody>
        </p:sp>
      </p:grpSp>
      <p:cxnSp>
        <p:nvCxnSpPr>
          <p:cNvPr id="35" name="直線コネクタ 34">
            <a:extLst>
              <a:ext uri="{FF2B5EF4-FFF2-40B4-BE49-F238E27FC236}">
                <a16:creationId xmlns:a16="http://schemas.microsoft.com/office/drawing/2014/main" id="{BAC5E2D2-CF5E-3767-1851-ACF54FCF590A}"/>
              </a:ext>
            </a:extLst>
          </p:cNvPr>
          <p:cNvCxnSpPr>
            <a:cxnSpLocks/>
          </p:cNvCxnSpPr>
          <p:nvPr/>
        </p:nvCxnSpPr>
        <p:spPr>
          <a:xfrm flipH="1">
            <a:off x="8973562" y="2741184"/>
            <a:ext cx="717252" cy="7767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1183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73504-90A5-7539-3B4C-54DDC3FE8CF9}"/>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9CEFAD2C-4DF5-43CA-535F-015C53E349E6}"/>
              </a:ext>
            </a:extLst>
          </p:cNvPr>
          <p:cNvPicPr>
            <a:picLocks noChangeAspect="1"/>
          </p:cNvPicPr>
          <p:nvPr/>
        </p:nvPicPr>
        <p:blipFill>
          <a:blip r:embed="rId2"/>
          <a:stretch>
            <a:fillRect/>
          </a:stretch>
        </p:blipFill>
        <p:spPr>
          <a:xfrm>
            <a:off x="838200" y="639747"/>
            <a:ext cx="10659491" cy="1854331"/>
          </a:xfrm>
          <a:prstGeom prst="rect">
            <a:avLst/>
          </a:prstGeom>
          <a:ln>
            <a:solidFill>
              <a:schemeClr val="tx1"/>
            </a:solidFill>
          </a:ln>
        </p:spPr>
      </p:pic>
      <p:sp>
        <p:nvSpPr>
          <p:cNvPr id="2" name="タイトル 1">
            <a:extLst>
              <a:ext uri="{FF2B5EF4-FFF2-40B4-BE49-F238E27FC236}">
                <a16:creationId xmlns:a16="http://schemas.microsoft.com/office/drawing/2014/main" id="{2F12A412-9BB1-3996-5C4E-416AF5723A76}"/>
              </a:ext>
            </a:extLst>
          </p:cNvPr>
          <p:cNvSpPr>
            <a:spLocks noGrp="1"/>
          </p:cNvSpPr>
          <p:nvPr>
            <p:ph type="title"/>
          </p:nvPr>
        </p:nvSpPr>
        <p:spPr>
          <a:xfrm>
            <a:off x="838200" y="119047"/>
            <a:ext cx="10515600" cy="520700"/>
          </a:xfrm>
        </p:spPr>
        <p:txBody>
          <a:bodyPr>
            <a:normAutofit/>
          </a:bodyPr>
          <a:lstStyle/>
          <a:p>
            <a:r>
              <a:rPr kumimoji="1" lang="en-US" altLang="ja-JP" sz="2800" dirty="0"/>
              <a:t>OK-700</a:t>
            </a:r>
            <a:r>
              <a:rPr kumimoji="1" lang="ja-JP" altLang="en-US" sz="2800" dirty="0"/>
              <a:t>シリーズとコンビネーション</a:t>
            </a:r>
          </a:p>
        </p:txBody>
      </p:sp>
      <p:sp>
        <p:nvSpPr>
          <p:cNvPr id="9" name="スライド番号プレースホルダー 8">
            <a:extLst>
              <a:ext uri="{FF2B5EF4-FFF2-40B4-BE49-F238E27FC236}">
                <a16:creationId xmlns:a16="http://schemas.microsoft.com/office/drawing/2014/main" id="{80EA2B83-97EA-ACDF-5C59-ABFEBA0D2062}"/>
              </a:ext>
            </a:extLst>
          </p:cNvPr>
          <p:cNvSpPr>
            <a:spLocks noGrp="1"/>
          </p:cNvSpPr>
          <p:nvPr>
            <p:ph type="sldNum" sz="quarter" idx="12"/>
          </p:nvPr>
        </p:nvSpPr>
        <p:spPr/>
        <p:txBody>
          <a:bodyPr/>
          <a:lstStyle/>
          <a:p>
            <a:fld id="{E7784300-A231-4CE8-BF2A-B73085566916}" type="slidenum">
              <a:rPr kumimoji="1" lang="ja-JP" altLang="en-US" smtClean="0"/>
              <a:t>62</a:t>
            </a:fld>
            <a:r>
              <a:rPr kumimoji="1" lang="ja-JP" altLang="en-US"/>
              <a:t>ページ</a:t>
            </a:r>
            <a:endParaRPr kumimoji="1" lang="ja-JP" altLang="en-US" dirty="0"/>
          </a:p>
        </p:txBody>
      </p:sp>
      <p:sp>
        <p:nvSpPr>
          <p:cNvPr id="21" name="正方形/長方形 20">
            <a:extLst>
              <a:ext uri="{FF2B5EF4-FFF2-40B4-BE49-F238E27FC236}">
                <a16:creationId xmlns:a16="http://schemas.microsoft.com/office/drawing/2014/main" id="{D2AB49AC-5FBB-C8B5-66EE-C6FE3FC2D70B}"/>
              </a:ext>
            </a:extLst>
          </p:cNvPr>
          <p:cNvSpPr/>
          <p:nvPr/>
        </p:nvSpPr>
        <p:spPr>
          <a:xfrm>
            <a:off x="838200" y="1970780"/>
            <a:ext cx="10659491" cy="5206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4367023-0C88-6DD5-2130-6E145CE138AA}"/>
              </a:ext>
            </a:extLst>
          </p:cNvPr>
          <p:cNvSpPr txBox="1"/>
          <p:nvPr/>
        </p:nvSpPr>
        <p:spPr>
          <a:xfrm>
            <a:off x="838200" y="2491479"/>
            <a:ext cx="6094140" cy="369332"/>
          </a:xfrm>
          <a:prstGeom prst="rect">
            <a:avLst/>
          </a:prstGeom>
          <a:noFill/>
        </p:spPr>
        <p:txBody>
          <a:bodyPr wrap="square">
            <a:spAutoFit/>
          </a:bodyPr>
          <a:lstStyle/>
          <a:p>
            <a:r>
              <a:rPr lang="en-US" altLang="ja-JP" dirty="0">
                <a:hlinkClick r:id="rId3"/>
              </a:rPr>
              <a:t>OK-700SEF | Product </a:t>
            </a:r>
            <a:r>
              <a:rPr lang="en-US" altLang="ja-JP" dirty="0" err="1">
                <a:hlinkClick r:id="rId3"/>
              </a:rPr>
              <a:t>iQ</a:t>
            </a:r>
            <a:r>
              <a:rPr lang="en-US" altLang="ja-JP" dirty="0">
                <a:hlinkClick r:id="rId3"/>
              </a:rPr>
              <a:t> - Product </a:t>
            </a:r>
            <a:r>
              <a:rPr lang="en-US" altLang="ja-JP" dirty="0" err="1">
                <a:hlinkClick r:id="rId3"/>
              </a:rPr>
              <a:t>iQ</a:t>
            </a:r>
            <a:endParaRPr lang="ja-JP" altLang="en-US" dirty="0"/>
          </a:p>
        </p:txBody>
      </p:sp>
    </p:spTree>
    <p:extLst>
      <p:ext uri="{BB962C8B-B14F-4D97-AF65-F5344CB8AC3E}">
        <p14:creationId xmlns:p14="http://schemas.microsoft.com/office/powerpoint/2010/main" val="2766195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885BB-BBE5-D143-E66B-4A4CEF47F12C}"/>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1778D758-2B1C-F238-B5A9-6B4DD866A1C2}"/>
              </a:ext>
            </a:extLst>
          </p:cNvPr>
          <p:cNvGrpSpPr/>
          <p:nvPr/>
        </p:nvGrpSpPr>
        <p:grpSpPr>
          <a:xfrm>
            <a:off x="7582339" y="2248704"/>
            <a:ext cx="2518732" cy="829620"/>
            <a:chOff x="7582339" y="2248704"/>
            <a:chExt cx="2518732" cy="829620"/>
          </a:xfrm>
        </p:grpSpPr>
        <p:pic>
          <p:nvPicPr>
            <p:cNvPr id="59" name="図 58" descr="ダイアグラム, 設計図&#10;&#10;AI 生成コンテンツは誤りを含む可能性があります。">
              <a:extLst>
                <a:ext uri="{FF2B5EF4-FFF2-40B4-BE49-F238E27FC236}">
                  <a16:creationId xmlns:a16="http://schemas.microsoft.com/office/drawing/2014/main" id="{B4B17FE9-2B05-7B33-DBFE-F57EA7E2ED5B}"/>
                </a:ext>
              </a:extLst>
            </p:cNvPr>
            <p:cNvPicPr>
              <a:picLocks noChangeAspect="1"/>
            </p:cNvPicPr>
            <p:nvPr/>
          </p:nvPicPr>
          <p:blipFill>
            <a:blip r:embed="rId2"/>
            <a:stretch>
              <a:fillRect/>
            </a:stretch>
          </p:blipFill>
          <p:spPr>
            <a:xfrm>
              <a:off x="7582339" y="2248704"/>
              <a:ext cx="841776" cy="829620"/>
            </a:xfrm>
            <a:prstGeom prst="rect">
              <a:avLst/>
            </a:prstGeom>
          </p:spPr>
        </p:pic>
        <p:pic>
          <p:nvPicPr>
            <p:cNvPr id="60" name="図 59" descr="ダイアグラム, 設計図&#10;&#10;AI 生成コンテンツは誤りを含む可能性があります。">
              <a:extLst>
                <a:ext uri="{FF2B5EF4-FFF2-40B4-BE49-F238E27FC236}">
                  <a16:creationId xmlns:a16="http://schemas.microsoft.com/office/drawing/2014/main" id="{EAA38688-3097-8AE3-9351-11FC5B7F1201}"/>
                </a:ext>
              </a:extLst>
            </p:cNvPr>
            <p:cNvPicPr>
              <a:picLocks noChangeAspect="1"/>
            </p:cNvPicPr>
            <p:nvPr/>
          </p:nvPicPr>
          <p:blipFill>
            <a:blip r:embed="rId2"/>
            <a:stretch>
              <a:fillRect/>
            </a:stretch>
          </p:blipFill>
          <p:spPr>
            <a:xfrm>
              <a:off x="8420817" y="2248704"/>
              <a:ext cx="841776" cy="829620"/>
            </a:xfrm>
            <a:prstGeom prst="rect">
              <a:avLst/>
            </a:prstGeom>
          </p:spPr>
        </p:pic>
        <p:pic>
          <p:nvPicPr>
            <p:cNvPr id="61" name="図 60" descr="ダイアグラム, 設計図&#10;&#10;AI 生成コンテンツは誤りを含む可能性があります。">
              <a:extLst>
                <a:ext uri="{FF2B5EF4-FFF2-40B4-BE49-F238E27FC236}">
                  <a16:creationId xmlns:a16="http://schemas.microsoft.com/office/drawing/2014/main" id="{353EB03C-DB0F-00F4-FD86-B43AB1A5D3C4}"/>
                </a:ext>
              </a:extLst>
            </p:cNvPr>
            <p:cNvPicPr>
              <a:picLocks noChangeAspect="1"/>
            </p:cNvPicPr>
            <p:nvPr/>
          </p:nvPicPr>
          <p:blipFill>
            <a:blip r:embed="rId2"/>
            <a:stretch>
              <a:fillRect/>
            </a:stretch>
          </p:blipFill>
          <p:spPr>
            <a:xfrm>
              <a:off x="9259295" y="2248704"/>
              <a:ext cx="841776" cy="829620"/>
            </a:xfrm>
            <a:prstGeom prst="rect">
              <a:avLst/>
            </a:prstGeom>
          </p:spPr>
        </p:pic>
      </p:grpSp>
      <p:pic>
        <p:nvPicPr>
          <p:cNvPr id="34" name="図 33" descr="ダイアグラム, 設計図&#10;&#10;AI 生成コンテンツは誤りを含む可能性があります。">
            <a:extLst>
              <a:ext uri="{FF2B5EF4-FFF2-40B4-BE49-F238E27FC236}">
                <a16:creationId xmlns:a16="http://schemas.microsoft.com/office/drawing/2014/main" id="{D47BF16F-452A-987E-A3C8-A80A2B427693}"/>
              </a:ext>
            </a:extLst>
          </p:cNvPr>
          <p:cNvPicPr>
            <a:picLocks noChangeAspect="1"/>
          </p:cNvPicPr>
          <p:nvPr/>
        </p:nvPicPr>
        <p:blipFill>
          <a:blip r:embed="rId3"/>
          <a:stretch>
            <a:fillRect/>
          </a:stretch>
        </p:blipFill>
        <p:spPr>
          <a:xfrm>
            <a:off x="1900454" y="1250027"/>
            <a:ext cx="947754" cy="2006464"/>
          </a:xfrm>
          <a:prstGeom prst="rect">
            <a:avLst/>
          </a:prstGeom>
        </p:spPr>
      </p:pic>
      <p:grpSp>
        <p:nvGrpSpPr>
          <p:cNvPr id="23" name="グループ化 22">
            <a:extLst>
              <a:ext uri="{FF2B5EF4-FFF2-40B4-BE49-F238E27FC236}">
                <a16:creationId xmlns:a16="http://schemas.microsoft.com/office/drawing/2014/main" id="{2E5C58DB-2DED-D912-60F7-88A5E73B8397}"/>
              </a:ext>
            </a:extLst>
          </p:cNvPr>
          <p:cNvGrpSpPr/>
          <p:nvPr/>
        </p:nvGrpSpPr>
        <p:grpSpPr>
          <a:xfrm>
            <a:off x="678360" y="3862691"/>
            <a:ext cx="3391943" cy="1117239"/>
            <a:chOff x="4728000" y="2849854"/>
            <a:chExt cx="3391943" cy="1117239"/>
          </a:xfrm>
        </p:grpSpPr>
        <p:pic>
          <p:nvPicPr>
            <p:cNvPr id="12" name="図 11" descr="ダイアグラム, 設計図&#10;&#10;AI 生成コンテンツは誤りを含む可能性があります。">
              <a:extLst>
                <a:ext uri="{FF2B5EF4-FFF2-40B4-BE49-F238E27FC236}">
                  <a16:creationId xmlns:a16="http://schemas.microsoft.com/office/drawing/2014/main" id="{70A36A1D-04F2-49AA-4CB8-7B43494134DD}"/>
                </a:ext>
              </a:extLst>
            </p:cNvPr>
            <p:cNvPicPr>
              <a:picLocks noChangeAspect="1"/>
            </p:cNvPicPr>
            <p:nvPr/>
          </p:nvPicPr>
          <p:blipFill>
            <a:blip r:embed="rId2"/>
            <a:stretch>
              <a:fillRect/>
            </a:stretch>
          </p:blipFill>
          <p:spPr>
            <a:xfrm>
              <a:off x="4728000" y="2849854"/>
              <a:ext cx="1133609" cy="1117239"/>
            </a:xfrm>
            <a:prstGeom prst="rect">
              <a:avLst/>
            </a:prstGeom>
          </p:spPr>
        </p:pic>
        <p:pic>
          <p:nvPicPr>
            <p:cNvPr id="15" name="図 14" descr="ダイアグラム, 設計図&#10;&#10;AI 生成コンテンツは誤りを含む可能性があります。">
              <a:extLst>
                <a:ext uri="{FF2B5EF4-FFF2-40B4-BE49-F238E27FC236}">
                  <a16:creationId xmlns:a16="http://schemas.microsoft.com/office/drawing/2014/main" id="{F26FA4B8-946E-1629-9586-19B08D6A3E2A}"/>
                </a:ext>
              </a:extLst>
            </p:cNvPr>
            <p:cNvPicPr>
              <a:picLocks noChangeAspect="1"/>
            </p:cNvPicPr>
            <p:nvPr/>
          </p:nvPicPr>
          <p:blipFill>
            <a:blip r:embed="rId2"/>
            <a:stretch>
              <a:fillRect/>
            </a:stretch>
          </p:blipFill>
          <p:spPr>
            <a:xfrm>
              <a:off x="5857167" y="2849854"/>
              <a:ext cx="1133609" cy="1117239"/>
            </a:xfrm>
            <a:prstGeom prst="rect">
              <a:avLst/>
            </a:prstGeom>
          </p:spPr>
        </p:pic>
        <p:pic>
          <p:nvPicPr>
            <p:cNvPr id="16" name="図 15" descr="ダイアグラム, 設計図&#10;&#10;AI 生成コンテンツは誤りを含む可能性があります。">
              <a:extLst>
                <a:ext uri="{FF2B5EF4-FFF2-40B4-BE49-F238E27FC236}">
                  <a16:creationId xmlns:a16="http://schemas.microsoft.com/office/drawing/2014/main" id="{22D17717-E20B-12BD-A6BB-2AF9644276B2}"/>
                </a:ext>
              </a:extLst>
            </p:cNvPr>
            <p:cNvPicPr>
              <a:picLocks noChangeAspect="1"/>
            </p:cNvPicPr>
            <p:nvPr/>
          </p:nvPicPr>
          <p:blipFill>
            <a:blip r:embed="rId2"/>
            <a:stretch>
              <a:fillRect/>
            </a:stretch>
          </p:blipFill>
          <p:spPr>
            <a:xfrm>
              <a:off x="6986334" y="2849854"/>
              <a:ext cx="1133609" cy="1117239"/>
            </a:xfrm>
            <a:prstGeom prst="rect">
              <a:avLst/>
            </a:prstGeom>
          </p:spPr>
        </p:pic>
      </p:grpSp>
      <p:pic>
        <p:nvPicPr>
          <p:cNvPr id="46" name="図 45">
            <a:extLst>
              <a:ext uri="{FF2B5EF4-FFF2-40B4-BE49-F238E27FC236}">
                <a16:creationId xmlns:a16="http://schemas.microsoft.com/office/drawing/2014/main" id="{55C454A1-2582-338E-EEAD-8D2556E9DEDF}"/>
              </a:ext>
            </a:extLst>
          </p:cNvPr>
          <p:cNvPicPr>
            <a:picLocks noChangeAspect="1"/>
          </p:cNvPicPr>
          <p:nvPr/>
        </p:nvPicPr>
        <p:blipFill>
          <a:blip r:embed="rId4"/>
          <a:stretch>
            <a:fillRect/>
          </a:stretch>
        </p:blipFill>
        <p:spPr>
          <a:xfrm>
            <a:off x="8584296" y="931924"/>
            <a:ext cx="514819" cy="1137635"/>
          </a:xfrm>
          <a:prstGeom prst="rect">
            <a:avLst/>
          </a:prstGeom>
        </p:spPr>
      </p:pic>
      <p:sp>
        <p:nvSpPr>
          <p:cNvPr id="2" name="タイトル 1">
            <a:extLst>
              <a:ext uri="{FF2B5EF4-FFF2-40B4-BE49-F238E27FC236}">
                <a16:creationId xmlns:a16="http://schemas.microsoft.com/office/drawing/2014/main" id="{C4443D7F-D593-8E23-42A4-3C9B0EB59D0F}"/>
              </a:ext>
            </a:extLst>
          </p:cNvPr>
          <p:cNvSpPr>
            <a:spLocks noGrp="1"/>
          </p:cNvSpPr>
          <p:nvPr>
            <p:ph type="title"/>
          </p:nvPr>
        </p:nvSpPr>
        <p:spPr>
          <a:xfrm>
            <a:off x="337353" y="79290"/>
            <a:ext cx="11567600" cy="911886"/>
          </a:xfrm>
        </p:spPr>
        <p:txBody>
          <a:bodyPr>
            <a:normAutofit/>
          </a:bodyPr>
          <a:lstStyle/>
          <a:p>
            <a:pPr lvl="0">
              <a:spcBef>
                <a:spcPts val="1000"/>
              </a:spcBef>
              <a:defRPr/>
            </a:pPr>
            <a:r>
              <a:rPr kumimoji="1" lang="en-US" altLang="ja-JP" sz="2800" dirty="0">
                <a:latin typeface="+mn-ea"/>
                <a:ea typeface="+mn-ea"/>
              </a:rPr>
              <a:t>2.2.1.6</a:t>
            </a:r>
            <a:r>
              <a:rPr kumimoji="1" lang="ja-JP" altLang="en-US" sz="2800" dirty="0">
                <a:latin typeface="+mn-ea"/>
                <a:ea typeface="+mn-ea"/>
              </a:rPr>
              <a:t>　</a:t>
            </a:r>
            <a:r>
              <a:rPr lang="en-US" altLang="ja-JP" sz="2800" dirty="0">
                <a:latin typeface="游ゴシック" panose="020B0400000000000000" pitchFamily="50" charset="-128"/>
                <a:ea typeface="游ゴシック" panose="020B0400000000000000" pitchFamily="50" charset="-128"/>
              </a:rPr>
              <a:t> 630AF </a:t>
            </a:r>
            <a:r>
              <a:rPr lang="ja-JP" altLang="en-US" sz="2800" dirty="0">
                <a:latin typeface="游ゴシック" panose="020B0400000000000000" pitchFamily="50" charset="-128"/>
                <a:ea typeface="游ゴシック" panose="020B0400000000000000" pitchFamily="50" charset="-128"/>
              </a:rPr>
              <a:t>　</a:t>
            </a:r>
            <a:r>
              <a:rPr lang="en-US" altLang="ja-JP" sz="2800" dirty="0">
                <a:latin typeface="游ゴシック" panose="020B0400000000000000" pitchFamily="50" charset="-128"/>
                <a:ea typeface="游ゴシック" panose="020B0400000000000000" pitchFamily="50" charset="-128"/>
              </a:rPr>
              <a:t> 630AF</a:t>
            </a:r>
            <a:r>
              <a:rPr lang="ja-JP" altLang="en-US" sz="2800" dirty="0">
                <a:latin typeface="游ゴシック" panose="020B0400000000000000" pitchFamily="50" charset="-128"/>
                <a:ea typeface="游ゴシック" panose="020B0400000000000000" pitchFamily="50" charset="-128"/>
              </a:rPr>
              <a:t>　</a:t>
            </a:r>
            <a:r>
              <a:rPr lang="en-US" altLang="ja-JP" sz="2800" dirty="0">
                <a:latin typeface="游ゴシック" panose="020B0400000000000000" pitchFamily="50" charset="-128"/>
                <a:ea typeface="游ゴシック" panose="020B0400000000000000" pitchFamily="50" charset="-128"/>
              </a:rPr>
              <a:t>NF630-HWU+OK-700SF-SCCR</a:t>
            </a:r>
            <a:br>
              <a:rPr kumimoji="1" lang="en-US" altLang="ja-JP" sz="4000" dirty="0">
                <a:latin typeface="+mn-ea"/>
                <a:ea typeface="+mn-ea"/>
              </a:rPr>
            </a:br>
            <a:r>
              <a:rPr kumimoji="1" lang="en-US" altLang="ja-JP" sz="2800" dirty="0">
                <a:latin typeface="+mn-ea"/>
                <a:ea typeface="+mn-ea"/>
              </a:rPr>
              <a:t>               </a:t>
            </a:r>
            <a:r>
              <a:rPr kumimoji="1" lang="ja-JP" altLang="en-US" sz="2000" b="0" i="0" u="none" strike="noStrike" kern="1200" cap="none" spc="0" normalizeH="0" baseline="0" noProof="0" dirty="0">
                <a:ln>
                  <a:noFill/>
                </a:ln>
                <a:effectLst/>
                <a:uLnTx/>
                <a:uFillTx/>
                <a:latin typeface="+mn-ea"/>
                <a:ea typeface="+mn-ea"/>
                <a:cs typeface="+mn-cs"/>
              </a:rPr>
              <a:t>組合せ認定</a:t>
            </a:r>
            <a:r>
              <a:rPr kumimoji="1" lang="en-US" altLang="ja-JP" sz="2000" b="0" i="0" u="none" strike="noStrike" kern="1200" cap="none" spc="0" normalizeH="0" baseline="0" noProof="0" dirty="0">
                <a:ln>
                  <a:noFill/>
                </a:ln>
                <a:effectLst/>
                <a:uLnTx/>
                <a:uFillTx/>
                <a:latin typeface="+mn-ea"/>
                <a:ea typeface="+mn-ea"/>
                <a:cs typeface="+mn-cs"/>
              </a:rPr>
              <a:t>SCCR</a:t>
            </a:r>
            <a:r>
              <a:rPr kumimoji="1" lang="ja-JP" altLang="en-US" sz="2000" b="0" i="0" u="none" strike="noStrike" kern="1200" cap="none" spc="0" normalizeH="0" baseline="0" noProof="0" dirty="0">
                <a:ln>
                  <a:noFill/>
                </a:ln>
                <a:effectLst/>
                <a:uLnTx/>
                <a:uFillTx/>
                <a:latin typeface="+mn-ea"/>
                <a:ea typeface="+mn-ea"/>
                <a:cs typeface="+mn-cs"/>
              </a:rPr>
              <a:t>：</a:t>
            </a:r>
            <a:r>
              <a:rPr kumimoji="1" lang="en-US" altLang="ja-JP" sz="2000" b="0" i="0" u="none" strike="noStrike" kern="1200" cap="none" spc="0" normalizeH="0" baseline="0" noProof="0" dirty="0">
                <a:ln>
                  <a:noFill/>
                </a:ln>
                <a:solidFill>
                  <a:srgbClr val="FF0000"/>
                </a:solidFill>
                <a:effectLst/>
                <a:uLnTx/>
                <a:uFillTx/>
                <a:latin typeface="+mn-ea"/>
                <a:ea typeface="+mn-ea"/>
                <a:cs typeface="+mn-cs"/>
              </a:rPr>
              <a:t>50kA(AC480V</a:t>
            </a:r>
            <a:r>
              <a:rPr kumimoji="1" lang="ja-JP" altLang="en-US" sz="20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000" dirty="0">
              <a:solidFill>
                <a:srgbClr val="FF0000"/>
              </a:solidFill>
              <a:latin typeface="+mn-ea"/>
              <a:ea typeface="+mn-ea"/>
            </a:endParaRPr>
          </a:p>
        </p:txBody>
      </p:sp>
      <p:sp>
        <p:nvSpPr>
          <p:cNvPr id="20" name="テキスト ボックス 19">
            <a:extLst>
              <a:ext uri="{FF2B5EF4-FFF2-40B4-BE49-F238E27FC236}">
                <a16:creationId xmlns:a16="http://schemas.microsoft.com/office/drawing/2014/main" id="{EABDF20B-D806-B5E8-35E5-64956E2EB40E}"/>
              </a:ext>
            </a:extLst>
          </p:cNvPr>
          <p:cNvSpPr txBox="1"/>
          <p:nvPr/>
        </p:nvSpPr>
        <p:spPr>
          <a:xfrm>
            <a:off x="3083193" y="1140025"/>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NF630-HWU</a:t>
            </a:r>
          </a:p>
        </p:txBody>
      </p:sp>
      <p:sp>
        <p:nvSpPr>
          <p:cNvPr id="50" name="テキスト ボックス 49">
            <a:extLst>
              <a:ext uri="{FF2B5EF4-FFF2-40B4-BE49-F238E27FC236}">
                <a16:creationId xmlns:a16="http://schemas.microsoft.com/office/drawing/2014/main" id="{58DF2DC5-DC92-7A95-74E1-CA8689F1EC0A}"/>
              </a:ext>
            </a:extLst>
          </p:cNvPr>
          <p:cNvSpPr txBox="1"/>
          <p:nvPr/>
        </p:nvSpPr>
        <p:spPr>
          <a:xfrm>
            <a:off x="5728234" y="5563865"/>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cxnSp>
        <p:nvCxnSpPr>
          <p:cNvPr id="101" name="コネクタ: カギ線 100">
            <a:extLst>
              <a:ext uri="{FF2B5EF4-FFF2-40B4-BE49-F238E27FC236}">
                <a16:creationId xmlns:a16="http://schemas.microsoft.com/office/drawing/2014/main" id="{A4B3ED80-A3C1-6621-8DCE-8EE542ECF4B7}"/>
              </a:ext>
            </a:extLst>
          </p:cNvPr>
          <p:cNvCxnSpPr>
            <a:cxnSpLocks/>
            <a:stCxn id="104" idx="3"/>
            <a:endCxn id="105" idx="3"/>
          </p:cNvCxnSpPr>
          <p:nvPr/>
        </p:nvCxnSpPr>
        <p:spPr>
          <a:xfrm>
            <a:off x="9053795" y="39320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CAE35782-CD06-4294-EA0C-24B5AA0DB330}"/>
              </a:ext>
            </a:extLst>
          </p:cNvPr>
          <p:cNvSpPr txBox="1"/>
          <p:nvPr/>
        </p:nvSpPr>
        <p:spPr>
          <a:xfrm>
            <a:off x="9563289" y="41870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104" name="図 103">
            <a:extLst>
              <a:ext uri="{FF2B5EF4-FFF2-40B4-BE49-F238E27FC236}">
                <a16:creationId xmlns:a16="http://schemas.microsoft.com/office/drawing/2014/main" id="{CB3AFE81-EAB3-0DD4-8CB4-11D381BD8D2B}"/>
              </a:ext>
            </a:extLst>
          </p:cNvPr>
          <p:cNvPicPr>
            <a:picLocks noChangeAspect="1"/>
          </p:cNvPicPr>
          <p:nvPr/>
        </p:nvPicPr>
        <p:blipFill>
          <a:blip r:embed="rId5"/>
          <a:stretch>
            <a:fillRect/>
          </a:stretch>
        </p:blipFill>
        <p:spPr>
          <a:xfrm>
            <a:off x="8629615" y="3556850"/>
            <a:ext cx="424180" cy="750472"/>
          </a:xfrm>
          <a:prstGeom prst="rect">
            <a:avLst/>
          </a:prstGeom>
        </p:spPr>
      </p:pic>
      <p:pic>
        <p:nvPicPr>
          <p:cNvPr id="105" name="図 104">
            <a:extLst>
              <a:ext uri="{FF2B5EF4-FFF2-40B4-BE49-F238E27FC236}">
                <a16:creationId xmlns:a16="http://schemas.microsoft.com/office/drawing/2014/main" id="{F0088B5A-9DE6-4527-A7A5-F4EAC6812C20}"/>
              </a:ext>
            </a:extLst>
          </p:cNvPr>
          <p:cNvPicPr>
            <a:picLocks noChangeAspect="1"/>
          </p:cNvPicPr>
          <p:nvPr/>
        </p:nvPicPr>
        <p:blipFill>
          <a:blip r:embed="rId6"/>
          <a:stretch>
            <a:fillRect/>
          </a:stretch>
        </p:blipFill>
        <p:spPr>
          <a:xfrm>
            <a:off x="8389268" y="4661166"/>
            <a:ext cx="904875" cy="677074"/>
          </a:xfrm>
          <a:prstGeom prst="rect">
            <a:avLst/>
          </a:prstGeom>
        </p:spPr>
      </p:pic>
      <p:cxnSp>
        <p:nvCxnSpPr>
          <p:cNvPr id="106" name="直線コネクタ 105">
            <a:extLst>
              <a:ext uri="{FF2B5EF4-FFF2-40B4-BE49-F238E27FC236}">
                <a16:creationId xmlns:a16="http://schemas.microsoft.com/office/drawing/2014/main" id="{871E5652-3DB2-D7C5-E312-2E614F38EE6A}"/>
              </a:ext>
            </a:extLst>
          </p:cNvPr>
          <p:cNvCxnSpPr>
            <a:cxnSpLocks/>
          </p:cNvCxnSpPr>
          <p:nvPr/>
        </p:nvCxnSpPr>
        <p:spPr>
          <a:xfrm flipH="1">
            <a:off x="8562490" y="4242573"/>
            <a:ext cx="157453"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4EEEC733-648F-0723-92C9-A04865F64886}"/>
              </a:ext>
            </a:extLst>
          </p:cNvPr>
          <p:cNvCxnSpPr>
            <a:cxnSpLocks/>
          </p:cNvCxnSpPr>
          <p:nvPr/>
        </p:nvCxnSpPr>
        <p:spPr>
          <a:xfrm>
            <a:off x="8985447" y="4242573"/>
            <a:ext cx="144919"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63843DFB-B2B7-EE81-4FCC-C48606102105}"/>
              </a:ext>
            </a:extLst>
          </p:cNvPr>
          <p:cNvCxnSpPr>
            <a:cxnSpLocks/>
          </p:cNvCxnSpPr>
          <p:nvPr/>
        </p:nvCxnSpPr>
        <p:spPr>
          <a:xfrm>
            <a:off x="8839035" y="4242573"/>
            <a:ext cx="3697"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030B36E3-CEFC-B04E-13AB-F465F6BE3F5C}"/>
              </a:ext>
            </a:extLst>
          </p:cNvPr>
          <p:cNvCxnSpPr>
            <a:cxnSpLocks/>
          </p:cNvCxnSpPr>
          <p:nvPr/>
        </p:nvCxnSpPr>
        <p:spPr>
          <a:xfrm>
            <a:off x="8045841" y="2887611"/>
            <a:ext cx="666274" cy="7414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601E9B3F-14A0-512E-2FDA-FDFEA86D2C50}"/>
              </a:ext>
            </a:extLst>
          </p:cNvPr>
          <p:cNvCxnSpPr>
            <a:cxnSpLocks/>
          </p:cNvCxnSpPr>
          <p:nvPr/>
        </p:nvCxnSpPr>
        <p:spPr>
          <a:xfrm flipH="1">
            <a:off x="8982700" y="2880176"/>
            <a:ext cx="729625" cy="7546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A5F38DC0-2706-E9B6-93DB-BF5246CD10A0}"/>
              </a:ext>
            </a:extLst>
          </p:cNvPr>
          <p:cNvGrpSpPr/>
          <p:nvPr/>
        </p:nvGrpSpPr>
        <p:grpSpPr>
          <a:xfrm>
            <a:off x="3133906" y="2025327"/>
            <a:ext cx="3970749" cy="1367780"/>
            <a:chOff x="3133906" y="2076127"/>
            <a:chExt cx="3970749" cy="1367780"/>
          </a:xfrm>
        </p:grpSpPr>
        <p:sp>
          <p:nvSpPr>
            <p:cNvPr id="10" name="テキスト ボックス 9">
              <a:extLst>
                <a:ext uri="{FF2B5EF4-FFF2-40B4-BE49-F238E27FC236}">
                  <a16:creationId xmlns:a16="http://schemas.microsoft.com/office/drawing/2014/main" id="{E02F6186-79C2-987D-031D-E8F9F72819BA}"/>
                </a:ext>
              </a:extLst>
            </p:cNvPr>
            <p:cNvSpPr txBox="1"/>
            <p:nvPr/>
          </p:nvSpPr>
          <p:spPr>
            <a:xfrm>
              <a:off x="3232572" y="2076127"/>
              <a:ext cx="3872083" cy="646331"/>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lang="en-US" altLang="ja-JP" dirty="0">
                  <a:solidFill>
                    <a:srgbClr val="0070C0"/>
                  </a:solidFill>
                </a:rPr>
                <a:t>350</a:t>
              </a:r>
              <a:r>
                <a:rPr kumimoji="1" lang="en-US" altLang="ja-JP" dirty="0">
                  <a:solidFill>
                    <a:srgbClr val="0070C0"/>
                  </a:solidFill>
                </a:rPr>
                <a:t>MCM×1</a:t>
              </a:r>
              <a:r>
                <a:rPr kumimoji="1" lang="ja-JP" altLang="en-US" dirty="0">
                  <a:solidFill>
                    <a:srgbClr val="0070C0"/>
                  </a:solidFill>
                </a:rPr>
                <a:t>本（</a:t>
              </a:r>
              <a:r>
                <a:rPr kumimoji="1" lang="en-US" altLang="ja-JP" dirty="0">
                  <a:solidFill>
                    <a:srgbClr val="0070C0"/>
                  </a:solidFill>
                </a:rPr>
                <a:t>300A</a:t>
              </a:r>
              <a:r>
                <a:rPr kumimoji="1" lang="ja-JP" altLang="en-US" dirty="0">
                  <a:solidFill>
                    <a:srgbClr val="0070C0"/>
                  </a:solidFill>
                </a:rPr>
                <a:t>）</a:t>
              </a:r>
              <a:r>
                <a:rPr lang="ja-JP" altLang="en-US" dirty="0">
                  <a:solidFill>
                    <a:srgbClr val="0070C0"/>
                  </a:solidFill>
                </a:rPr>
                <a:t>　　</a:t>
              </a:r>
              <a:endParaRPr lang="en-US" altLang="ja-JP" dirty="0">
                <a:solidFill>
                  <a:srgbClr val="0070C0"/>
                </a:solidFill>
              </a:endParaRPr>
            </a:p>
            <a:p>
              <a:r>
                <a:rPr kumimoji="1" lang="ja-JP" altLang="en-US" dirty="0">
                  <a:solidFill>
                    <a:srgbClr val="0070C0"/>
                  </a:solidFill>
                </a:rPr>
                <a:t>　　　　　</a:t>
              </a:r>
              <a:r>
                <a:rPr kumimoji="1" lang="en-US" altLang="ja-JP" dirty="0">
                  <a:solidFill>
                    <a:srgbClr val="0070C0"/>
                  </a:solidFill>
                </a:rPr>
                <a:t>3/0AWG×2</a:t>
              </a:r>
              <a:r>
                <a:rPr kumimoji="1" lang="ja-JP" altLang="en-US" dirty="0">
                  <a:solidFill>
                    <a:srgbClr val="0070C0"/>
                  </a:solidFill>
                </a:rPr>
                <a:t>本（</a:t>
              </a:r>
              <a:r>
                <a:rPr kumimoji="1" lang="en-US" altLang="ja-JP" dirty="0">
                  <a:solidFill>
                    <a:srgbClr val="0070C0"/>
                  </a:solidFill>
                </a:rPr>
                <a:t>400A</a:t>
              </a:r>
              <a:r>
                <a:rPr kumimoji="1" lang="ja-JP" altLang="en-US" dirty="0">
                  <a:solidFill>
                    <a:srgbClr val="0070C0"/>
                  </a:solidFill>
                </a:rPr>
                <a:t>）</a:t>
              </a:r>
            </a:p>
          </p:txBody>
        </p:sp>
        <p:cxnSp>
          <p:nvCxnSpPr>
            <p:cNvPr id="13" name="コネクタ: カギ線 12">
              <a:extLst>
                <a:ext uri="{FF2B5EF4-FFF2-40B4-BE49-F238E27FC236}">
                  <a16:creationId xmlns:a16="http://schemas.microsoft.com/office/drawing/2014/main" id="{862710E5-28C8-4050-A1AC-0370EA7E091B}"/>
                </a:ext>
              </a:extLst>
            </p:cNvPr>
            <p:cNvCxnSpPr>
              <a:cxnSpLocks/>
              <a:stCxn id="10" idx="2"/>
            </p:cNvCxnSpPr>
            <p:nvPr/>
          </p:nvCxnSpPr>
          <p:spPr>
            <a:xfrm rot="5400000">
              <a:off x="3790536" y="2065828"/>
              <a:ext cx="721449" cy="2034709"/>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テキスト ボックス 7">
            <a:extLst>
              <a:ext uri="{FF2B5EF4-FFF2-40B4-BE49-F238E27FC236}">
                <a16:creationId xmlns:a16="http://schemas.microsoft.com/office/drawing/2014/main" id="{F3A831DF-BDEF-6D20-456D-EB0F7EB5D4F8}"/>
              </a:ext>
            </a:extLst>
          </p:cNvPr>
          <p:cNvSpPr txBox="1"/>
          <p:nvPr/>
        </p:nvSpPr>
        <p:spPr>
          <a:xfrm>
            <a:off x="299084" y="5449864"/>
            <a:ext cx="4150495"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600" dirty="0">
                <a:solidFill>
                  <a:srgbClr val="0070C0"/>
                </a:solidFill>
              </a:rPr>
              <a:t>OUT</a:t>
            </a:r>
            <a:r>
              <a:rPr kumimoji="1" lang="ja-JP" altLang="en-US" sz="1600" dirty="0">
                <a:solidFill>
                  <a:srgbClr val="0070C0"/>
                </a:solidFill>
              </a:rPr>
              <a:t>側電線範囲</a:t>
            </a:r>
            <a:r>
              <a:rPr kumimoji="1" lang="en-US" altLang="ja-JP" sz="1600" dirty="0">
                <a:solidFill>
                  <a:srgbClr val="0070C0"/>
                </a:solidFill>
              </a:rPr>
              <a:t>:4</a:t>
            </a:r>
            <a:r>
              <a:rPr lang="en-US" altLang="ja-JP" sz="1600" dirty="0">
                <a:solidFill>
                  <a:srgbClr val="0070C0"/>
                </a:solidFill>
              </a:rPr>
              <a:t>AWG</a:t>
            </a:r>
            <a:r>
              <a:rPr kumimoji="1" lang="en-US" altLang="ja-JP" sz="1600" dirty="0">
                <a:solidFill>
                  <a:srgbClr val="0070C0"/>
                </a:solidFill>
              </a:rPr>
              <a:t>-1/0AWG(300A)</a:t>
            </a:r>
          </a:p>
          <a:p>
            <a:r>
              <a:rPr lang="ja-JP" altLang="en-US" sz="1600" dirty="0">
                <a:solidFill>
                  <a:srgbClr val="0070C0"/>
                </a:solidFill>
              </a:rPr>
              <a:t>　　　　　　　 </a:t>
            </a:r>
            <a:r>
              <a:rPr lang="en-US" altLang="ja-JP" sz="1600" dirty="0">
                <a:solidFill>
                  <a:srgbClr val="0070C0"/>
                </a:solidFill>
              </a:rPr>
              <a:t>:2AWG-1//0AWG(400A)</a:t>
            </a:r>
            <a:r>
              <a:rPr lang="ja-JP" altLang="en-US" sz="1600" dirty="0">
                <a:solidFill>
                  <a:srgbClr val="0070C0"/>
                </a:solidFill>
              </a:rPr>
              <a:t>　</a:t>
            </a:r>
            <a:endParaRPr kumimoji="1" lang="en-US" altLang="ja-JP" sz="1600" dirty="0">
              <a:solidFill>
                <a:srgbClr val="0070C0"/>
              </a:solidFill>
            </a:endParaRPr>
          </a:p>
          <a:p>
            <a:r>
              <a:rPr kumimoji="1" lang="ja-JP" altLang="en-US" sz="1600" dirty="0">
                <a:solidFill>
                  <a:srgbClr val="0070C0"/>
                </a:solidFill>
              </a:rPr>
              <a:t>（圧着端子の</a:t>
            </a:r>
            <a:r>
              <a:rPr kumimoji="1" lang="en-US" altLang="ja-JP" sz="1600" dirty="0">
                <a:solidFill>
                  <a:srgbClr val="0070C0"/>
                </a:solidFill>
              </a:rPr>
              <a:t>2</a:t>
            </a:r>
            <a:r>
              <a:rPr kumimoji="1" lang="ja-JP" altLang="en-US" sz="1600" dirty="0">
                <a:solidFill>
                  <a:srgbClr val="0070C0"/>
                </a:solidFill>
              </a:rPr>
              <a:t>枚重ね不可）</a:t>
            </a:r>
            <a:endParaRPr kumimoji="1" lang="en-US" altLang="ja-JP" sz="1600" dirty="0">
              <a:solidFill>
                <a:srgbClr val="0070C0"/>
              </a:solidFill>
            </a:endParaRPr>
          </a:p>
          <a:p>
            <a:r>
              <a:rPr kumimoji="1" lang="ja-JP" altLang="en-US" sz="1600" dirty="0">
                <a:solidFill>
                  <a:srgbClr val="0070C0"/>
                </a:solidFill>
              </a:rPr>
              <a:t>最大</a:t>
            </a:r>
            <a:r>
              <a:rPr kumimoji="1" lang="en-US" altLang="ja-JP" sz="1600" dirty="0">
                <a:solidFill>
                  <a:srgbClr val="0070C0"/>
                </a:solidFill>
              </a:rPr>
              <a:t>5</a:t>
            </a:r>
            <a:r>
              <a:rPr kumimoji="1" lang="ja-JP" altLang="en-US" sz="1600" dirty="0">
                <a:solidFill>
                  <a:srgbClr val="0070C0"/>
                </a:solidFill>
              </a:rPr>
              <a:t>分岐　</a:t>
            </a:r>
            <a:r>
              <a:rPr kumimoji="1" lang="en-US" altLang="ja-JP" sz="1600" dirty="0">
                <a:solidFill>
                  <a:srgbClr val="0070C0"/>
                </a:solidFill>
              </a:rPr>
              <a:t>SCCR35kA</a:t>
            </a:r>
          </a:p>
          <a:p>
            <a:r>
              <a:rPr kumimoji="1" lang="ja-JP" altLang="en-US" sz="1600" dirty="0">
                <a:solidFill>
                  <a:srgbClr val="0070C0"/>
                </a:solidFill>
              </a:rPr>
              <a:t>最大</a:t>
            </a:r>
            <a:r>
              <a:rPr kumimoji="1" lang="en-US" altLang="ja-JP" sz="1600" dirty="0">
                <a:solidFill>
                  <a:srgbClr val="0070C0"/>
                </a:solidFill>
              </a:rPr>
              <a:t>10</a:t>
            </a:r>
            <a:r>
              <a:rPr kumimoji="1" lang="ja-JP" altLang="en-US" sz="1600" dirty="0">
                <a:solidFill>
                  <a:srgbClr val="0070C0"/>
                </a:solidFill>
              </a:rPr>
              <a:t>分岐　</a:t>
            </a:r>
            <a:r>
              <a:rPr kumimoji="1" lang="en-US" altLang="ja-JP" sz="1600" dirty="0">
                <a:solidFill>
                  <a:srgbClr val="0070C0"/>
                </a:solidFill>
              </a:rPr>
              <a:t>SCCR10kA</a:t>
            </a:r>
          </a:p>
        </p:txBody>
      </p:sp>
      <p:cxnSp>
        <p:nvCxnSpPr>
          <p:cNvPr id="21" name="コネクタ: カギ線 20">
            <a:extLst>
              <a:ext uri="{FF2B5EF4-FFF2-40B4-BE49-F238E27FC236}">
                <a16:creationId xmlns:a16="http://schemas.microsoft.com/office/drawing/2014/main" id="{26497B41-126D-E9E5-8158-9B65D43B629D}"/>
              </a:ext>
            </a:extLst>
          </p:cNvPr>
          <p:cNvCxnSpPr>
            <a:cxnSpLocks/>
            <a:stCxn id="8" idx="0"/>
            <a:endCxn id="55" idx="2"/>
          </p:cNvCxnSpPr>
          <p:nvPr/>
        </p:nvCxnSpPr>
        <p:spPr>
          <a:xfrm rot="16200000" flipV="1">
            <a:off x="2070428" y="5145959"/>
            <a:ext cx="607808"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15F1DF27-F2C7-7B73-5249-7D064E68255C}"/>
              </a:ext>
            </a:extLst>
          </p:cNvPr>
          <p:cNvSpPr/>
          <p:nvPr/>
        </p:nvSpPr>
        <p:spPr>
          <a:xfrm>
            <a:off x="845156" y="4413250"/>
            <a:ext cx="3058350" cy="428806"/>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スライド番号プレースホルダー 8">
            <a:extLst>
              <a:ext uri="{FF2B5EF4-FFF2-40B4-BE49-F238E27FC236}">
                <a16:creationId xmlns:a16="http://schemas.microsoft.com/office/drawing/2014/main" id="{30541E34-24B6-477E-A280-BFA2404B928D}"/>
              </a:ext>
            </a:extLst>
          </p:cNvPr>
          <p:cNvSpPr>
            <a:spLocks noGrp="1"/>
          </p:cNvSpPr>
          <p:nvPr>
            <p:ph type="sldNum" sz="quarter" idx="12"/>
          </p:nvPr>
        </p:nvSpPr>
        <p:spPr/>
        <p:txBody>
          <a:bodyPr/>
          <a:lstStyle/>
          <a:p>
            <a:fld id="{E7784300-A231-4CE8-BF2A-B73085566916}" type="slidenum">
              <a:rPr kumimoji="1" lang="ja-JP" altLang="en-US" smtClean="0"/>
              <a:t>63</a:t>
            </a:fld>
            <a:r>
              <a:rPr kumimoji="1" lang="ja-JP" altLang="en-US"/>
              <a:t>ページ</a:t>
            </a:r>
            <a:endParaRPr kumimoji="1" lang="ja-JP" altLang="en-US" dirty="0"/>
          </a:p>
        </p:txBody>
      </p:sp>
      <p:cxnSp>
        <p:nvCxnSpPr>
          <p:cNvPr id="94" name="直線コネクタ 93">
            <a:extLst>
              <a:ext uri="{FF2B5EF4-FFF2-40B4-BE49-F238E27FC236}">
                <a16:creationId xmlns:a16="http://schemas.microsoft.com/office/drawing/2014/main" id="{CA745179-48F8-F644-1911-39B4FEF1E8F3}"/>
              </a:ext>
            </a:extLst>
          </p:cNvPr>
          <p:cNvCxnSpPr>
            <a:cxnSpLocks/>
          </p:cNvCxnSpPr>
          <p:nvPr/>
        </p:nvCxnSpPr>
        <p:spPr>
          <a:xfrm flipV="1">
            <a:off x="8844802" y="2879177"/>
            <a:ext cx="40278" cy="7499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グループ化 6">
            <a:extLst>
              <a:ext uri="{FF2B5EF4-FFF2-40B4-BE49-F238E27FC236}">
                <a16:creationId xmlns:a16="http://schemas.microsoft.com/office/drawing/2014/main" id="{306221A6-BEE1-05CC-B928-7C8A11481404}"/>
              </a:ext>
            </a:extLst>
          </p:cNvPr>
          <p:cNvGrpSpPr/>
          <p:nvPr/>
        </p:nvGrpSpPr>
        <p:grpSpPr>
          <a:xfrm>
            <a:off x="1065484" y="3163150"/>
            <a:ext cx="2665861" cy="1039940"/>
            <a:chOff x="557484" y="3163150"/>
            <a:chExt cx="2665861" cy="1039940"/>
          </a:xfrm>
        </p:grpSpPr>
        <p:cxnSp>
          <p:nvCxnSpPr>
            <p:cNvPr id="24" name="直線コネクタ 23">
              <a:extLst>
                <a:ext uri="{FF2B5EF4-FFF2-40B4-BE49-F238E27FC236}">
                  <a16:creationId xmlns:a16="http://schemas.microsoft.com/office/drawing/2014/main" id="{B81BE4C6-780C-BF81-E5F6-82D775E498E3}"/>
                </a:ext>
              </a:extLst>
            </p:cNvPr>
            <p:cNvCxnSpPr>
              <a:cxnSpLocks/>
            </p:cNvCxnSpPr>
            <p:nvPr/>
          </p:nvCxnSpPr>
          <p:spPr>
            <a:xfrm flipH="1">
              <a:off x="557484" y="3181350"/>
              <a:ext cx="994356" cy="10217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58D2B1EB-E42D-8395-E284-B75D3D82A8F5}"/>
                </a:ext>
              </a:extLst>
            </p:cNvPr>
            <p:cNvCxnSpPr>
              <a:cxnSpLocks/>
            </p:cNvCxnSpPr>
            <p:nvPr/>
          </p:nvCxnSpPr>
          <p:spPr>
            <a:xfrm flipH="1">
              <a:off x="960174" y="3163150"/>
              <a:ext cx="607249" cy="1039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6753082B-B630-3F03-FD66-A9A1121B8326}"/>
                </a:ext>
              </a:extLst>
            </p:cNvPr>
            <p:cNvCxnSpPr>
              <a:cxnSpLocks/>
            </p:cNvCxnSpPr>
            <p:nvPr/>
          </p:nvCxnSpPr>
          <p:spPr>
            <a:xfrm flipH="1">
              <a:off x="1681330" y="3168186"/>
              <a:ext cx="191598" cy="1034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F1781FA2-BA77-8ADE-32AE-B15A81CEDCC7}"/>
                </a:ext>
              </a:extLst>
            </p:cNvPr>
            <p:cNvCxnSpPr>
              <a:cxnSpLocks/>
            </p:cNvCxnSpPr>
            <p:nvPr/>
          </p:nvCxnSpPr>
          <p:spPr>
            <a:xfrm>
              <a:off x="2181524" y="3177727"/>
              <a:ext cx="1041821" cy="10085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90125115-EC19-118A-422E-8255E9DA6217}"/>
                </a:ext>
              </a:extLst>
            </p:cNvPr>
            <p:cNvCxnSpPr>
              <a:cxnSpLocks/>
            </p:cNvCxnSpPr>
            <p:nvPr/>
          </p:nvCxnSpPr>
          <p:spPr>
            <a:xfrm>
              <a:off x="1872928" y="3168186"/>
              <a:ext cx="225692" cy="1034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7B66328C-DBF8-6FB5-0E67-808A78CD4C2A}"/>
                </a:ext>
              </a:extLst>
            </p:cNvPr>
            <p:cNvCxnSpPr>
              <a:cxnSpLocks/>
            </p:cNvCxnSpPr>
            <p:nvPr/>
          </p:nvCxnSpPr>
          <p:spPr>
            <a:xfrm>
              <a:off x="2178349" y="3177727"/>
              <a:ext cx="632148" cy="10253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グループ化 21">
            <a:extLst>
              <a:ext uri="{FF2B5EF4-FFF2-40B4-BE49-F238E27FC236}">
                <a16:creationId xmlns:a16="http://schemas.microsoft.com/office/drawing/2014/main" id="{C660D778-BCC3-68D3-0526-270A7E1D9F07}"/>
              </a:ext>
            </a:extLst>
          </p:cNvPr>
          <p:cNvGrpSpPr/>
          <p:nvPr/>
        </p:nvGrpSpPr>
        <p:grpSpPr>
          <a:xfrm>
            <a:off x="7858125" y="2014796"/>
            <a:ext cx="1967160" cy="490144"/>
            <a:chOff x="7858125" y="2014796"/>
            <a:chExt cx="1967160" cy="490144"/>
          </a:xfrm>
        </p:grpSpPr>
        <p:cxnSp>
          <p:nvCxnSpPr>
            <p:cNvPr id="51" name="直線コネクタ 50">
              <a:extLst>
                <a:ext uri="{FF2B5EF4-FFF2-40B4-BE49-F238E27FC236}">
                  <a16:creationId xmlns:a16="http://schemas.microsoft.com/office/drawing/2014/main" id="{E7950523-52B8-DE69-D1D0-9C27170F241C}"/>
                </a:ext>
              </a:extLst>
            </p:cNvPr>
            <p:cNvCxnSpPr>
              <a:cxnSpLocks/>
            </p:cNvCxnSpPr>
            <p:nvPr/>
          </p:nvCxnSpPr>
          <p:spPr>
            <a:xfrm flipH="1">
              <a:off x="8680083" y="2014796"/>
              <a:ext cx="164720" cy="4901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1115FCBA-14BF-8457-2877-5AD20B3C69B2}"/>
                </a:ext>
              </a:extLst>
            </p:cNvPr>
            <p:cNvCxnSpPr>
              <a:cxnSpLocks/>
            </p:cNvCxnSpPr>
            <p:nvPr/>
          </p:nvCxnSpPr>
          <p:spPr>
            <a:xfrm flipH="1">
              <a:off x="7858125" y="2030773"/>
              <a:ext cx="787312" cy="4676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775A2FFA-0A34-CED1-DA75-B1E5D09EB102}"/>
                </a:ext>
              </a:extLst>
            </p:cNvPr>
            <p:cNvCxnSpPr>
              <a:cxnSpLocks/>
            </p:cNvCxnSpPr>
            <p:nvPr/>
          </p:nvCxnSpPr>
          <p:spPr>
            <a:xfrm>
              <a:off x="8846211" y="2014796"/>
              <a:ext cx="164720" cy="4901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18AEB4E-AD17-F97B-12EB-A450A65BABF5}"/>
                </a:ext>
              </a:extLst>
            </p:cNvPr>
            <p:cNvCxnSpPr>
              <a:cxnSpLocks/>
            </p:cNvCxnSpPr>
            <p:nvPr/>
          </p:nvCxnSpPr>
          <p:spPr>
            <a:xfrm>
              <a:off x="9044553" y="2020864"/>
              <a:ext cx="780732" cy="484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E2CD5E0A-EA0F-DBB3-0756-DC9BCC07AF8A}"/>
                </a:ext>
              </a:extLst>
            </p:cNvPr>
            <p:cNvCxnSpPr>
              <a:cxnSpLocks/>
            </p:cNvCxnSpPr>
            <p:nvPr/>
          </p:nvCxnSpPr>
          <p:spPr>
            <a:xfrm flipH="1">
              <a:off x="8150225" y="2020864"/>
              <a:ext cx="492011" cy="4776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76184BD-446F-75D4-028E-6876BE644E91}"/>
                </a:ext>
              </a:extLst>
            </p:cNvPr>
            <p:cNvCxnSpPr>
              <a:cxnSpLocks/>
            </p:cNvCxnSpPr>
            <p:nvPr/>
          </p:nvCxnSpPr>
          <p:spPr>
            <a:xfrm>
              <a:off x="9044553" y="2020864"/>
              <a:ext cx="488632" cy="484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吹き出し: 折線 2">
            <a:extLst>
              <a:ext uri="{FF2B5EF4-FFF2-40B4-BE49-F238E27FC236}">
                <a16:creationId xmlns:a16="http://schemas.microsoft.com/office/drawing/2014/main" id="{D2506714-507F-62B9-407A-EF301AFEC46E}"/>
              </a:ext>
            </a:extLst>
          </p:cNvPr>
          <p:cNvSpPr/>
          <p:nvPr/>
        </p:nvSpPr>
        <p:spPr>
          <a:xfrm>
            <a:off x="10012635" y="1277080"/>
            <a:ext cx="2076538" cy="868445"/>
          </a:xfrm>
          <a:prstGeom prst="borderCallout2">
            <a:avLst>
              <a:gd name="adj1" fmla="val 18750"/>
              <a:gd name="adj2" fmla="val -8333"/>
              <a:gd name="adj3" fmla="val 18750"/>
              <a:gd name="adj4" fmla="val -16667"/>
              <a:gd name="adj5" fmla="val 98042"/>
              <a:gd name="adj6" fmla="val -53764"/>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19" name="グループ化 18">
            <a:extLst>
              <a:ext uri="{FF2B5EF4-FFF2-40B4-BE49-F238E27FC236}">
                <a16:creationId xmlns:a16="http://schemas.microsoft.com/office/drawing/2014/main" id="{BABBB889-A7C4-0407-1580-93889954C926}"/>
              </a:ext>
            </a:extLst>
          </p:cNvPr>
          <p:cNvGrpSpPr/>
          <p:nvPr/>
        </p:nvGrpSpPr>
        <p:grpSpPr>
          <a:xfrm>
            <a:off x="7866687" y="2098265"/>
            <a:ext cx="1950036" cy="264371"/>
            <a:chOff x="7864527" y="2098265"/>
            <a:chExt cx="1950036" cy="264371"/>
          </a:xfrm>
        </p:grpSpPr>
        <p:cxnSp>
          <p:nvCxnSpPr>
            <p:cNvPr id="5" name="直線コネクタ 4">
              <a:extLst>
                <a:ext uri="{FF2B5EF4-FFF2-40B4-BE49-F238E27FC236}">
                  <a16:creationId xmlns:a16="http://schemas.microsoft.com/office/drawing/2014/main" id="{910EBDC5-0CD5-02BE-A9B6-C83184FFEBB7}"/>
                </a:ext>
              </a:extLst>
            </p:cNvPr>
            <p:cNvCxnSpPr>
              <a:cxnSpLocks/>
            </p:cNvCxnSpPr>
            <p:nvPr/>
          </p:nvCxnSpPr>
          <p:spPr>
            <a:xfrm>
              <a:off x="7864527" y="2098265"/>
              <a:ext cx="1950036"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D152DA2D-0613-2791-0298-117EE387A65F}"/>
                </a:ext>
              </a:extLst>
            </p:cNvPr>
            <p:cNvCxnSpPr>
              <a:cxnSpLocks/>
            </p:cNvCxnSpPr>
            <p:nvPr/>
          </p:nvCxnSpPr>
          <p:spPr>
            <a:xfrm flipH="1">
              <a:off x="7864527" y="2098265"/>
              <a:ext cx="1950036"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0510A864-C434-AD4F-6942-90DF99D11D80}"/>
              </a:ext>
            </a:extLst>
          </p:cNvPr>
          <p:cNvGrpSpPr/>
          <p:nvPr/>
        </p:nvGrpSpPr>
        <p:grpSpPr>
          <a:xfrm>
            <a:off x="4764330" y="3410269"/>
            <a:ext cx="2713646" cy="1569661"/>
            <a:chOff x="4661467" y="3646298"/>
            <a:chExt cx="2713646" cy="1569661"/>
          </a:xfrm>
        </p:grpSpPr>
        <p:sp>
          <p:nvSpPr>
            <p:cNvPr id="14" name="テキスト ボックス 13">
              <a:extLst>
                <a:ext uri="{FF2B5EF4-FFF2-40B4-BE49-F238E27FC236}">
                  <a16:creationId xmlns:a16="http://schemas.microsoft.com/office/drawing/2014/main" id="{7D5D4C19-FE8F-295E-FAEF-29E304F4A03B}"/>
                </a:ext>
              </a:extLst>
            </p:cNvPr>
            <p:cNvSpPr txBox="1"/>
            <p:nvPr/>
          </p:nvSpPr>
          <p:spPr>
            <a:xfrm>
              <a:off x="4661467" y="4015630"/>
              <a:ext cx="2713646" cy="1200329"/>
            </a:xfrm>
            <a:prstGeom prst="rect">
              <a:avLst/>
            </a:prstGeom>
            <a:noFill/>
          </p:spPr>
          <p:txBody>
            <a:bodyPr wrap="square" rtlCol="0">
              <a:spAutoFit/>
            </a:bodyPr>
            <a:lstStyle/>
            <a:p>
              <a:r>
                <a:rPr kumimoji="1" lang="en-US" altLang="ja-JP" dirty="0"/>
                <a:t>AC1000V</a:t>
              </a:r>
              <a:r>
                <a:rPr kumimoji="1" lang="ja-JP" altLang="en-US" dirty="0"/>
                <a:t>　</a:t>
              </a:r>
              <a:r>
                <a:rPr kumimoji="1" lang="en-US" altLang="ja-JP" dirty="0"/>
                <a:t>100</a:t>
              </a:r>
              <a:r>
                <a:rPr lang="en-US" altLang="ja-JP" dirty="0"/>
                <a:t>0</a:t>
              </a:r>
              <a:r>
                <a:rPr kumimoji="1" lang="en-US" altLang="ja-JP" dirty="0"/>
                <a:t>A</a:t>
              </a:r>
            </a:p>
            <a:p>
              <a:r>
                <a:rPr kumimoji="1" lang="en-US" altLang="ja-JP" dirty="0"/>
                <a:t>IN	</a:t>
              </a:r>
              <a:r>
                <a:rPr kumimoji="1" lang="ja-JP" altLang="en-US" dirty="0"/>
                <a:t>：</a:t>
              </a:r>
              <a:r>
                <a:rPr kumimoji="1" lang="en-US" altLang="ja-JP" dirty="0"/>
                <a:t>M16×2</a:t>
              </a:r>
            </a:p>
            <a:p>
              <a:r>
                <a:rPr lang="en-US" altLang="ja-JP" dirty="0"/>
                <a:t>OUT	</a:t>
              </a:r>
              <a:r>
                <a:rPr lang="ja-JP" altLang="en-US" dirty="0"/>
                <a:t>：</a:t>
              </a:r>
              <a:r>
                <a:rPr lang="en-US" altLang="ja-JP" dirty="0"/>
                <a:t>M16×1	</a:t>
              </a:r>
              <a:r>
                <a:rPr lang="ja-JP" altLang="en-US" dirty="0"/>
                <a:t>：</a:t>
              </a:r>
              <a:r>
                <a:rPr lang="en-US" altLang="ja-JP" dirty="0"/>
                <a:t>M8×3</a:t>
              </a:r>
            </a:p>
          </p:txBody>
        </p:sp>
        <p:sp>
          <p:nvSpPr>
            <p:cNvPr id="26" name="テキスト ボックス 25">
              <a:extLst>
                <a:ext uri="{FF2B5EF4-FFF2-40B4-BE49-F238E27FC236}">
                  <a16:creationId xmlns:a16="http://schemas.microsoft.com/office/drawing/2014/main" id="{CF070B89-BA70-FE47-2583-0DDD47F1F7B7}"/>
                </a:ext>
              </a:extLst>
            </p:cNvPr>
            <p:cNvSpPr txBox="1"/>
            <p:nvPr/>
          </p:nvSpPr>
          <p:spPr>
            <a:xfrm>
              <a:off x="4706032" y="3646298"/>
              <a:ext cx="1915108" cy="369332"/>
            </a:xfrm>
            <a:prstGeom prst="rect">
              <a:avLst/>
            </a:prstGeom>
            <a:noFill/>
          </p:spPr>
          <p:txBody>
            <a:bodyPr wrap="square">
              <a:spAutoFit/>
            </a:bodyPr>
            <a:lstStyle/>
            <a:p>
              <a:r>
                <a:rPr lang="en-US" altLang="ja-JP" dirty="0">
                  <a:hlinkClick r:id="rId7"/>
                </a:rPr>
                <a:t>OK-700SF-1</a:t>
              </a:r>
              <a:endParaRPr lang="ja-JP" altLang="en-US" dirty="0"/>
            </a:p>
          </p:txBody>
        </p:sp>
      </p:grpSp>
    </p:spTree>
    <p:extLst>
      <p:ext uri="{BB962C8B-B14F-4D97-AF65-F5344CB8AC3E}">
        <p14:creationId xmlns:p14="http://schemas.microsoft.com/office/powerpoint/2010/main" val="35899333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5207E-75C7-37F7-6820-F9AD0B16082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8D5ED83-883B-8CB1-CB9F-9C71A27AD100}"/>
              </a:ext>
            </a:extLst>
          </p:cNvPr>
          <p:cNvSpPr>
            <a:spLocks noGrp="1"/>
          </p:cNvSpPr>
          <p:nvPr>
            <p:ph type="title"/>
          </p:nvPr>
        </p:nvSpPr>
        <p:spPr>
          <a:xfrm>
            <a:off x="838200" y="119047"/>
            <a:ext cx="10515600" cy="520700"/>
          </a:xfrm>
        </p:spPr>
        <p:txBody>
          <a:bodyPr>
            <a:normAutofit/>
          </a:bodyPr>
          <a:lstStyle/>
          <a:p>
            <a:r>
              <a:rPr kumimoji="1" lang="en-US" altLang="ja-JP" sz="2800" dirty="0"/>
              <a:t>OTP-700</a:t>
            </a:r>
            <a:r>
              <a:rPr kumimoji="1" lang="ja-JP" altLang="en-US" sz="2800" dirty="0"/>
              <a:t>シリーズとコンビネーション</a:t>
            </a:r>
          </a:p>
        </p:txBody>
      </p:sp>
      <p:sp>
        <p:nvSpPr>
          <p:cNvPr id="9" name="スライド番号プレースホルダー 8">
            <a:extLst>
              <a:ext uri="{FF2B5EF4-FFF2-40B4-BE49-F238E27FC236}">
                <a16:creationId xmlns:a16="http://schemas.microsoft.com/office/drawing/2014/main" id="{3C67D2FD-98DD-A680-7BA0-EB01655099E4}"/>
              </a:ext>
            </a:extLst>
          </p:cNvPr>
          <p:cNvSpPr>
            <a:spLocks noGrp="1"/>
          </p:cNvSpPr>
          <p:nvPr>
            <p:ph type="sldNum" sz="quarter" idx="12"/>
          </p:nvPr>
        </p:nvSpPr>
        <p:spPr/>
        <p:txBody>
          <a:bodyPr/>
          <a:lstStyle/>
          <a:p>
            <a:fld id="{E7784300-A231-4CE8-BF2A-B73085566916}" type="slidenum">
              <a:rPr kumimoji="1" lang="ja-JP" altLang="en-US" smtClean="0"/>
              <a:t>64</a:t>
            </a:fld>
            <a:r>
              <a:rPr kumimoji="1" lang="ja-JP" altLang="en-US"/>
              <a:t>ページ</a:t>
            </a:r>
            <a:endParaRPr kumimoji="1" lang="ja-JP" altLang="en-US" dirty="0"/>
          </a:p>
        </p:txBody>
      </p:sp>
      <p:sp>
        <p:nvSpPr>
          <p:cNvPr id="12" name="テキスト ボックス 11">
            <a:extLst>
              <a:ext uri="{FF2B5EF4-FFF2-40B4-BE49-F238E27FC236}">
                <a16:creationId xmlns:a16="http://schemas.microsoft.com/office/drawing/2014/main" id="{E64C7D0E-82A4-74E5-7CD7-EC7502290F18}"/>
              </a:ext>
            </a:extLst>
          </p:cNvPr>
          <p:cNvSpPr txBox="1"/>
          <p:nvPr/>
        </p:nvSpPr>
        <p:spPr>
          <a:xfrm>
            <a:off x="838199" y="2407094"/>
            <a:ext cx="6094140" cy="369332"/>
          </a:xfrm>
          <a:prstGeom prst="rect">
            <a:avLst/>
          </a:prstGeom>
          <a:noFill/>
        </p:spPr>
        <p:txBody>
          <a:bodyPr wrap="square">
            <a:spAutoFit/>
          </a:bodyPr>
          <a:lstStyle/>
          <a:p>
            <a:r>
              <a:rPr lang="en-US" altLang="ja-JP" dirty="0">
                <a:hlinkClick r:id="rId2"/>
              </a:rPr>
              <a:t>OK-700SF | Product </a:t>
            </a:r>
            <a:r>
              <a:rPr lang="en-US" altLang="ja-JP" dirty="0" err="1">
                <a:hlinkClick r:id="rId2"/>
              </a:rPr>
              <a:t>iQ</a:t>
            </a:r>
            <a:r>
              <a:rPr lang="en-US" altLang="ja-JP" dirty="0">
                <a:hlinkClick r:id="rId2"/>
              </a:rPr>
              <a:t> - Product </a:t>
            </a:r>
            <a:r>
              <a:rPr lang="en-US" altLang="ja-JP" dirty="0" err="1">
                <a:hlinkClick r:id="rId2"/>
              </a:rPr>
              <a:t>iQ</a:t>
            </a:r>
            <a:endParaRPr lang="ja-JP" altLang="en-US" dirty="0"/>
          </a:p>
        </p:txBody>
      </p:sp>
      <p:pic>
        <p:nvPicPr>
          <p:cNvPr id="14" name="図 13">
            <a:extLst>
              <a:ext uri="{FF2B5EF4-FFF2-40B4-BE49-F238E27FC236}">
                <a16:creationId xmlns:a16="http://schemas.microsoft.com/office/drawing/2014/main" id="{B5CE74EB-FD67-DE58-E3BB-ADDC301E5FA1}"/>
              </a:ext>
            </a:extLst>
          </p:cNvPr>
          <p:cNvPicPr>
            <a:picLocks noChangeAspect="1"/>
          </p:cNvPicPr>
          <p:nvPr/>
        </p:nvPicPr>
        <p:blipFill>
          <a:blip r:embed="rId3"/>
          <a:stretch>
            <a:fillRect/>
          </a:stretch>
        </p:blipFill>
        <p:spPr>
          <a:xfrm>
            <a:off x="838200" y="639747"/>
            <a:ext cx="10803383" cy="1767347"/>
          </a:xfrm>
          <a:prstGeom prst="rect">
            <a:avLst/>
          </a:prstGeom>
          <a:ln>
            <a:solidFill>
              <a:schemeClr val="tx1"/>
            </a:solidFill>
          </a:ln>
        </p:spPr>
      </p:pic>
      <p:sp>
        <p:nvSpPr>
          <p:cNvPr id="21" name="正方形/長方形 20">
            <a:extLst>
              <a:ext uri="{FF2B5EF4-FFF2-40B4-BE49-F238E27FC236}">
                <a16:creationId xmlns:a16="http://schemas.microsoft.com/office/drawing/2014/main" id="{B0FDB9A8-3581-55B7-C6B3-80440D19DE5F}"/>
              </a:ext>
            </a:extLst>
          </p:cNvPr>
          <p:cNvSpPr/>
          <p:nvPr/>
        </p:nvSpPr>
        <p:spPr>
          <a:xfrm>
            <a:off x="838201" y="1952339"/>
            <a:ext cx="10803382" cy="45475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372057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9A831-6E5A-6BEC-6199-2670E39AC19D}"/>
            </a:ext>
          </a:extLst>
        </p:cNvPr>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0E9E4521-44D6-7857-C0CF-3DD28E37573D}"/>
              </a:ext>
            </a:extLst>
          </p:cNvPr>
          <p:cNvGrpSpPr/>
          <p:nvPr/>
        </p:nvGrpSpPr>
        <p:grpSpPr>
          <a:xfrm>
            <a:off x="485413" y="3720405"/>
            <a:ext cx="3405406" cy="874512"/>
            <a:chOff x="167454" y="3720405"/>
            <a:chExt cx="3405406" cy="874512"/>
          </a:xfrm>
        </p:grpSpPr>
        <p:pic>
          <p:nvPicPr>
            <p:cNvPr id="5" name="図 4">
              <a:extLst>
                <a:ext uri="{FF2B5EF4-FFF2-40B4-BE49-F238E27FC236}">
                  <a16:creationId xmlns:a16="http://schemas.microsoft.com/office/drawing/2014/main" id="{BA4A5280-1D3A-5629-4213-E0C1867380A1}"/>
                </a:ext>
              </a:extLst>
            </p:cNvPr>
            <p:cNvPicPr>
              <a:picLocks noChangeAspect="1"/>
            </p:cNvPicPr>
            <p:nvPr/>
          </p:nvPicPr>
          <p:blipFill>
            <a:blip r:embed="rId2"/>
            <a:stretch>
              <a:fillRect/>
            </a:stretch>
          </p:blipFill>
          <p:spPr>
            <a:xfrm>
              <a:off x="167454" y="3720405"/>
              <a:ext cx="1131721" cy="874512"/>
            </a:xfrm>
            <a:prstGeom prst="rect">
              <a:avLst/>
            </a:prstGeom>
          </p:spPr>
        </p:pic>
        <p:pic>
          <p:nvPicPr>
            <p:cNvPr id="6" name="図 5">
              <a:extLst>
                <a:ext uri="{FF2B5EF4-FFF2-40B4-BE49-F238E27FC236}">
                  <a16:creationId xmlns:a16="http://schemas.microsoft.com/office/drawing/2014/main" id="{31F82E73-EC8F-6AF1-DFC1-7E6C4F5A860B}"/>
                </a:ext>
              </a:extLst>
            </p:cNvPr>
            <p:cNvPicPr>
              <a:picLocks noChangeAspect="1"/>
            </p:cNvPicPr>
            <p:nvPr/>
          </p:nvPicPr>
          <p:blipFill>
            <a:blip r:embed="rId2"/>
            <a:stretch>
              <a:fillRect/>
            </a:stretch>
          </p:blipFill>
          <p:spPr>
            <a:xfrm>
              <a:off x="1304818" y="3720405"/>
              <a:ext cx="1131721" cy="874512"/>
            </a:xfrm>
            <a:prstGeom prst="rect">
              <a:avLst/>
            </a:prstGeom>
          </p:spPr>
        </p:pic>
        <p:pic>
          <p:nvPicPr>
            <p:cNvPr id="7" name="図 6">
              <a:extLst>
                <a:ext uri="{FF2B5EF4-FFF2-40B4-BE49-F238E27FC236}">
                  <a16:creationId xmlns:a16="http://schemas.microsoft.com/office/drawing/2014/main" id="{ACAF6292-16EC-070C-0F05-9FFEA37CEDC6}"/>
                </a:ext>
              </a:extLst>
            </p:cNvPr>
            <p:cNvPicPr>
              <a:picLocks noChangeAspect="1"/>
            </p:cNvPicPr>
            <p:nvPr/>
          </p:nvPicPr>
          <p:blipFill>
            <a:blip r:embed="rId2"/>
            <a:stretch>
              <a:fillRect/>
            </a:stretch>
          </p:blipFill>
          <p:spPr>
            <a:xfrm>
              <a:off x="2441139" y="3720405"/>
              <a:ext cx="1131721" cy="874512"/>
            </a:xfrm>
            <a:prstGeom prst="rect">
              <a:avLst/>
            </a:prstGeom>
          </p:spPr>
        </p:pic>
      </p:grpSp>
      <p:grpSp>
        <p:nvGrpSpPr>
          <p:cNvPr id="22" name="グループ化 21">
            <a:extLst>
              <a:ext uri="{FF2B5EF4-FFF2-40B4-BE49-F238E27FC236}">
                <a16:creationId xmlns:a16="http://schemas.microsoft.com/office/drawing/2014/main" id="{EC2B94E1-1267-532C-6EAB-96A8A166543F}"/>
              </a:ext>
            </a:extLst>
          </p:cNvPr>
          <p:cNvGrpSpPr/>
          <p:nvPr/>
        </p:nvGrpSpPr>
        <p:grpSpPr>
          <a:xfrm>
            <a:off x="7631555" y="2268315"/>
            <a:ext cx="2515035" cy="645864"/>
            <a:chOff x="167454" y="3720405"/>
            <a:chExt cx="3405406" cy="874512"/>
          </a:xfrm>
        </p:grpSpPr>
        <p:pic>
          <p:nvPicPr>
            <p:cNvPr id="23" name="図 22">
              <a:extLst>
                <a:ext uri="{FF2B5EF4-FFF2-40B4-BE49-F238E27FC236}">
                  <a16:creationId xmlns:a16="http://schemas.microsoft.com/office/drawing/2014/main" id="{660767F7-52AD-7772-54BF-B78FEDC44A73}"/>
                </a:ext>
              </a:extLst>
            </p:cNvPr>
            <p:cNvPicPr>
              <a:picLocks noChangeAspect="1"/>
            </p:cNvPicPr>
            <p:nvPr/>
          </p:nvPicPr>
          <p:blipFill>
            <a:blip r:embed="rId2"/>
            <a:stretch>
              <a:fillRect/>
            </a:stretch>
          </p:blipFill>
          <p:spPr>
            <a:xfrm>
              <a:off x="167454" y="3720405"/>
              <a:ext cx="1131721" cy="874512"/>
            </a:xfrm>
            <a:prstGeom prst="rect">
              <a:avLst/>
            </a:prstGeom>
          </p:spPr>
        </p:pic>
        <p:pic>
          <p:nvPicPr>
            <p:cNvPr id="38" name="図 37">
              <a:extLst>
                <a:ext uri="{FF2B5EF4-FFF2-40B4-BE49-F238E27FC236}">
                  <a16:creationId xmlns:a16="http://schemas.microsoft.com/office/drawing/2014/main" id="{2393535A-055B-285A-A110-05EDBEDB2F1D}"/>
                </a:ext>
              </a:extLst>
            </p:cNvPr>
            <p:cNvPicPr>
              <a:picLocks noChangeAspect="1"/>
            </p:cNvPicPr>
            <p:nvPr/>
          </p:nvPicPr>
          <p:blipFill>
            <a:blip r:embed="rId2"/>
            <a:stretch>
              <a:fillRect/>
            </a:stretch>
          </p:blipFill>
          <p:spPr>
            <a:xfrm>
              <a:off x="1304818" y="3720405"/>
              <a:ext cx="1131721" cy="874512"/>
            </a:xfrm>
            <a:prstGeom prst="rect">
              <a:avLst/>
            </a:prstGeom>
          </p:spPr>
        </p:pic>
        <p:pic>
          <p:nvPicPr>
            <p:cNvPr id="40" name="図 39">
              <a:extLst>
                <a:ext uri="{FF2B5EF4-FFF2-40B4-BE49-F238E27FC236}">
                  <a16:creationId xmlns:a16="http://schemas.microsoft.com/office/drawing/2014/main" id="{AF796051-DF36-048E-D7FC-AF8A5F05BA70}"/>
                </a:ext>
              </a:extLst>
            </p:cNvPr>
            <p:cNvPicPr>
              <a:picLocks noChangeAspect="1"/>
            </p:cNvPicPr>
            <p:nvPr/>
          </p:nvPicPr>
          <p:blipFill>
            <a:blip r:embed="rId2"/>
            <a:stretch>
              <a:fillRect/>
            </a:stretch>
          </p:blipFill>
          <p:spPr>
            <a:xfrm>
              <a:off x="2441139" y="3720405"/>
              <a:ext cx="1131721" cy="874512"/>
            </a:xfrm>
            <a:prstGeom prst="rect">
              <a:avLst/>
            </a:prstGeom>
          </p:spPr>
        </p:pic>
      </p:grpSp>
      <p:pic>
        <p:nvPicPr>
          <p:cNvPr id="34" name="図 33" descr="ダイアグラム, 設計図&#10;&#10;AI 生成コンテンツは誤りを含む可能性があります。">
            <a:extLst>
              <a:ext uri="{FF2B5EF4-FFF2-40B4-BE49-F238E27FC236}">
                <a16:creationId xmlns:a16="http://schemas.microsoft.com/office/drawing/2014/main" id="{4B6C7DDB-8CAF-529C-53C0-4B7E69F97C79}"/>
              </a:ext>
            </a:extLst>
          </p:cNvPr>
          <p:cNvPicPr>
            <a:picLocks noChangeAspect="1"/>
          </p:cNvPicPr>
          <p:nvPr/>
        </p:nvPicPr>
        <p:blipFill>
          <a:blip r:embed="rId3"/>
          <a:stretch>
            <a:fillRect/>
          </a:stretch>
        </p:blipFill>
        <p:spPr>
          <a:xfrm>
            <a:off x="1714239" y="1250027"/>
            <a:ext cx="947754" cy="2006464"/>
          </a:xfrm>
          <a:prstGeom prst="rect">
            <a:avLst/>
          </a:prstGeom>
        </p:spPr>
      </p:pic>
      <p:pic>
        <p:nvPicPr>
          <p:cNvPr id="46" name="図 45">
            <a:extLst>
              <a:ext uri="{FF2B5EF4-FFF2-40B4-BE49-F238E27FC236}">
                <a16:creationId xmlns:a16="http://schemas.microsoft.com/office/drawing/2014/main" id="{EB0FCD5E-1519-4AE3-C432-305BB94468E6}"/>
              </a:ext>
            </a:extLst>
          </p:cNvPr>
          <p:cNvPicPr>
            <a:picLocks noChangeAspect="1"/>
          </p:cNvPicPr>
          <p:nvPr/>
        </p:nvPicPr>
        <p:blipFill>
          <a:blip r:embed="rId4"/>
          <a:stretch>
            <a:fillRect/>
          </a:stretch>
        </p:blipFill>
        <p:spPr>
          <a:xfrm>
            <a:off x="8631663" y="881124"/>
            <a:ext cx="514819" cy="1137635"/>
          </a:xfrm>
          <a:prstGeom prst="rect">
            <a:avLst/>
          </a:prstGeom>
        </p:spPr>
      </p:pic>
      <p:sp>
        <p:nvSpPr>
          <p:cNvPr id="2" name="タイトル 1">
            <a:extLst>
              <a:ext uri="{FF2B5EF4-FFF2-40B4-BE49-F238E27FC236}">
                <a16:creationId xmlns:a16="http://schemas.microsoft.com/office/drawing/2014/main" id="{DA0576F0-73D7-9F44-52B6-69A76A33B5C3}"/>
              </a:ext>
            </a:extLst>
          </p:cNvPr>
          <p:cNvSpPr>
            <a:spLocks noGrp="1"/>
          </p:cNvSpPr>
          <p:nvPr>
            <p:ph type="title"/>
          </p:nvPr>
        </p:nvSpPr>
        <p:spPr>
          <a:xfrm>
            <a:off x="337353" y="79290"/>
            <a:ext cx="11567600" cy="911886"/>
          </a:xfrm>
        </p:spPr>
        <p:txBody>
          <a:bodyPr>
            <a:normAutofit/>
          </a:bodyPr>
          <a:lstStyle/>
          <a:p>
            <a:pPr lvl="0">
              <a:spcBef>
                <a:spcPts val="1000"/>
              </a:spcBef>
              <a:defRPr/>
            </a:pPr>
            <a:r>
              <a:rPr kumimoji="1" lang="en-US" altLang="ja-JP" sz="2800" dirty="0">
                <a:latin typeface="+mn-ea"/>
                <a:ea typeface="+mn-ea"/>
              </a:rPr>
              <a:t>2.2.1.7</a:t>
            </a:r>
            <a:r>
              <a:rPr kumimoji="1" lang="ja-JP" altLang="en-US" sz="2800" dirty="0">
                <a:latin typeface="+mn-ea"/>
                <a:ea typeface="+mn-ea"/>
              </a:rPr>
              <a:t>　</a:t>
            </a:r>
            <a:r>
              <a:rPr lang="en-US" altLang="ja-JP" sz="2800" dirty="0">
                <a:latin typeface="游ゴシック" panose="020B0400000000000000" pitchFamily="50" charset="-128"/>
                <a:ea typeface="游ゴシック" panose="020B0400000000000000" pitchFamily="50" charset="-128"/>
              </a:rPr>
              <a:t> 630AF</a:t>
            </a:r>
            <a:r>
              <a:rPr lang="ja-JP" altLang="en-US" sz="2800" dirty="0">
                <a:latin typeface="游ゴシック" panose="020B0400000000000000" pitchFamily="50" charset="-128"/>
                <a:ea typeface="游ゴシック" panose="020B0400000000000000" pitchFamily="50" charset="-128"/>
              </a:rPr>
              <a:t>　</a:t>
            </a:r>
            <a:r>
              <a:rPr lang="en-US" altLang="ja-JP" sz="2800" dirty="0">
                <a:latin typeface="游ゴシック" panose="020B0400000000000000" pitchFamily="50" charset="-128"/>
              </a:rPr>
              <a:t> NF630-HWU3600 </a:t>
            </a:r>
            <a:r>
              <a:rPr lang="en-US" altLang="ja-JP" sz="2800" dirty="0">
                <a:latin typeface="游ゴシック" panose="020B0400000000000000" pitchFamily="50" charset="-128"/>
                <a:ea typeface="游ゴシック" panose="020B0400000000000000" pitchFamily="50" charset="-128"/>
              </a:rPr>
              <a:t>+</a:t>
            </a:r>
            <a:r>
              <a:rPr lang="en-US" altLang="ja-JP" sz="2800" dirty="0">
                <a:solidFill>
                  <a:srgbClr val="FF0000"/>
                </a:solidFill>
                <a:latin typeface="游ゴシック" panose="020B0400000000000000" pitchFamily="50" charset="-128"/>
                <a:ea typeface="游ゴシック" panose="020B0400000000000000" pitchFamily="50" charset="-128"/>
              </a:rPr>
              <a:t>OK-700SFF-5-SCCR</a:t>
            </a:r>
            <a:br>
              <a:rPr kumimoji="1" lang="en-US" altLang="ja-JP" sz="4000" dirty="0">
                <a:latin typeface="+mn-ea"/>
                <a:ea typeface="+mn-ea"/>
              </a:rPr>
            </a:br>
            <a:r>
              <a:rPr kumimoji="1" lang="en-US" altLang="ja-JP" sz="2800" dirty="0">
                <a:latin typeface="+mn-ea"/>
                <a:ea typeface="+mn-ea"/>
              </a:rPr>
              <a:t>               </a:t>
            </a:r>
            <a:r>
              <a:rPr kumimoji="1" lang="ja-JP" altLang="en-US" sz="2000" b="0" i="0" u="none" strike="noStrike" kern="1200" cap="none" spc="0" normalizeH="0" baseline="0" noProof="0" dirty="0">
                <a:ln>
                  <a:noFill/>
                </a:ln>
                <a:effectLst/>
                <a:uLnTx/>
                <a:uFillTx/>
                <a:latin typeface="+mn-ea"/>
                <a:ea typeface="+mn-ea"/>
                <a:cs typeface="+mn-cs"/>
              </a:rPr>
              <a:t>組合せ認定</a:t>
            </a:r>
            <a:r>
              <a:rPr kumimoji="1" lang="en-US" altLang="ja-JP" sz="2000" b="0" i="0" u="none" strike="noStrike" kern="1200" cap="none" spc="0" normalizeH="0" baseline="0" noProof="0" dirty="0">
                <a:ln>
                  <a:noFill/>
                </a:ln>
                <a:effectLst/>
                <a:uLnTx/>
                <a:uFillTx/>
                <a:latin typeface="+mn-ea"/>
                <a:ea typeface="+mn-ea"/>
                <a:cs typeface="+mn-cs"/>
              </a:rPr>
              <a:t>SCCR</a:t>
            </a:r>
            <a:r>
              <a:rPr kumimoji="1" lang="ja-JP" altLang="en-US" sz="2000" b="0" i="0" u="none" strike="noStrike" kern="1200" cap="none" spc="0" normalizeH="0" baseline="0" noProof="0" dirty="0">
                <a:ln>
                  <a:noFill/>
                </a:ln>
                <a:effectLst/>
                <a:uLnTx/>
                <a:uFillTx/>
                <a:latin typeface="+mn-ea"/>
                <a:ea typeface="+mn-ea"/>
                <a:cs typeface="+mn-cs"/>
              </a:rPr>
              <a:t>：</a:t>
            </a:r>
            <a:r>
              <a:rPr kumimoji="1" lang="en-US" altLang="ja-JP" sz="2000" b="0" i="0" u="none" strike="noStrike" kern="1200" cap="none" spc="0" normalizeH="0" baseline="0" noProof="0" dirty="0">
                <a:ln>
                  <a:noFill/>
                </a:ln>
                <a:solidFill>
                  <a:srgbClr val="FF0000"/>
                </a:solidFill>
                <a:effectLst/>
                <a:uLnTx/>
                <a:uFillTx/>
                <a:latin typeface="+mn-ea"/>
                <a:ea typeface="+mn-ea"/>
                <a:cs typeface="+mn-cs"/>
              </a:rPr>
              <a:t>50kA(AC480V</a:t>
            </a:r>
            <a:r>
              <a:rPr kumimoji="1" lang="ja-JP" altLang="en-US" sz="20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sz="2000" dirty="0">
              <a:solidFill>
                <a:srgbClr val="FF0000"/>
              </a:solidFill>
              <a:latin typeface="+mn-ea"/>
              <a:ea typeface="+mn-ea"/>
            </a:endParaRPr>
          </a:p>
        </p:txBody>
      </p:sp>
      <p:sp>
        <p:nvSpPr>
          <p:cNvPr id="20" name="テキスト ボックス 19">
            <a:extLst>
              <a:ext uri="{FF2B5EF4-FFF2-40B4-BE49-F238E27FC236}">
                <a16:creationId xmlns:a16="http://schemas.microsoft.com/office/drawing/2014/main" id="{677E9B03-F330-12E1-AF7B-CFD8768BA341}"/>
              </a:ext>
            </a:extLst>
          </p:cNvPr>
          <p:cNvSpPr txBox="1"/>
          <p:nvPr/>
        </p:nvSpPr>
        <p:spPr>
          <a:xfrm>
            <a:off x="3083193" y="1140025"/>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NF630-HWU3600</a:t>
            </a:r>
          </a:p>
        </p:txBody>
      </p:sp>
      <p:sp>
        <p:nvSpPr>
          <p:cNvPr id="50" name="テキスト ボックス 49">
            <a:extLst>
              <a:ext uri="{FF2B5EF4-FFF2-40B4-BE49-F238E27FC236}">
                <a16:creationId xmlns:a16="http://schemas.microsoft.com/office/drawing/2014/main" id="{39F7891A-0159-EDB7-FB4D-E578B2DDE1B4}"/>
              </a:ext>
            </a:extLst>
          </p:cNvPr>
          <p:cNvSpPr txBox="1"/>
          <p:nvPr/>
        </p:nvSpPr>
        <p:spPr>
          <a:xfrm>
            <a:off x="5728234" y="5563865"/>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cxnSp>
        <p:nvCxnSpPr>
          <p:cNvPr id="101" name="コネクタ: カギ線 100">
            <a:extLst>
              <a:ext uri="{FF2B5EF4-FFF2-40B4-BE49-F238E27FC236}">
                <a16:creationId xmlns:a16="http://schemas.microsoft.com/office/drawing/2014/main" id="{4FC66ADF-C13F-482D-3F8A-E92CFC65EDFA}"/>
              </a:ext>
            </a:extLst>
          </p:cNvPr>
          <p:cNvCxnSpPr>
            <a:cxnSpLocks/>
            <a:stCxn id="104" idx="3"/>
            <a:endCxn id="105" idx="3"/>
          </p:cNvCxnSpPr>
          <p:nvPr/>
        </p:nvCxnSpPr>
        <p:spPr>
          <a:xfrm>
            <a:off x="9101162" y="38812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99F82434-9B1D-346A-B6E6-16530B2F394E}"/>
              </a:ext>
            </a:extLst>
          </p:cNvPr>
          <p:cNvSpPr txBox="1"/>
          <p:nvPr/>
        </p:nvSpPr>
        <p:spPr>
          <a:xfrm>
            <a:off x="9563289" y="41362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104" name="図 103">
            <a:extLst>
              <a:ext uri="{FF2B5EF4-FFF2-40B4-BE49-F238E27FC236}">
                <a16:creationId xmlns:a16="http://schemas.microsoft.com/office/drawing/2014/main" id="{EA3F28B0-26CB-42AA-8094-18BB356F8291}"/>
              </a:ext>
            </a:extLst>
          </p:cNvPr>
          <p:cNvPicPr>
            <a:picLocks noChangeAspect="1"/>
          </p:cNvPicPr>
          <p:nvPr/>
        </p:nvPicPr>
        <p:blipFill>
          <a:blip r:embed="rId5"/>
          <a:stretch>
            <a:fillRect/>
          </a:stretch>
        </p:blipFill>
        <p:spPr>
          <a:xfrm>
            <a:off x="8676982" y="3506050"/>
            <a:ext cx="424180" cy="750472"/>
          </a:xfrm>
          <a:prstGeom prst="rect">
            <a:avLst/>
          </a:prstGeom>
        </p:spPr>
      </p:pic>
      <p:pic>
        <p:nvPicPr>
          <p:cNvPr id="105" name="図 104">
            <a:extLst>
              <a:ext uri="{FF2B5EF4-FFF2-40B4-BE49-F238E27FC236}">
                <a16:creationId xmlns:a16="http://schemas.microsoft.com/office/drawing/2014/main" id="{F92FF838-9311-B1A1-1718-66D1CB8F85C4}"/>
              </a:ext>
            </a:extLst>
          </p:cNvPr>
          <p:cNvPicPr>
            <a:picLocks noChangeAspect="1"/>
          </p:cNvPicPr>
          <p:nvPr/>
        </p:nvPicPr>
        <p:blipFill>
          <a:blip r:embed="rId6"/>
          <a:stretch>
            <a:fillRect/>
          </a:stretch>
        </p:blipFill>
        <p:spPr>
          <a:xfrm>
            <a:off x="8436635" y="4610366"/>
            <a:ext cx="904875" cy="677074"/>
          </a:xfrm>
          <a:prstGeom prst="rect">
            <a:avLst/>
          </a:prstGeom>
        </p:spPr>
      </p:pic>
      <p:cxnSp>
        <p:nvCxnSpPr>
          <p:cNvPr id="106" name="直線コネクタ 105">
            <a:extLst>
              <a:ext uri="{FF2B5EF4-FFF2-40B4-BE49-F238E27FC236}">
                <a16:creationId xmlns:a16="http://schemas.microsoft.com/office/drawing/2014/main" id="{8801C315-7A88-A763-348E-20FD3D389AA8}"/>
              </a:ext>
            </a:extLst>
          </p:cNvPr>
          <p:cNvCxnSpPr>
            <a:cxnSpLocks/>
          </p:cNvCxnSpPr>
          <p:nvPr/>
        </p:nvCxnSpPr>
        <p:spPr>
          <a:xfrm flipH="1">
            <a:off x="8603765" y="4191773"/>
            <a:ext cx="157453"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0B093036-39F9-0002-71A0-8E08B372E96F}"/>
              </a:ext>
            </a:extLst>
          </p:cNvPr>
          <p:cNvCxnSpPr>
            <a:cxnSpLocks/>
          </p:cNvCxnSpPr>
          <p:nvPr/>
        </p:nvCxnSpPr>
        <p:spPr>
          <a:xfrm>
            <a:off x="9026722" y="4191773"/>
            <a:ext cx="144919"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89E2E7DD-1B01-AB45-9673-2E15A565C1F6}"/>
              </a:ext>
            </a:extLst>
          </p:cNvPr>
          <p:cNvCxnSpPr>
            <a:cxnSpLocks/>
          </p:cNvCxnSpPr>
          <p:nvPr/>
        </p:nvCxnSpPr>
        <p:spPr>
          <a:xfrm>
            <a:off x="8892122" y="4191773"/>
            <a:ext cx="3697"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6C7B2E6C-9869-41BA-07EE-B1EE1CC2B56E}"/>
              </a:ext>
            </a:extLst>
          </p:cNvPr>
          <p:cNvGrpSpPr/>
          <p:nvPr/>
        </p:nvGrpSpPr>
        <p:grpSpPr>
          <a:xfrm>
            <a:off x="2948941" y="1795370"/>
            <a:ext cx="4105002" cy="1440017"/>
            <a:chOff x="2948941" y="1795370"/>
            <a:chExt cx="4105002" cy="1440017"/>
          </a:xfrm>
        </p:grpSpPr>
        <p:sp>
          <p:nvSpPr>
            <p:cNvPr id="10" name="テキスト ボックス 9">
              <a:extLst>
                <a:ext uri="{FF2B5EF4-FFF2-40B4-BE49-F238E27FC236}">
                  <a16:creationId xmlns:a16="http://schemas.microsoft.com/office/drawing/2014/main" id="{24C61537-E825-CF00-5E9A-02873BF05741}"/>
                </a:ext>
              </a:extLst>
            </p:cNvPr>
            <p:cNvSpPr txBox="1"/>
            <p:nvPr/>
          </p:nvSpPr>
          <p:spPr>
            <a:xfrm>
              <a:off x="3181860" y="1795370"/>
              <a:ext cx="3872083" cy="646331"/>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lang="en-US" altLang="ja-JP" dirty="0">
                  <a:solidFill>
                    <a:srgbClr val="0070C0"/>
                  </a:solidFill>
                </a:rPr>
                <a:t>350</a:t>
              </a:r>
              <a:r>
                <a:rPr kumimoji="1" lang="en-US" altLang="ja-JP" dirty="0">
                  <a:solidFill>
                    <a:srgbClr val="0070C0"/>
                  </a:solidFill>
                </a:rPr>
                <a:t>MCM×1</a:t>
              </a:r>
              <a:r>
                <a:rPr kumimoji="1" lang="ja-JP" altLang="en-US" dirty="0">
                  <a:solidFill>
                    <a:srgbClr val="0070C0"/>
                  </a:solidFill>
                </a:rPr>
                <a:t>本（</a:t>
              </a:r>
              <a:r>
                <a:rPr kumimoji="1" lang="en-US" altLang="ja-JP" dirty="0">
                  <a:solidFill>
                    <a:srgbClr val="0070C0"/>
                  </a:solidFill>
                </a:rPr>
                <a:t>300A</a:t>
              </a:r>
              <a:r>
                <a:rPr kumimoji="1" lang="ja-JP" altLang="en-US" dirty="0">
                  <a:solidFill>
                    <a:srgbClr val="0070C0"/>
                  </a:solidFill>
                </a:rPr>
                <a:t>）</a:t>
              </a:r>
              <a:r>
                <a:rPr lang="ja-JP" altLang="en-US" dirty="0">
                  <a:solidFill>
                    <a:srgbClr val="0070C0"/>
                  </a:solidFill>
                </a:rPr>
                <a:t>　　</a:t>
              </a:r>
              <a:endParaRPr lang="en-US" altLang="ja-JP" dirty="0">
                <a:solidFill>
                  <a:srgbClr val="0070C0"/>
                </a:solidFill>
              </a:endParaRPr>
            </a:p>
            <a:p>
              <a:r>
                <a:rPr kumimoji="1" lang="ja-JP" altLang="en-US" dirty="0">
                  <a:solidFill>
                    <a:srgbClr val="0070C0"/>
                  </a:solidFill>
                </a:rPr>
                <a:t>　　　　　</a:t>
              </a:r>
              <a:r>
                <a:rPr kumimoji="1" lang="en-US" altLang="ja-JP" dirty="0">
                  <a:solidFill>
                    <a:srgbClr val="0070C0"/>
                  </a:solidFill>
                </a:rPr>
                <a:t>3/0AWG×2</a:t>
              </a:r>
              <a:r>
                <a:rPr kumimoji="1" lang="ja-JP" altLang="en-US" dirty="0">
                  <a:solidFill>
                    <a:srgbClr val="0070C0"/>
                  </a:solidFill>
                </a:rPr>
                <a:t>本（</a:t>
              </a:r>
              <a:r>
                <a:rPr kumimoji="1" lang="en-US" altLang="ja-JP" dirty="0">
                  <a:solidFill>
                    <a:srgbClr val="0070C0"/>
                  </a:solidFill>
                </a:rPr>
                <a:t>400A</a:t>
              </a:r>
              <a:r>
                <a:rPr kumimoji="1" lang="ja-JP" altLang="en-US" dirty="0">
                  <a:solidFill>
                    <a:srgbClr val="0070C0"/>
                  </a:solidFill>
                </a:rPr>
                <a:t>）</a:t>
              </a:r>
            </a:p>
          </p:txBody>
        </p:sp>
        <p:cxnSp>
          <p:nvCxnSpPr>
            <p:cNvPr id="13" name="コネクタ: カギ線 12">
              <a:extLst>
                <a:ext uri="{FF2B5EF4-FFF2-40B4-BE49-F238E27FC236}">
                  <a16:creationId xmlns:a16="http://schemas.microsoft.com/office/drawing/2014/main" id="{FE5929E4-9FAE-4CD5-614D-E8B31D3271F1}"/>
                </a:ext>
              </a:extLst>
            </p:cNvPr>
            <p:cNvCxnSpPr>
              <a:cxnSpLocks/>
              <a:stCxn id="10" idx="2"/>
            </p:cNvCxnSpPr>
            <p:nvPr/>
          </p:nvCxnSpPr>
          <p:spPr>
            <a:xfrm rot="5400000">
              <a:off x="3636578" y="1754063"/>
              <a:ext cx="793687" cy="2168962"/>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テキスト ボックス 7">
            <a:extLst>
              <a:ext uri="{FF2B5EF4-FFF2-40B4-BE49-F238E27FC236}">
                <a16:creationId xmlns:a16="http://schemas.microsoft.com/office/drawing/2014/main" id="{4C90F936-392B-037F-457E-D4B58261D074}"/>
              </a:ext>
            </a:extLst>
          </p:cNvPr>
          <p:cNvSpPr txBox="1"/>
          <p:nvPr/>
        </p:nvSpPr>
        <p:spPr>
          <a:xfrm>
            <a:off x="112869" y="5157764"/>
            <a:ext cx="4150495"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600" dirty="0">
                <a:solidFill>
                  <a:srgbClr val="0070C0"/>
                </a:solidFill>
              </a:rPr>
              <a:t>OUT</a:t>
            </a:r>
            <a:r>
              <a:rPr kumimoji="1" lang="ja-JP" altLang="en-US" sz="1600" dirty="0">
                <a:solidFill>
                  <a:srgbClr val="0070C0"/>
                </a:solidFill>
              </a:rPr>
              <a:t>側電線範囲</a:t>
            </a:r>
            <a:r>
              <a:rPr kumimoji="1" lang="en-US" altLang="ja-JP" sz="1600" dirty="0">
                <a:solidFill>
                  <a:srgbClr val="0070C0"/>
                </a:solidFill>
              </a:rPr>
              <a:t>:4</a:t>
            </a:r>
            <a:r>
              <a:rPr lang="en-US" altLang="ja-JP" sz="1600" dirty="0">
                <a:solidFill>
                  <a:srgbClr val="0070C0"/>
                </a:solidFill>
              </a:rPr>
              <a:t>AWG</a:t>
            </a:r>
            <a:r>
              <a:rPr kumimoji="1" lang="en-US" altLang="ja-JP" sz="1600" dirty="0">
                <a:solidFill>
                  <a:srgbClr val="0070C0"/>
                </a:solidFill>
              </a:rPr>
              <a:t>-1/0AWG(300A)</a:t>
            </a:r>
          </a:p>
          <a:p>
            <a:r>
              <a:rPr lang="ja-JP" altLang="en-US" sz="1600" dirty="0">
                <a:solidFill>
                  <a:srgbClr val="0070C0"/>
                </a:solidFill>
              </a:rPr>
              <a:t>　　　　　　　 </a:t>
            </a:r>
            <a:r>
              <a:rPr lang="en-US" altLang="ja-JP" sz="1600" dirty="0">
                <a:solidFill>
                  <a:srgbClr val="0070C0"/>
                </a:solidFill>
              </a:rPr>
              <a:t>:2AWG-1//0AWG(400A)</a:t>
            </a:r>
            <a:r>
              <a:rPr lang="ja-JP" altLang="en-US" sz="1600" dirty="0">
                <a:solidFill>
                  <a:srgbClr val="0070C0"/>
                </a:solidFill>
              </a:rPr>
              <a:t>　</a:t>
            </a:r>
            <a:endParaRPr kumimoji="1" lang="en-US" altLang="ja-JP" sz="1600" dirty="0">
              <a:solidFill>
                <a:srgbClr val="0070C0"/>
              </a:solidFill>
            </a:endParaRPr>
          </a:p>
          <a:p>
            <a:r>
              <a:rPr kumimoji="1" lang="ja-JP" altLang="en-US" sz="1600" dirty="0">
                <a:solidFill>
                  <a:srgbClr val="0070C0"/>
                </a:solidFill>
              </a:rPr>
              <a:t>（圧着端子の</a:t>
            </a:r>
            <a:r>
              <a:rPr kumimoji="1" lang="en-US" altLang="ja-JP" sz="1600" dirty="0">
                <a:solidFill>
                  <a:srgbClr val="0070C0"/>
                </a:solidFill>
              </a:rPr>
              <a:t>2</a:t>
            </a:r>
            <a:r>
              <a:rPr kumimoji="1" lang="ja-JP" altLang="en-US" sz="1600" dirty="0">
                <a:solidFill>
                  <a:srgbClr val="0070C0"/>
                </a:solidFill>
              </a:rPr>
              <a:t>枚重ね不可）</a:t>
            </a:r>
            <a:endParaRPr kumimoji="1" lang="en-US" altLang="ja-JP" sz="1600" dirty="0">
              <a:solidFill>
                <a:srgbClr val="0070C0"/>
              </a:solidFill>
            </a:endParaRPr>
          </a:p>
          <a:p>
            <a:r>
              <a:rPr kumimoji="1" lang="ja-JP" altLang="en-US" sz="1600" dirty="0">
                <a:solidFill>
                  <a:srgbClr val="0070C0"/>
                </a:solidFill>
              </a:rPr>
              <a:t>最大</a:t>
            </a:r>
            <a:r>
              <a:rPr kumimoji="1" lang="en-US" altLang="ja-JP" sz="1600" dirty="0">
                <a:solidFill>
                  <a:srgbClr val="0070C0"/>
                </a:solidFill>
              </a:rPr>
              <a:t>5</a:t>
            </a:r>
            <a:r>
              <a:rPr kumimoji="1" lang="ja-JP" altLang="en-US" sz="1600" dirty="0">
                <a:solidFill>
                  <a:srgbClr val="0070C0"/>
                </a:solidFill>
              </a:rPr>
              <a:t>分岐　</a:t>
            </a:r>
            <a:r>
              <a:rPr kumimoji="1" lang="en-US" altLang="ja-JP" sz="1600" dirty="0">
                <a:solidFill>
                  <a:srgbClr val="0070C0"/>
                </a:solidFill>
              </a:rPr>
              <a:t>SCCR35kA</a:t>
            </a:r>
          </a:p>
          <a:p>
            <a:r>
              <a:rPr kumimoji="1" lang="ja-JP" altLang="en-US" sz="1600" dirty="0">
                <a:solidFill>
                  <a:srgbClr val="0070C0"/>
                </a:solidFill>
              </a:rPr>
              <a:t>最大</a:t>
            </a:r>
            <a:r>
              <a:rPr kumimoji="1" lang="en-US" altLang="ja-JP" sz="1600" dirty="0">
                <a:solidFill>
                  <a:srgbClr val="0070C0"/>
                </a:solidFill>
              </a:rPr>
              <a:t>10</a:t>
            </a:r>
            <a:r>
              <a:rPr kumimoji="1" lang="ja-JP" altLang="en-US" sz="1600" dirty="0">
                <a:solidFill>
                  <a:srgbClr val="0070C0"/>
                </a:solidFill>
              </a:rPr>
              <a:t>分岐　</a:t>
            </a:r>
            <a:r>
              <a:rPr kumimoji="1" lang="en-US" altLang="ja-JP" sz="1600" dirty="0">
                <a:solidFill>
                  <a:srgbClr val="0070C0"/>
                </a:solidFill>
              </a:rPr>
              <a:t>SCCR10kA</a:t>
            </a:r>
          </a:p>
        </p:txBody>
      </p:sp>
      <p:cxnSp>
        <p:nvCxnSpPr>
          <p:cNvPr id="21" name="コネクタ: カギ線 20">
            <a:extLst>
              <a:ext uri="{FF2B5EF4-FFF2-40B4-BE49-F238E27FC236}">
                <a16:creationId xmlns:a16="http://schemas.microsoft.com/office/drawing/2014/main" id="{7B6F95DF-87CC-9D0E-7EDF-F13CDB6F5F81}"/>
              </a:ext>
            </a:extLst>
          </p:cNvPr>
          <p:cNvCxnSpPr>
            <a:cxnSpLocks/>
            <a:stCxn id="8" idx="0"/>
            <a:endCxn id="55" idx="2"/>
          </p:cNvCxnSpPr>
          <p:nvPr/>
        </p:nvCxnSpPr>
        <p:spPr>
          <a:xfrm rot="16200000" flipV="1">
            <a:off x="1884213" y="4853859"/>
            <a:ext cx="607808"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8">
            <a:extLst>
              <a:ext uri="{FF2B5EF4-FFF2-40B4-BE49-F238E27FC236}">
                <a16:creationId xmlns:a16="http://schemas.microsoft.com/office/drawing/2014/main" id="{B878A60B-E54A-9E7E-5D3E-E5992EA40AFA}"/>
              </a:ext>
            </a:extLst>
          </p:cNvPr>
          <p:cNvSpPr>
            <a:spLocks noGrp="1"/>
          </p:cNvSpPr>
          <p:nvPr>
            <p:ph type="sldNum" sz="quarter" idx="12"/>
          </p:nvPr>
        </p:nvSpPr>
        <p:spPr/>
        <p:txBody>
          <a:bodyPr/>
          <a:lstStyle/>
          <a:p>
            <a:fld id="{E7784300-A231-4CE8-BF2A-B73085566916}" type="slidenum">
              <a:rPr kumimoji="1" lang="ja-JP" altLang="en-US" smtClean="0"/>
              <a:t>65</a:t>
            </a:fld>
            <a:r>
              <a:rPr kumimoji="1" lang="ja-JP" altLang="en-US"/>
              <a:t>ページ</a:t>
            </a:r>
            <a:endParaRPr kumimoji="1" lang="ja-JP" altLang="en-US" dirty="0"/>
          </a:p>
        </p:txBody>
      </p:sp>
      <p:grpSp>
        <p:nvGrpSpPr>
          <p:cNvPr id="31" name="グループ化 30">
            <a:extLst>
              <a:ext uri="{FF2B5EF4-FFF2-40B4-BE49-F238E27FC236}">
                <a16:creationId xmlns:a16="http://schemas.microsoft.com/office/drawing/2014/main" id="{00EF880B-841E-7E39-6E78-72C5C25C191F}"/>
              </a:ext>
            </a:extLst>
          </p:cNvPr>
          <p:cNvGrpSpPr/>
          <p:nvPr/>
        </p:nvGrpSpPr>
        <p:grpSpPr>
          <a:xfrm>
            <a:off x="7839075" y="1970346"/>
            <a:ext cx="844462" cy="465955"/>
            <a:chOff x="7839075" y="1976414"/>
            <a:chExt cx="844462" cy="465955"/>
          </a:xfrm>
        </p:grpSpPr>
        <p:cxnSp>
          <p:nvCxnSpPr>
            <p:cNvPr id="49" name="直線コネクタ 48">
              <a:extLst>
                <a:ext uri="{FF2B5EF4-FFF2-40B4-BE49-F238E27FC236}">
                  <a16:creationId xmlns:a16="http://schemas.microsoft.com/office/drawing/2014/main" id="{4B32CAE2-BAC3-A57F-A1E5-F33A3C5D854E}"/>
                </a:ext>
              </a:extLst>
            </p:cNvPr>
            <p:cNvCxnSpPr>
              <a:cxnSpLocks/>
            </p:cNvCxnSpPr>
            <p:nvPr/>
          </p:nvCxnSpPr>
          <p:spPr>
            <a:xfrm flipH="1">
              <a:off x="7839075" y="1976414"/>
              <a:ext cx="844462" cy="465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7C0AC85-89A3-2A5B-8B82-784920E9F623}"/>
                </a:ext>
              </a:extLst>
            </p:cNvPr>
            <p:cNvCxnSpPr>
              <a:cxnSpLocks/>
            </p:cNvCxnSpPr>
            <p:nvPr/>
          </p:nvCxnSpPr>
          <p:spPr>
            <a:xfrm flipH="1">
              <a:off x="8261350" y="1976414"/>
              <a:ext cx="422161" cy="4599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吹き出し: 折線 2">
            <a:extLst>
              <a:ext uri="{FF2B5EF4-FFF2-40B4-BE49-F238E27FC236}">
                <a16:creationId xmlns:a16="http://schemas.microsoft.com/office/drawing/2014/main" id="{0FD2006C-D0EA-24FA-205F-C61A0EE94B97}"/>
              </a:ext>
            </a:extLst>
          </p:cNvPr>
          <p:cNvSpPr/>
          <p:nvPr/>
        </p:nvSpPr>
        <p:spPr>
          <a:xfrm>
            <a:off x="10012635" y="1269825"/>
            <a:ext cx="2076538" cy="868445"/>
          </a:xfrm>
          <a:prstGeom prst="borderCallout2">
            <a:avLst>
              <a:gd name="adj1" fmla="val 18750"/>
              <a:gd name="adj2" fmla="val -8333"/>
              <a:gd name="adj3" fmla="val 18750"/>
              <a:gd name="adj4" fmla="val -16667"/>
              <a:gd name="adj5" fmla="val 98042"/>
              <a:gd name="adj6" fmla="val -53764"/>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4" name="グループ化 3">
            <a:extLst>
              <a:ext uri="{FF2B5EF4-FFF2-40B4-BE49-F238E27FC236}">
                <a16:creationId xmlns:a16="http://schemas.microsoft.com/office/drawing/2014/main" id="{2B7FAEE4-7B1D-0180-A6C8-894D6BB4B672}"/>
              </a:ext>
            </a:extLst>
          </p:cNvPr>
          <p:cNvGrpSpPr/>
          <p:nvPr/>
        </p:nvGrpSpPr>
        <p:grpSpPr>
          <a:xfrm>
            <a:off x="743434" y="3163150"/>
            <a:ext cx="2883828" cy="789996"/>
            <a:chOff x="431014" y="3163150"/>
            <a:chExt cx="2883828" cy="789996"/>
          </a:xfrm>
        </p:grpSpPr>
        <p:cxnSp>
          <p:nvCxnSpPr>
            <p:cNvPr id="24" name="直線コネクタ 23">
              <a:extLst>
                <a:ext uri="{FF2B5EF4-FFF2-40B4-BE49-F238E27FC236}">
                  <a16:creationId xmlns:a16="http://schemas.microsoft.com/office/drawing/2014/main" id="{B52293ED-BDB8-1963-4DE4-9A3103E445E9}"/>
                </a:ext>
              </a:extLst>
            </p:cNvPr>
            <p:cNvCxnSpPr>
              <a:cxnSpLocks/>
            </p:cNvCxnSpPr>
            <p:nvPr/>
          </p:nvCxnSpPr>
          <p:spPr>
            <a:xfrm flipH="1">
              <a:off x="431014" y="3181350"/>
              <a:ext cx="1120826" cy="7717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37CC809-BF96-969A-0015-A5963727CFF9}"/>
                </a:ext>
              </a:extLst>
            </p:cNvPr>
            <p:cNvCxnSpPr>
              <a:cxnSpLocks/>
            </p:cNvCxnSpPr>
            <p:nvPr/>
          </p:nvCxnSpPr>
          <p:spPr>
            <a:xfrm flipH="1">
              <a:off x="1025104" y="3163150"/>
              <a:ext cx="542319" cy="7899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6D92CF80-DBCE-687F-A5B7-0583BC56DA55}"/>
                </a:ext>
              </a:extLst>
            </p:cNvPr>
            <p:cNvCxnSpPr>
              <a:cxnSpLocks/>
            </p:cNvCxnSpPr>
            <p:nvPr/>
          </p:nvCxnSpPr>
          <p:spPr>
            <a:xfrm flipH="1">
              <a:off x="1576970" y="3168186"/>
              <a:ext cx="295958" cy="7676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4EAC823-B793-BA20-35CE-217E7965BCB9}"/>
                </a:ext>
              </a:extLst>
            </p:cNvPr>
            <p:cNvCxnSpPr>
              <a:cxnSpLocks/>
            </p:cNvCxnSpPr>
            <p:nvPr/>
          </p:nvCxnSpPr>
          <p:spPr>
            <a:xfrm>
              <a:off x="2181524" y="3177727"/>
              <a:ext cx="1133318" cy="758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62E0B50-B528-7E1A-70C5-A52AC6D02E6C}"/>
                </a:ext>
              </a:extLst>
            </p:cNvPr>
            <p:cNvCxnSpPr>
              <a:cxnSpLocks/>
            </p:cNvCxnSpPr>
            <p:nvPr/>
          </p:nvCxnSpPr>
          <p:spPr>
            <a:xfrm>
              <a:off x="1872928" y="3168186"/>
              <a:ext cx="283107" cy="7676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0C9DDEF7-8548-1473-01BF-4FF5F4BF7DD8}"/>
                </a:ext>
              </a:extLst>
            </p:cNvPr>
            <p:cNvCxnSpPr>
              <a:cxnSpLocks/>
            </p:cNvCxnSpPr>
            <p:nvPr/>
          </p:nvCxnSpPr>
          <p:spPr>
            <a:xfrm>
              <a:off x="2178349" y="3177727"/>
              <a:ext cx="536276" cy="758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正方形/長方形 54">
            <a:extLst>
              <a:ext uri="{FF2B5EF4-FFF2-40B4-BE49-F238E27FC236}">
                <a16:creationId xmlns:a16="http://schemas.microsoft.com/office/drawing/2014/main" id="{C6CE48CC-C448-8E27-AD86-F7381662347B}"/>
              </a:ext>
            </a:extLst>
          </p:cNvPr>
          <p:cNvSpPr/>
          <p:nvPr/>
        </p:nvSpPr>
        <p:spPr>
          <a:xfrm>
            <a:off x="597441" y="4121150"/>
            <a:ext cx="3181350" cy="428806"/>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1" name="グループ化 70">
            <a:extLst>
              <a:ext uri="{FF2B5EF4-FFF2-40B4-BE49-F238E27FC236}">
                <a16:creationId xmlns:a16="http://schemas.microsoft.com/office/drawing/2014/main" id="{DFFBD0C6-9E6C-559A-83C5-7F3816BB7F6B}"/>
              </a:ext>
            </a:extLst>
          </p:cNvPr>
          <p:cNvGrpSpPr/>
          <p:nvPr/>
        </p:nvGrpSpPr>
        <p:grpSpPr>
          <a:xfrm>
            <a:off x="4739177" y="3353720"/>
            <a:ext cx="2713646" cy="1576709"/>
            <a:chOff x="4739177" y="3353720"/>
            <a:chExt cx="2713646" cy="1576709"/>
          </a:xfrm>
        </p:grpSpPr>
        <p:sp>
          <p:nvSpPr>
            <p:cNvPr id="14" name="テキスト ボックス 13">
              <a:extLst>
                <a:ext uri="{FF2B5EF4-FFF2-40B4-BE49-F238E27FC236}">
                  <a16:creationId xmlns:a16="http://schemas.microsoft.com/office/drawing/2014/main" id="{6A1DD6EA-E387-C1D6-1BB5-E1AB77BB3897}"/>
                </a:ext>
              </a:extLst>
            </p:cNvPr>
            <p:cNvSpPr txBox="1"/>
            <p:nvPr/>
          </p:nvSpPr>
          <p:spPr>
            <a:xfrm>
              <a:off x="4739177" y="3730100"/>
              <a:ext cx="2713646" cy="1200329"/>
            </a:xfrm>
            <a:prstGeom prst="rect">
              <a:avLst/>
            </a:prstGeom>
            <a:noFill/>
          </p:spPr>
          <p:txBody>
            <a:bodyPr wrap="square" rtlCol="0">
              <a:spAutoFit/>
            </a:bodyPr>
            <a:lstStyle/>
            <a:p>
              <a:r>
                <a:rPr kumimoji="1" lang="en-US" altLang="ja-JP" dirty="0"/>
                <a:t>AC1000V</a:t>
              </a:r>
              <a:r>
                <a:rPr kumimoji="1" lang="ja-JP" altLang="en-US" dirty="0"/>
                <a:t>　</a:t>
              </a:r>
              <a:r>
                <a:rPr kumimoji="1" lang="en-US" altLang="ja-JP" dirty="0">
                  <a:solidFill>
                    <a:srgbClr val="FF0000"/>
                  </a:solidFill>
                </a:rPr>
                <a:t>1000A</a:t>
              </a:r>
            </a:p>
            <a:p>
              <a:r>
                <a:rPr kumimoji="1" lang="en-US" altLang="ja-JP" dirty="0"/>
                <a:t>IN	</a:t>
              </a:r>
              <a:r>
                <a:rPr kumimoji="1" lang="ja-JP" altLang="en-US" dirty="0"/>
                <a:t>：</a:t>
              </a:r>
              <a:r>
                <a:rPr kumimoji="1" lang="en-US" altLang="ja-JP" dirty="0"/>
                <a:t>M12×3</a:t>
              </a:r>
            </a:p>
            <a:p>
              <a:r>
                <a:rPr lang="en-US" altLang="ja-JP" dirty="0"/>
                <a:t>OUT	</a:t>
              </a:r>
              <a:r>
                <a:rPr lang="ja-JP" altLang="en-US" dirty="0"/>
                <a:t>：</a:t>
              </a:r>
              <a:r>
                <a:rPr lang="en-US" altLang="ja-JP" dirty="0"/>
                <a:t>M8 ×1</a:t>
              </a:r>
            </a:p>
            <a:p>
              <a:r>
                <a:rPr lang="en-US" altLang="ja-JP" dirty="0"/>
                <a:t>	</a:t>
              </a:r>
              <a:r>
                <a:rPr lang="ja-JP" altLang="en-US" dirty="0"/>
                <a:t>：</a:t>
              </a:r>
              <a:r>
                <a:rPr lang="en-US" altLang="ja-JP" dirty="0"/>
                <a:t>M6 ×10</a:t>
              </a:r>
            </a:p>
          </p:txBody>
        </p:sp>
        <p:sp>
          <p:nvSpPr>
            <p:cNvPr id="70" name="テキスト ボックス 69">
              <a:extLst>
                <a:ext uri="{FF2B5EF4-FFF2-40B4-BE49-F238E27FC236}">
                  <a16:creationId xmlns:a16="http://schemas.microsoft.com/office/drawing/2014/main" id="{391B6E7D-5BE1-F9C3-B3A2-EDDDC1E1FA00}"/>
                </a:ext>
              </a:extLst>
            </p:cNvPr>
            <p:cNvSpPr txBox="1"/>
            <p:nvPr/>
          </p:nvSpPr>
          <p:spPr>
            <a:xfrm>
              <a:off x="4739177" y="3353720"/>
              <a:ext cx="2080563" cy="369332"/>
            </a:xfrm>
            <a:prstGeom prst="rect">
              <a:avLst/>
            </a:prstGeom>
            <a:noFill/>
          </p:spPr>
          <p:txBody>
            <a:bodyPr wrap="square">
              <a:spAutoFit/>
            </a:bodyPr>
            <a:lstStyle/>
            <a:p>
              <a:r>
                <a:rPr lang="en-US" altLang="ja-JP" dirty="0">
                  <a:hlinkClick r:id="rId7"/>
                </a:rPr>
                <a:t>OK-700SFF-5</a:t>
              </a:r>
              <a:endParaRPr lang="ja-JP" altLang="en-US" dirty="0"/>
            </a:p>
          </p:txBody>
        </p:sp>
      </p:grpSp>
      <p:grpSp>
        <p:nvGrpSpPr>
          <p:cNvPr id="41" name="グループ化 40">
            <a:extLst>
              <a:ext uri="{FF2B5EF4-FFF2-40B4-BE49-F238E27FC236}">
                <a16:creationId xmlns:a16="http://schemas.microsoft.com/office/drawing/2014/main" id="{F75B3FA3-50D9-F134-1130-DA3D9DCFCB0F}"/>
              </a:ext>
            </a:extLst>
          </p:cNvPr>
          <p:cNvGrpSpPr/>
          <p:nvPr/>
        </p:nvGrpSpPr>
        <p:grpSpPr>
          <a:xfrm>
            <a:off x="8676982" y="1970346"/>
            <a:ext cx="418646" cy="466057"/>
            <a:chOff x="8676982" y="1970346"/>
            <a:chExt cx="418646" cy="466057"/>
          </a:xfrm>
        </p:grpSpPr>
        <p:cxnSp>
          <p:nvCxnSpPr>
            <p:cNvPr id="51" name="直線コネクタ 50">
              <a:extLst>
                <a:ext uri="{FF2B5EF4-FFF2-40B4-BE49-F238E27FC236}">
                  <a16:creationId xmlns:a16="http://schemas.microsoft.com/office/drawing/2014/main" id="{0AE0192B-AED5-CD54-4847-0D993938F3E6}"/>
                </a:ext>
              </a:extLst>
            </p:cNvPr>
            <p:cNvCxnSpPr>
              <a:cxnSpLocks/>
            </p:cNvCxnSpPr>
            <p:nvPr/>
          </p:nvCxnSpPr>
          <p:spPr>
            <a:xfrm flipH="1">
              <a:off x="8676982" y="1970346"/>
              <a:ext cx="212271" cy="4660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BF148573-9472-9468-B4AD-B80BBB4F9109}"/>
                </a:ext>
              </a:extLst>
            </p:cNvPr>
            <p:cNvCxnSpPr>
              <a:cxnSpLocks/>
            </p:cNvCxnSpPr>
            <p:nvPr/>
          </p:nvCxnSpPr>
          <p:spPr>
            <a:xfrm>
              <a:off x="8883357" y="1970346"/>
              <a:ext cx="212271" cy="4660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グループ化 41">
            <a:extLst>
              <a:ext uri="{FF2B5EF4-FFF2-40B4-BE49-F238E27FC236}">
                <a16:creationId xmlns:a16="http://schemas.microsoft.com/office/drawing/2014/main" id="{20197D30-7226-86F9-F669-7E32C952CF4A}"/>
              </a:ext>
            </a:extLst>
          </p:cNvPr>
          <p:cNvGrpSpPr/>
          <p:nvPr/>
        </p:nvGrpSpPr>
        <p:grpSpPr>
          <a:xfrm flipH="1">
            <a:off x="9099550" y="1970346"/>
            <a:ext cx="844462" cy="465955"/>
            <a:chOff x="7839075" y="1976414"/>
            <a:chExt cx="844462" cy="465955"/>
          </a:xfrm>
        </p:grpSpPr>
        <p:cxnSp>
          <p:nvCxnSpPr>
            <p:cNvPr id="43" name="直線コネクタ 42">
              <a:extLst>
                <a:ext uri="{FF2B5EF4-FFF2-40B4-BE49-F238E27FC236}">
                  <a16:creationId xmlns:a16="http://schemas.microsoft.com/office/drawing/2014/main" id="{708A6502-2824-882F-BA31-A9053A084C19}"/>
                </a:ext>
              </a:extLst>
            </p:cNvPr>
            <p:cNvCxnSpPr>
              <a:cxnSpLocks/>
            </p:cNvCxnSpPr>
            <p:nvPr/>
          </p:nvCxnSpPr>
          <p:spPr>
            <a:xfrm flipH="1">
              <a:off x="7839075" y="1976414"/>
              <a:ext cx="844462" cy="465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831C85C-E7F7-7CA7-D327-F2EFFCF1A8B0}"/>
                </a:ext>
              </a:extLst>
            </p:cNvPr>
            <p:cNvCxnSpPr>
              <a:cxnSpLocks/>
            </p:cNvCxnSpPr>
            <p:nvPr/>
          </p:nvCxnSpPr>
          <p:spPr>
            <a:xfrm flipH="1">
              <a:off x="8261350" y="1976414"/>
              <a:ext cx="422161" cy="4599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グループ化 52">
            <a:extLst>
              <a:ext uri="{FF2B5EF4-FFF2-40B4-BE49-F238E27FC236}">
                <a16:creationId xmlns:a16="http://schemas.microsoft.com/office/drawing/2014/main" id="{212F5E4F-CAA8-751D-F593-EF32C1571223}"/>
              </a:ext>
            </a:extLst>
          </p:cNvPr>
          <p:cNvGrpSpPr/>
          <p:nvPr/>
        </p:nvGrpSpPr>
        <p:grpSpPr>
          <a:xfrm>
            <a:off x="8045740" y="2780506"/>
            <a:ext cx="1680862" cy="795458"/>
            <a:chOff x="8045740" y="2780506"/>
            <a:chExt cx="1680862" cy="795458"/>
          </a:xfrm>
        </p:grpSpPr>
        <p:cxnSp>
          <p:nvCxnSpPr>
            <p:cNvPr id="95" name="直線コネクタ 94">
              <a:extLst>
                <a:ext uri="{FF2B5EF4-FFF2-40B4-BE49-F238E27FC236}">
                  <a16:creationId xmlns:a16="http://schemas.microsoft.com/office/drawing/2014/main" id="{805AD5BA-59C4-3FCA-2DD6-6F74FBE68EFD}"/>
                </a:ext>
              </a:extLst>
            </p:cNvPr>
            <p:cNvCxnSpPr>
              <a:cxnSpLocks/>
            </p:cNvCxnSpPr>
            <p:nvPr/>
          </p:nvCxnSpPr>
          <p:spPr>
            <a:xfrm>
              <a:off x="8045740" y="2780506"/>
              <a:ext cx="696612" cy="7954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E4DF44AB-0D05-52D1-FE9C-CA51AC87F2EE}"/>
                </a:ext>
              </a:extLst>
            </p:cNvPr>
            <p:cNvCxnSpPr>
              <a:cxnSpLocks/>
            </p:cNvCxnSpPr>
            <p:nvPr/>
          </p:nvCxnSpPr>
          <p:spPr>
            <a:xfrm flipV="1">
              <a:off x="8886171" y="2780506"/>
              <a:ext cx="0" cy="7696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C9DE9E7C-C778-93CF-0993-C240FD1A214E}"/>
                </a:ext>
              </a:extLst>
            </p:cNvPr>
            <p:cNvCxnSpPr>
              <a:cxnSpLocks/>
            </p:cNvCxnSpPr>
            <p:nvPr/>
          </p:nvCxnSpPr>
          <p:spPr>
            <a:xfrm flipH="1">
              <a:off x="9029990" y="2780506"/>
              <a:ext cx="696612" cy="7954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42D36A42-4898-EA34-15CA-461E55AA4AC0}"/>
              </a:ext>
            </a:extLst>
          </p:cNvPr>
          <p:cNvGrpSpPr/>
          <p:nvPr/>
        </p:nvGrpSpPr>
        <p:grpSpPr>
          <a:xfrm>
            <a:off x="7864527" y="2038940"/>
            <a:ext cx="1950036" cy="264371"/>
            <a:chOff x="738051" y="2372149"/>
            <a:chExt cx="264371" cy="264371"/>
          </a:xfrm>
        </p:grpSpPr>
        <p:cxnSp>
          <p:nvCxnSpPr>
            <p:cNvPr id="12" name="直線コネクタ 11">
              <a:extLst>
                <a:ext uri="{FF2B5EF4-FFF2-40B4-BE49-F238E27FC236}">
                  <a16:creationId xmlns:a16="http://schemas.microsoft.com/office/drawing/2014/main" id="{C2F78C33-056C-A44F-A05D-E25DE2708B7E}"/>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B86B79F4-C881-1D18-91F0-5B1F8C9DD666}"/>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90349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1588C-982D-0169-6019-2383F2D9814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C4E5D38-48B0-5CCC-B2E1-59C98733FA59}"/>
              </a:ext>
            </a:extLst>
          </p:cNvPr>
          <p:cNvSpPr>
            <a:spLocks noGrp="1"/>
          </p:cNvSpPr>
          <p:nvPr>
            <p:ph type="title"/>
          </p:nvPr>
        </p:nvSpPr>
        <p:spPr>
          <a:xfrm>
            <a:off x="838200" y="119047"/>
            <a:ext cx="10515600" cy="520700"/>
          </a:xfrm>
        </p:spPr>
        <p:txBody>
          <a:bodyPr>
            <a:normAutofit/>
          </a:bodyPr>
          <a:lstStyle/>
          <a:p>
            <a:r>
              <a:rPr kumimoji="1" lang="en-US" altLang="ja-JP" sz="2800" dirty="0"/>
              <a:t>OTP-700</a:t>
            </a:r>
            <a:r>
              <a:rPr kumimoji="1" lang="ja-JP" altLang="en-US" sz="2800" dirty="0"/>
              <a:t>シリーズとコンビネーション</a:t>
            </a:r>
          </a:p>
        </p:txBody>
      </p:sp>
      <p:sp>
        <p:nvSpPr>
          <p:cNvPr id="9" name="スライド番号プレースホルダー 8">
            <a:extLst>
              <a:ext uri="{FF2B5EF4-FFF2-40B4-BE49-F238E27FC236}">
                <a16:creationId xmlns:a16="http://schemas.microsoft.com/office/drawing/2014/main" id="{AD2C468B-C3AA-D2D0-1C51-2092BF6BEA89}"/>
              </a:ext>
            </a:extLst>
          </p:cNvPr>
          <p:cNvSpPr>
            <a:spLocks noGrp="1"/>
          </p:cNvSpPr>
          <p:nvPr>
            <p:ph type="sldNum" sz="quarter" idx="12"/>
          </p:nvPr>
        </p:nvSpPr>
        <p:spPr/>
        <p:txBody>
          <a:bodyPr/>
          <a:lstStyle/>
          <a:p>
            <a:fld id="{E7784300-A231-4CE8-BF2A-B73085566916}" type="slidenum">
              <a:rPr kumimoji="1" lang="ja-JP" altLang="en-US" smtClean="0"/>
              <a:t>66</a:t>
            </a:fld>
            <a:r>
              <a:rPr kumimoji="1" lang="ja-JP" altLang="en-US"/>
              <a:t>ページ</a:t>
            </a:r>
            <a:endParaRPr kumimoji="1" lang="ja-JP" altLang="en-US" dirty="0"/>
          </a:p>
        </p:txBody>
      </p:sp>
      <p:sp>
        <p:nvSpPr>
          <p:cNvPr id="8" name="テキスト ボックス 7">
            <a:extLst>
              <a:ext uri="{FF2B5EF4-FFF2-40B4-BE49-F238E27FC236}">
                <a16:creationId xmlns:a16="http://schemas.microsoft.com/office/drawing/2014/main" id="{007CD2B0-90DC-87DC-C51C-D8043243BBBF}"/>
              </a:ext>
            </a:extLst>
          </p:cNvPr>
          <p:cNvSpPr txBox="1"/>
          <p:nvPr/>
        </p:nvSpPr>
        <p:spPr>
          <a:xfrm>
            <a:off x="838199" y="2441653"/>
            <a:ext cx="6097508" cy="369332"/>
          </a:xfrm>
          <a:prstGeom prst="rect">
            <a:avLst/>
          </a:prstGeom>
          <a:noFill/>
        </p:spPr>
        <p:txBody>
          <a:bodyPr wrap="square">
            <a:spAutoFit/>
          </a:bodyPr>
          <a:lstStyle/>
          <a:p>
            <a:r>
              <a:rPr lang="en-US" altLang="ja-JP" dirty="0">
                <a:hlinkClick r:id="rId2"/>
              </a:rPr>
              <a:t>OK-700SFF-5 | Product </a:t>
            </a:r>
            <a:r>
              <a:rPr lang="en-US" altLang="ja-JP" dirty="0" err="1">
                <a:hlinkClick r:id="rId2"/>
              </a:rPr>
              <a:t>iQ</a:t>
            </a:r>
            <a:r>
              <a:rPr lang="en-US" altLang="ja-JP" dirty="0">
                <a:hlinkClick r:id="rId2"/>
              </a:rPr>
              <a:t> - Product </a:t>
            </a:r>
            <a:r>
              <a:rPr lang="en-US" altLang="ja-JP" dirty="0" err="1">
                <a:hlinkClick r:id="rId2"/>
              </a:rPr>
              <a:t>iQ</a:t>
            </a:r>
            <a:endParaRPr lang="ja-JP" altLang="en-US" dirty="0"/>
          </a:p>
        </p:txBody>
      </p:sp>
      <p:pic>
        <p:nvPicPr>
          <p:cNvPr id="11" name="図 10">
            <a:extLst>
              <a:ext uri="{FF2B5EF4-FFF2-40B4-BE49-F238E27FC236}">
                <a16:creationId xmlns:a16="http://schemas.microsoft.com/office/drawing/2014/main" id="{2CD5DA7D-5889-B4A9-6554-D5F6EE1DB450}"/>
              </a:ext>
            </a:extLst>
          </p:cNvPr>
          <p:cNvPicPr>
            <a:picLocks noChangeAspect="1"/>
          </p:cNvPicPr>
          <p:nvPr/>
        </p:nvPicPr>
        <p:blipFill>
          <a:blip r:embed="rId3"/>
          <a:stretch>
            <a:fillRect/>
          </a:stretch>
        </p:blipFill>
        <p:spPr>
          <a:xfrm>
            <a:off x="838199" y="639747"/>
            <a:ext cx="10803384" cy="1791624"/>
          </a:xfrm>
          <a:prstGeom prst="rect">
            <a:avLst/>
          </a:prstGeom>
          <a:ln>
            <a:solidFill>
              <a:schemeClr val="tx1"/>
            </a:solidFill>
          </a:ln>
        </p:spPr>
      </p:pic>
      <p:sp>
        <p:nvSpPr>
          <p:cNvPr id="21" name="正方形/長方形 20">
            <a:extLst>
              <a:ext uri="{FF2B5EF4-FFF2-40B4-BE49-F238E27FC236}">
                <a16:creationId xmlns:a16="http://schemas.microsoft.com/office/drawing/2014/main" id="{1960FFB5-8989-D396-42C2-2E142B5721A2}"/>
              </a:ext>
            </a:extLst>
          </p:cNvPr>
          <p:cNvSpPr/>
          <p:nvPr/>
        </p:nvSpPr>
        <p:spPr>
          <a:xfrm>
            <a:off x="838201" y="1952338"/>
            <a:ext cx="10803382" cy="48931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402049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E54E3-3271-08B7-FCCA-8421DC020ECA}"/>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E411BCA5-346B-6950-20C4-FFA905BCCF50}"/>
              </a:ext>
            </a:extLst>
          </p:cNvPr>
          <p:cNvSpPr txBox="1"/>
          <p:nvPr/>
        </p:nvSpPr>
        <p:spPr>
          <a:xfrm>
            <a:off x="812555" y="582670"/>
            <a:ext cx="10566889"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b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2.2.2</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オサダ製分岐端子台と富士電機製ブレーカの組合せ（</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AC240V</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系）</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回路電圧</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AC240V</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以下に適用</a:t>
            </a:r>
            <a:endPar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latin typeface="游ゴシック" panose="020B0400000000000000" pitchFamily="50" charset="-128"/>
                <a:ea typeface="游ゴシック" panose="020B0400000000000000" pitchFamily="50" charset="-128"/>
              </a:rPr>
              <a:t>　　　　　　　　</a:t>
            </a:r>
            <a:r>
              <a:rPr lang="en-US" altLang="ja-JP" sz="2400" dirty="0">
                <a:latin typeface="游ゴシック" panose="020B0400000000000000" pitchFamily="50" charset="-128"/>
                <a:ea typeface="游ゴシック" panose="020B0400000000000000" pitchFamily="50" charset="-128"/>
              </a:rPr>
              <a:t>		     </a:t>
            </a:r>
            <a:r>
              <a:rPr lang="ja-JP" altLang="en-US" sz="2400" dirty="0">
                <a:latin typeface="游ゴシック" panose="020B0400000000000000" pitchFamily="50" charset="-128"/>
                <a:ea typeface="游ゴシック" panose="020B0400000000000000" pitchFamily="50" charset="-128"/>
              </a:rPr>
              <a:t>ブレーカ　　　端子台</a:t>
            </a:r>
            <a:endPar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a:p>
            <a:pPr lvl="0">
              <a:defRPr/>
            </a:pP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2.2.2.1</a:t>
            </a:r>
            <a:r>
              <a:rPr lang="en-US" altLang="ja-JP" sz="2400" dirty="0">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50AF		</a:t>
            </a:r>
            <a:r>
              <a:rPr lang="en-US" altLang="ja-JP" sz="2400" dirty="0">
                <a:latin typeface="游ゴシック" panose="020B0400000000000000" pitchFamily="50" charset="-128"/>
                <a:ea typeface="游ゴシック" panose="020B0400000000000000" pitchFamily="50" charset="-128"/>
              </a:rPr>
              <a:t>NF</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50-SVFU+OTP-50N-3P-SCCR</a:t>
            </a:r>
            <a:b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b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2.2.2.2</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100AF</a:t>
            </a:r>
            <a:r>
              <a:rPr lang="en-US" altLang="ja-JP" sz="2400" dirty="0">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NF100-HRU+OTP-6000N-5-3P-P32-SCCR</a:t>
            </a:r>
            <a:b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b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2.2.2.3</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125AF</a:t>
            </a:r>
            <a:r>
              <a:rPr lang="en-US" altLang="ja-JP" sz="2400" dirty="0">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NF125-SVU+OTP-6000N-5-3P-P32-SCCR</a:t>
            </a:r>
            <a:b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b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2.2.2.4</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250AF</a:t>
            </a:r>
            <a:r>
              <a:rPr lang="en-US" altLang="ja-JP" sz="2400" dirty="0">
                <a:latin typeface="游ゴシック" panose="020B0400000000000000" pitchFamily="50" charset="-128"/>
                <a:ea typeface="游ゴシック" panose="020B0400000000000000" pitchFamily="50" charset="-128"/>
              </a:rPr>
              <a:t>		</a:t>
            </a:r>
            <a:r>
              <a:rPr lang="en-US" altLang="ja-JP" sz="2400" dirty="0">
                <a:latin typeface="游ゴシック" panose="020B0400000000000000" pitchFamily="50" charset="-128"/>
              </a:rPr>
              <a:t> NF250-SVU+OTP-9000-M10-3P-SCCR </a:t>
            </a:r>
            <a:endPar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2.2.2.5</a:t>
            </a: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400AF</a:t>
            </a:r>
            <a:r>
              <a:rPr lang="en-US" altLang="ja-JP" sz="2400" dirty="0">
                <a:latin typeface="游ゴシック" panose="020B0400000000000000" pitchFamily="50" charset="-128"/>
                <a:ea typeface="游ゴシック" panose="020B0400000000000000" pitchFamily="50" charset="-128"/>
              </a:rPr>
              <a:t>		NF</a:t>
            </a:r>
            <a: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400-SWU+OTP-7000-3P-SCCR</a:t>
            </a:r>
            <a:br>
              <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br>
            <a:endParaRPr kumimoji="1" lang="en-US" altLang="ja-JP" sz="18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D21A79A3-DF62-746C-6817-00288B5577F8}"/>
              </a:ext>
            </a:extLst>
          </p:cNvPr>
          <p:cNvSpPr txBox="1"/>
          <p:nvPr/>
        </p:nvSpPr>
        <p:spPr>
          <a:xfrm>
            <a:off x="334108" y="213338"/>
            <a:ext cx="11541369" cy="523220"/>
          </a:xfrm>
          <a:prstGeom prst="rect">
            <a:avLst/>
          </a:prstGeom>
          <a:noFill/>
        </p:spPr>
        <p:txBody>
          <a:bodyPr wrap="square">
            <a:spAutoFit/>
          </a:bodyPr>
          <a:lstStyle/>
          <a:p>
            <a:r>
              <a:rPr lang="en-US" altLang="ja-JP" sz="2800" dirty="0"/>
              <a:t>2.2</a:t>
            </a:r>
            <a:r>
              <a:rPr lang="ja-JP" altLang="en-US" sz="2800" dirty="0"/>
              <a:t>　三菱電機製ブレーカとの組合せ</a:t>
            </a:r>
          </a:p>
        </p:txBody>
      </p:sp>
      <p:sp>
        <p:nvSpPr>
          <p:cNvPr id="9" name="スライド番号プレースホルダー 8">
            <a:extLst>
              <a:ext uri="{FF2B5EF4-FFF2-40B4-BE49-F238E27FC236}">
                <a16:creationId xmlns:a16="http://schemas.microsoft.com/office/drawing/2014/main" id="{11F84A8B-CC8C-2C25-3D62-AC313835D946}"/>
              </a:ext>
            </a:extLst>
          </p:cNvPr>
          <p:cNvSpPr>
            <a:spLocks noGrp="1"/>
          </p:cNvSpPr>
          <p:nvPr>
            <p:ph type="sldNum" sz="quarter" idx="12"/>
          </p:nvPr>
        </p:nvSpPr>
        <p:spPr/>
        <p:txBody>
          <a:bodyPr/>
          <a:lstStyle/>
          <a:p>
            <a:fld id="{E7784300-A231-4CE8-BF2A-B73085566916}" type="slidenum">
              <a:rPr kumimoji="1" lang="ja-JP" altLang="en-US" smtClean="0"/>
              <a:t>67</a:t>
            </a:fld>
            <a:r>
              <a:rPr kumimoji="1" lang="ja-JP" altLang="en-US"/>
              <a:t>ページ</a:t>
            </a:r>
            <a:endParaRPr kumimoji="1" lang="ja-JP" altLang="en-US" dirty="0"/>
          </a:p>
        </p:txBody>
      </p:sp>
    </p:spTree>
    <p:extLst>
      <p:ext uri="{BB962C8B-B14F-4D97-AF65-F5344CB8AC3E}">
        <p14:creationId xmlns:p14="http://schemas.microsoft.com/office/powerpoint/2010/main" val="26971593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図 55" descr="ダイアグラム, 設計図&#10;&#10;AI 生成コンテンツは誤りを含む可能性があります。">
            <a:extLst>
              <a:ext uri="{FF2B5EF4-FFF2-40B4-BE49-F238E27FC236}">
                <a16:creationId xmlns:a16="http://schemas.microsoft.com/office/drawing/2014/main" id="{1131C54F-562F-48FC-4528-D261788B6B81}"/>
              </a:ext>
            </a:extLst>
          </p:cNvPr>
          <p:cNvPicPr>
            <a:picLocks noChangeAspect="1"/>
          </p:cNvPicPr>
          <p:nvPr/>
        </p:nvPicPr>
        <p:blipFill>
          <a:blip r:embed="rId2"/>
          <a:stretch>
            <a:fillRect/>
          </a:stretch>
        </p:blipFill>
        <p:spPr>
          <a:xfrm>
            <a:off x="8486913" y="1965107"/>
            <a:ext cx="1141022" cy="1086452"/>
          </a:xfrm>
          <a:prstGeom prst="rect">
            <a:avLst/>
          </a:prstGeom>
        </p:spPr>
      </p:pic>
      <p:pic>
        <p:nvPicPr>
          <p:cNvPr id="36" name="図 35" descr="ダイアグラム, 設計図&#10;&#10;AI 生成コンテンツは誤りを含む可能性があります。">
            <a:extLst>
              <a:ext uri="{FF2B5EF4-FFF2-40B4-BE49-F238E27FC236}">
                <a16:creationId xmlns:a16="http://schemas.microsoft.com/office/drawing/2014/main" id="{578C4CE6-6BC1-48FD-46BA-74DFCEDFB265}"/>
              </a:ext>
            </a:extLst>
          </p:cNvPr>
          <p:cNvPicPr>
            <a:picLocks noChangeAspect="1"/>
          </p:cNvPicPr>
          <p:nvPr/>
        </p:nvPicPr>
        <p:blipFill>
          <a:blip r:embed="rId2"/>
          <a:stretch>
            <a:fillRect/>
          </a:stretch>
        </p:blipFill>
        <p:spPr>
          <a:xfrm>
            <a:off x="1364551" y="3638016"/>
            <a:ext cx="1410042" cy="1342606"/>
          </a:xfrm>
          <a:prstGeom prst="rect">
            <a:avLst/>
          </a:prstGeom>
        </p:spPr>
      </p:pic>
      <p:sp>
        <p:nvSpPr>
          <p:cNvPr id="2" name="タイトル 1">
            <a:extLst>
              <a:ext uri="{FF2B5EF4-FFF2-40B4-BE49-F238E27FC236}">
                <a16:creationId xmlns:a16="http://schemas.microsoft.com/office/drawing/2014/main" id="{E3E6AA4A-D3A7-79AE-7C45-1524B194F013}"/>
              </a:ext>
            </a:extLst>
          </p:cNvPr>
          <p:cNvSpPr>
            <a:spLocks noGrp="1"/>
          </p:cNvSpPr>
          <p:nvPr>
            <p:ph type="title"/>
          </p:nvPr>
        </p:nvSpPr>
        <p:spPr>
          <a:xfrm>
            <a:off x="379773" y="249286"/>
            <a:ext cx="11432454" cy="884342"/>
          </a:xfrm>
        </p:spPr>
        <p:txBody>
          <a:bodyPr>
            <a:normAutofit fontScale="90000"/>
          </a:bodyPr>
          <a:lstStyle/>
          <a:p>
            <a:pPr lvl="0">
              <a:spcBef>
                <a:spcPts val="1000"/>
              </a:spcBef>
              <a:defRPr/>
            </a:pPr>
            <a:r>
              <a:rPr kumimoji="1" lang="en-US" altLang="ja-JP" sz="3100" dirty="0">
                <a:latin typeface="+mn-ea"/>
                <a:ea typeface="+mn-ea"/>
              </a:rPr>
              <a:t>2.2.2.1</a:t>
            </a:r>
            <a:r>
              <a:rPr kumimoji="1" lang="ja-JP" altLang="en-US" sz="3100" dirty="0">
                <a:latin typeface="+mn-ea"/>
                <a:ea typeface="+mn-ea"/>
              </a:rPr>
              <a:t>　</a:t>
            </a:r>
            <a:r>
              <a:rPr lang="en-US" altLang="ja-JP" sz="3200" dirty="0">
                <a:latin typeface="游ゴシック" panose="020B0400000000000000" pitchFamily="50" charset="-128"/>
                <a:ea typeface="游ゴシック" panose="020B0400000000000000" pitchFamily="50" charset="-128"/>
              </a:rPr>
              <a:t> 50AF    </a:t>
            </a:r>
            <a:r>
              <a:rPr lang="ja-JP" altLang="en-US" sz="3200" dirty="0">
                <a:latin typeface="游ゴシック" panose="020B0400000000000000" pitchFamily="50" charset="-128"/>
                <a:ea typeface="游ゴシック" panose="020B0400000000000000" pitchFamily="50" charset="-128"/>
              </a:rPr>
              <a:t> </a:t>
            </a:r>
            <a:r>
              <a:rPr lang="en-US" altLang="ja-JP" sz="3200" dirty="0">
                <a:latin typeface="游ゴシック" panose="020B0400000000000000" pitchFamily="50" charset="-128"/>
                <a:ea typeface="游ゴシック" panose="020B0400000000000000" pitchFamily="50" charset="-128"/>
              </a:rPr>
              <a:t>NF50-SVFU+OTP-50N-3P-SCCR</a:t>
            </a:r>
            <a:br>
              <a:rPr kumimoji="1" lang="en-US" altLang="ja-JP" sz="3600" dirty="0">
                <a:latin typeface="+mn-ea"/>
                <a:ea typeface="+mn-ea"/>
              </a:rPr>
            </a:br>
            <a:r>
              <a:rPr kumimoji="1" lang="ja-JP" altLang="en-US" sz="3600" dirty="0">
                <a:latin typeface="+mn-ea"/>
                <a:ea typeface="+mn-ea"/>
              </a:rPr>
              <a:t>　　　 </a:t>
            </a:r>
            <a:r>
              <a:rPr kumimoji="1" lang="ja-JP" altLang="en-US" sz="2200" b="0" i="0" u="none" strike="noStrike" kern="1200" cap="none" spc="0" normalizeH="0" baseline="0" noProof="0" dirty="0">
                <a:ln>
                  <a:noFill/>
                </a:ln>
                <a:effectLst/>
                <a:uLnTx/>
                <a:uFillTx/>
                <a:latin typeface="+mn-ea"/>
                <a:ea typeface="+mn-ea"/>
                <a:cs typeface="+mn-cs"/>
              </a:rPr>
              <a:t>組合せ認定</a:t>
            </a:r>
            <a:r>
              <a:rPr kumimoji="1" lang="en-US" altLang="ja-JP" sz="2200" b="0" i="0" u="none" strike="noStrike" kern="1200" cap="none" spc="0" normalizeH="0" baseline="0" noProof="0" dirty="0">
                <a:ln>
                  <a:noFill/>
                </a:ln>
                <a:effectLst/>
                <a:uLnTx/>
                <a:uFillTx/>
                <a:latin typeface="+mn-ea"/>
                <a:ea typeface="+mn-ea"/>
                <a:cs typeface="+mn-cs"/>
              </a:rPr>
              <a:t>SCCR</a:t>
            </a:r>
            <a:r>
              <a:rPr kumimoji="1" lang="ja-JP" altLang="en-US" sz="2200" b="0" i="0" u="none" strike="noStrike" kern="1200" cap="none" spc="0" normalizeH="0" baseline="0" noProof="0" dirty="0">
                <a:ln>
                  <a:noFill/>
                </a:ln>
                <a:effectLst/>
                <a:uLnTx/>
                <a:uFillTx/>
                <a:latin typeface="+mn-ea"/>
                <a:ea typeface="+mn-ea"/>
                <a:cs typeface="+mn-cs"/>
              </a:rPr>
              <a:t>：</a:t>
            </a:r>
            <a:r>
              <a:rPr kumimoji="1" lang="en-US" altLang="ja-JP" sz="2200" b="0" i="0" u="none" strike="noStrike" kern="1200" cap="none" spc="0" normalizeH="0" baseline="0" noProof="0" dirty="0">
                <a:ln>
                  <a:noFill/>
                </a:ln>
                <a:solidFill>
                  <a:srgbClr val="FF0000"/>
                </a:solidFill>
                <a:effectLst/>
                <a:uLnTx/>
                <a:uFillTx/>
                <a:latin typeface="+mn-ea"/>
                <a:ea typeface="+mn-ea"/>
                <a:cs typeface="+mn-cs"/>
              </a:rPr>
              <a:t>14kA(AC240V</a:t>
            </a:r>
            <a:r>
              <a:rPr kumimoji="1" lang="ja-JP" altLang="en-US" sz="22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dirty="0">
              <a:solidFill>
                <a:srgbClr val="FF0000"/>
              </a:solidFill>
              <a:latin typeface="+mn-ea"/>
              <a:ea typeface="+mn-ea"/>
            </a:endParaRPr>
          </a:p>
        </p:txBody>
      </p:sp>
      <p:sp>
        <p:nvSpPr>
          <p:cNvPr id="20" name="テキスト ボックス 19">
            <a:extLst>
              <a:ext uri="{FF2B5EF4-FFF2-40B4-BE49-F238E27FC236}">
                <a16:creationId xmlns:a16="http://schemas.microsoft.com/office/drawing/2014/main" id="{DA4FBD0C-9F7B-5B31-1B5A-CF13B4A55823}"/>
              </a:ext>
            </a:extLst>
          </p:cNvPr>
          <p:cNvSpPr txBox="1"/>
          <p:nvPr/>
        </p:nvSpPr>
        <p:spPr>
          <a:xfrm>
            <a:off x="3912740" y="1199177"/>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NF50-SVFU</a:t>
            </a:r>
          </a:p>
        </p:txBody>
      </p:sp>
      <p:sp>
        <p:nvSpPr>
          <p:cNvPr id="14" name="テキスト ボックス 13">
            <a:extLst>
              <a:ext uri="{FF2B5EF4-FFF2-40B4-BE49-F238E27FC236}">
                <a16:creationId xmlns:a16="http://schemas.microsoft.com/office/drawing/2014/main" id="{DF3F1C2A-A424-28A2-9F1B-3D35503FFB02}"/>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cxnSp>
        <p:nvCxnSpPr>
          <p:cNvPr id="42" name="コネクタ: カギ線 41">
            <a:extLst>
              <a:ext uri="{FF2B5EF4-FFF2-40B4-BE49-F238E27FC236}">
                <a16:creationId xmlns:a16="http://schemas.microsoft.com/office/drawing/2014/main" id="{7CA243B1-14C3-926D-9E78-9B2F32D66698}"/>
              </a:ext>
            </a:extLst>
          </p:cNvPr>
          <p:cNvCxnSpPr>
            <a:cxnSpLocks/>
            <a:stCxn id="44" idx="3"/>
            <a:endCxn id="45" idx="3"/>
          </p:cNvCxnSpPr>
          <p:nvPr/>
        </p:nvCxnSpPr>
        <p:spPr>
          <a:xfrm>
            <a:off x="9269514" y="35383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68C0ED37-0BB6-AC6F-F622-BF0503B182E7}"/>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44" name="図 43">
            <a:extLst>
              <a:ext uri="{FF2B5EF4-FFF2-40B4-BE49-F238E27FC236}">
                <a16:creationId xmlns:a16="http://schemas.microsoft.com/office/drawing/2014/main" id="{D8459303-4A7E-834B-5F80-E5888B100B48}"/>
              </a:ext>
            </a:extLst>
          </p:cNvPr>
          <p:cNvPicPr>
            <a:picLocks noChangeAspect="1"/>
          </p:cNvPicPr>
          <p:nvPr/>
        </p:nvPicPr>
        <p:blipFill>
          <a:blip r:embed="rId3"/>
          <a:stretch>
            <a:fillRect/>
          </a:stretch>
        </p:blipFill>
        <p:spPr>
          <a:xfrm>
            <a:off x="8845334" y="3163150"/>
            <a:ext cx="424180" cy="750472"/>
          </a:xfrm>
          <a:prstGeom prst="rect">
            <a:avLst/>
          </a:prstGeom>
        </p:spPr>
      </p:pic>
      <p:pic>
        <p:nvPicPr>
          <p:cNvPr id="45" name="図 44">
            <a:extLst>
              <a:ext uri="{FF2B5EF4-FFF2-40B4-BE49-F238E27FC236}">
                <a16:creationId xmlns:a16="http://schemas.microsoft.com/office/drawing/2014/main" id="{FEF9E92E-6F7F-B55B-81EA-B407039985E6}"/>
              </a:ext>
            </a:extLst>
          </p:cNvPr>
          <p:cNvPicPr>
            <a:picLocks noChangeAspect="1"/>
          </p:cNvPicPr>
          <p:nvPr/>
        </p:nvPicPr>
        <p:blipFill>
          <a:blip r:embed="rId4"/>
          <a:stretch>
            <a:fillRect/>
          </a:stretch>
        </p:blipFill>
        <p:spPr>
          <a:xfrm>
            <a:off x="8604987" y="4267466"/>
            <a:ext cx="904875" cy="677074"/>
          </a:xfrm>
          <a:prstGeom prst="rect">
            <a:avLst/>
          </a:prstGeom>
        </p:spPr>
      </p:pic>
      <p:cxnSp>
        <p:nvCxnSpPr>
          <p:cNvPr id="46" name="直線コネクタ 45">
            <a:extLst>
              <a:ext uri="{FF2B5EF4-FFF2-40B4-BE49-F238E27FC236}">
                <a16:creationId xmlns:a16="http://schemas.microsoft.com/office/drawing/2014/main" id="{B789949E-DD94-0C50-1660-FE185BAE2EB0}"/>
              </a:ext>
            </a:extLst>
          </p:cNvPr>
          <p:cNvCxnSpPr>
            <a:cxnSpLocks/>
          </p:cNvCxnSpPr>
          <p:nvPr/>
        </p:nvCxnSpPr>
        <p:spPr>
          <a:xfrm flipH="1">
            <a:off x="8784740" y="3847114"/>
            <a:ext cx="171693" cy="5809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52E66FDA-D154-5E34-F745-52CE6B5B4F1E}"/>
              </a:ext>
            </a:extLst>
          </p:cNvPr>
          <p:cNvCxnSpPr>
            <a:cxnSpLocks/>
          </p:cNvCxnSpPr>
          <p:nvPr/>
        </p:nvCxnSpPr>
        <p:spPr>
          <a:xfrm>
            <a:off x="9223133" y="3834740"/>
            <a:ext cx="129483" cy="5809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C7C51E68-21F2-7732-716C-F44F297418E2}"/>
              </a:ext>
            </a:extLst>
          </p:cNvPr>
          <p:cNvCxnSpPr>
            <a:cxnSpLocks/>
          </p:cNvCxnSpPr>
          <p:nvPr/>
        </p:nvCxnSpPr>
        <p:spPr>
          <a:xfrm>
            <a:off x="9061285" y="3848873"/>
            <a:ext cx="3697"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9D0997D-994D-BE94-BEE5-06ED3EF0AA71}"/>
              </a:ext>
            </a:extLst>
          </p:cNvPr>
          <p:cNvCxnSpPr>
            <a:cxnSpLocks/>
          </p:cNvCxnSpPr>
          <p:nvPr/>
        </p:nvCxnSpPr>
        <p:spPr>
          <a:xfrm flipH="1">
            <a:off x="9189821" y="2756037"/>
            <a:ext cx="193119" cy="4824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003FDBAF-6A5C-6519-06FC-3747CD740D7A}"/>
              </a:ext>
            </a:extLst>
          </p:cNvPr>
          <p:cNvCxnSpPr>
            <a:cxnSpLocks/>
          </p:cNvCxnSpPr>
          <p:nvPr/>
        </p:nvCxnSpPr>
        <p:spPr>
          <a:xfrm>
            <a:off x="8995001" y="2756037"/>
            <a:ext cx="56666" cy="4824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5B99F3D1-D9EC-0D2D-93DD-189A5F5E6053}"/>
              </a:ext>
            </a:extLst>
          </p:cNvPr>
          <p:cNvCxnSpPr>
            <a:cxnSpLocks/>
          </p:cNvCxnSpPr>
          <p:nvPr/>
        </p:nvCxnSpPr>
        <p:spPr>
          <a:xfrm>
            <a:off x="8604986" y="2756933"/>
            <a:ext cx="315494" cy="4815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グループ化 4">
            <a:extLst>
              <a:ext uri="{FF2B5EF4-FFF2-40B4-BE49-F238E27FC236}">
                <a16:creationId xmlns:a16="http://schemas.microsoft.com/office/drawing/2014/main" id="{7B23973A-C78B-9E56-9CF1-29987FF37C9D}"/>
              </a:ext>
            </a:extLst>
          </p:cNvPr>
          <p:cNvGrpSpPr/>
          <p:nvPr/>
        </p:nvGrpSpPr>
        <p:grpSpPr>
          <a:xfrm>
            <a:off x="2495089" y="2688326"/>
            <a:ext cx="4502870" cy="666242"/>
            <a:chOff x="2520682" y="2283487"/>
            <a:chExt cx="4502870" cy="666242"/>
          </a:xfrm>
        </p:grpSpPr>
        <p:sp>
          <p:nvSpPr>
            <p:cNvPr id="11" name="テキスト ボックス 10">
              <a:extLst>
                <a:ext uri="{FF2B5EF4-FFF2-40B4-BE49-F238E27FC236}">
                  <a16:creationId xmlns:a16="http://schemas.microsoft.com/office/drawing/2014/main" id="{AC9321C8-01DD-1BAA-28CA-E52BE0AE225D}"/>
                </a:ext>
              </a:extLst>
            </p:cNvPr>
            <p:cNvSpPr txBox="1"/>
            <p:nvPr/>
          </p:nvSpPr>
          <p:spPr>
            <a:xfrm>
              <a:off x="3938333" y="2283487"/>
              <a:ext cx="3085219"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lang="en-US" altLang="ja-JP" dirty="0">
                  <a:solidFill>
                    <a:srgbClr val="0070C0"/>
                  </a:solidFill>
                </a:rPr>
                <a:t>3</a:t>
              </a:r>
              <a:r>
                <a:rPr kumimoji="1" lang="en-US" altLang="ja-JP" dirty="0">
                  <a:solidFill>
                    <a:srgbClr val="0070C0"/>
                  </a:solidFill>
                </a:rPr>
                <a:t>AWG</a:t>
              </a:r>
              <a:r>
                <a:rPr kumimoji="1" lang="ja-JP" altLang="en-US" dirty="0">
                  <a:solidFill>
                    <a:srgbClr val="0070C0"/>
                  </a:solidFill>
                </a:rPr>
                <a:t>－</a:t>
              </a:r>
              <a:r>
                <a:rPr kumimoji="1" lang="en-US" altLang="ja-JP" dirty="0">
                  <a:solidFill>
                    <a:srgbClr val="0070C0"/>
                  </a:solidFill>
                </a:rPr>
                <a:t>10AWG</a:t>
              </a:r>
              <a:endParaRPr lang="en-US" altLang="ja-JP" dirty="0">
                <a:solidFill>
                  <a:srgbClr val="0070C0"/>
                </a:solidFill>
              </a:endParaRPr>
            </a:p>
          </p:txBody>
        </p:sp>
        <p:cxnSp>
          <p:nvCxnSpPr>
            <p:cNvPr id="12" name="コネクタ: カギ線 11">
              <a:extLst>
                <a:ext uri="{FF2B5EF4-FFF2-40B4-BE49-F238E27FC236}">
                  <a16:creationId xmlns:a16="http://schemas.microsoft.com/office/drawing/2014/main" id="{F841B658-7A5E-9A2F-9AF2-287BD0109100}"/>
                </a:ext>
              </a:extLst>
            </p:cNvPr>
            <p:cNvCxnSpPr>
              <a:cxnSpLocks/>
              <a:stCxn id="11" idx="2"/>
            </p:cNvCxnSpPr>
            <p:nvPr/>
          </p:nvCxnSpPr>
          <p:spPr>
            <a:xfrm rot="5400000">
              <a:off x="3852357" y="1321143"/>
              <a:ext cx="296911" cy="2960262"/>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テキスト ボックス 20">
            <a:extLst>
              <a:ext uri="{FF2B5EF4-FFF2-40B4-BE49-F238E27FC236}">
                <a16:creationId xmlns:a16="http://schemas.microsoft.com/office/drawing/2014/main" id="{DE84E067-4BFA-C898-2CD3-76DD4F87BE08}"/>
              </a:ext>
            </a:extLst>
          </p:cNvPr>
          <p:cNvSpPr txBox="1"/>
          <p:nvPr/>
        </p:nvSpPr>
        <p:spPr>
          <a:xfrm>
            <a:off x="355279" y="5051883"/>
            <a:ext cx="3405099"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:14-</a:t>
            </a:r>
            <a:r>
              <a:rPr lang="en-US" altLang="ja-JP" sz="2000" dirty="0">
                <a:solidFill>
                  <a:srgbClr val="0070C0"/>
                </a:solidFill>
              </a:rPr>
              <a:t>10</a:t>
            </a:r>
            <a:r>
              <a:rPr kumimoji="1" lang="en-US" altLang="ja-JP" sz="2000" dirty="0">
                <a:solidFill>
                  <a:srgbClr val="0070C0"/>
                </a:solidFill>
              </a:rPr>
              <a:t>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endParaRPr kumimoji="1" lang="en-US" altLang="ja-JP" sz="2000" dirty="0">
              <a:solidFill>
                <a:srgbClr val="0070C0"/>
              </a:solidFill>
            </a:endParaRPr>
          </a:p>
          <a:p>
            <a:r>
              <a:rPr lang="ja-JP" altLang="en-US" sz="2000" dirty="0">
                <a:solidFill>
                  <a:srgbClr val="0070C0"/>
                </a:solidFill>
              </a:rPr>
              <a:t>最大</a:t>
            </a:r>
            <a:r>
              <a:rPr lang="en-US" altLang="ja-JP" sz="2000" dirty="0">
                <a:solidFill>
                  <a:srgbClr val="0070C0"/>
                </a:solidFill>
              </a:rPr>
              <a:t>6</a:t>
            </a:r>
            <a:r>
              <a:rPr lang="ja-JP" altLang="en-US" sz="2000" dirty="0">
                <a:solidFill>
                  <a:srgbClr val="0070C0"/>
                </a:solidFill>
              </a:rPr>
              <a:t>分岐　</a:t>
            </a:r>
            <a:r>
              <a:rPr lang="en-US" altLang="ja-JP" sz="2000" dirty="0">
                <a:solidFill>
                  <a:srgbClr val="0070C0"/>
                </a:solidFill>
              </a:rPr>
              <a:t>SCCR50kA</a:t>
            </a:r>
          </a:p>
          <a:p>
            <a:r>
              <a:rPr kumimoji="1" lang="ja-JP" altLang="en-US" sz="2000" dirty="0">
                <a:solidFill>
                  <a:srgbClr val="0070C0"/>
                </a:solidFill>
              </a:rPr>
              <a:t>最大</a:t>
            </a:r>
            <a:r>
              <a:rPr lang="en-US" altLang="ja-JP" sz="2000" dirty="0">
                <a:solidFill>
                  <a:srgbClr val="0070C0"/>
                </a:solidFill>
              </a:rPr>
              <a:t>12</a:t>
            </a:r>
            <a:r>
              <a:rPr kumimoji="1" lang="ja-JP" altLang="en-US" sz="2000" dirty="0">
                <a:solidFill>
                  <a:srgbClr val="0070C0"/>
                </a:solidFill>
              </a:rPr>
              <a:t>分岐　</a:t>
            </a:r>
            <a:r>
              <a:rPr kumimoji="1" lang="en-US" altLang="ja-JP" sz="2000" dirty="0">
                <a:solidFill>
                  <a:srgbClr val="0070C0"/>
                </a:solidFill>
              </a:rPr>
              <a:t>SCCR10kA</a:t>
            </a:r>
            <a:endParaRPr kumimoji="1" lang="ja-JP" altLang="en-US" sz="2000" dirty="0">
              <a:solidFill>
                <a:srgbClr val="0070C0"/>
              </a:solidFill>
            </a:endParaRPr>
          </a:p>
        </p:txBody>
      </p:sp>
      <p:cxnSp>
        <p:nvCxnSpPr>
          <p:cNvPr id="24" name="コネクタ: カギ線 23">
            <a:extLst>
              <a:ext uri="{FF2B5EF4-FFF2-40B4-BE49-F238E27FC236}">
                <a16:creationId xmlns:a16="http://schemas.microsoft.com/office/drawing/2014/main" id="{1305C8C0-105E-5995-A99C-012B3D3C7B6A}"/>
              </a:ext>
            </a:extLst>
          </p:cNvPr>
          <p:cNvCxnSpPr>
            <a:cxnSpLocks/>
            <a:stCxn id="21" idx="0"/>
            <a:endCxn id="49" idx="2"/>
          </p:cNvCxnSpPr>
          <p:nvPr/>
        </p:nvCxnSpPr>
        <p:spPr>
          <a:xfrm rot="16200000" flipV="1">
            <a:off x="1921600" y="4915653"/>
            <a:ext cx="272459"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540C3045-6CEC-C9EE-9A7A-B91BCB5FB6E4}"/>
              </a:ext>
            </a:extLst>
          </p:cNvPr>
          <p:cNvSpPr/>
          <p:nvPr/>
        </p:nvSpPr>
        <p:spPr>
          <a:xfrm>
            <a:off x="1352807" y="4281023"/>
            <a:ext cx="1410042" cy="498401"/>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スライド番号プレースホルダー 34">
            <a:extLst>
              <a:ext uri="{FF2B5EF4-FFF2-40B4-BE49-F238E27FC236}">
                <a16:creationId xmlns:a16="http://schemas.microsoft.com/office/drawing/2014/main" id="{C472D918-EAF7-8747-A376-02BF7AA297BB}"/>
              </a:ext>
            </a:extLst>
          </p:cNvPr>
          <p:cNvSpPr>
            <a:spLocks noGrp="1"/>
          </p:cNvSpPr>
          <p:nvPr>
            <p:ph type="sldNum" sz="quarter" idx="12"/>
          </p:nvPr>
        </p:nvSpPr>
        <p:spPr/>
        <p:txBody>
          <a:bodyPr/>
          <a:lstStyle/>
          <a:p>
            <a:fld id="{E7784300-A231-4CE8-BF2A-B73085566916}" type="slidenum">
              <a:rPr kumimoji="1" lang="ja-JP" altLang="en-US" smtClean="0"/>
              <a:t>68</a:t>
            </a:fld>
            <a:r>
              <a:rPr kumimoji="1" lang="ja-JP" altLang="en-US"/>
              <a:t>ページ</a:t>
            </a:r>
            <a:endParaRPr kumimoji="1" lang="ja-JP" altLang="en-US" dirty="0"/>
          </a:p>
        </p:txBody>
      </p:sp>
      <p:pic>
        <p:nvPicPr>
          <p:cNvPr id="6" name="図 5" descr="障子, 建物, ウィンドウ, 時計 が含まれている画像&#10;&#10;AI 生成コンテンツは誤りを含む可能性があります。">
            <a:extLst>
              <a:ext uri="{FF2B5EF4-FFF2-40B4-BE49-F238E27FC236}">
                <a16:creationId xmlns:a16="http://schemas.microsoft.com/office/drawing/2014/main" id="{A229A470-A14F-A489-B4A4-B62C53D02391}"/>
              </a:ext>
            </a:extLst>
          </p:cNvPr>
          <p:cNvPicPr>
            <a:picLocks noChangeAspect="1"/>
          </p:cNvPicPr>
          <p:nvPr/>
        </p:nvPicPr>
        <p:blipFill>
          <a:blip r:embed="rId5"/>
          <a:stretch>
            <a:fillRect/>
          </a:stretch>
        </p:blipFill>
        <p:spPr>
          <a:xfrm>
            <a:off x="1743786" y="1309495"/>
            <a:ext cx="651572" cy="1418808"/>
          </a:xfrm>
          <a:prstGeom prst="rect">
            <a:avLst/>
          </a:prstGeom>
        </p:spPr>
      </p:pic>
      <p:grpSp>
        <p:nvGrpSpPr>
          <p:cNvPr id="29" name="グループ化 28">
            <a:extLst>
              <a:ext uri="{FF2B5EF4-FFF2-40B4-BE49-F238E27FC236}">
                <a16:creationId xmlns:a16="http://schemas.microsoft.com/office/drawing/2014/main" id="{566CBF18-26BA-4837-D293-9B2892E2BEDC}"/>
              </a:ext>
            </a:extLst>
          </p:cNvPr>
          <p:cNvGrpSpPr/>
          <p:nvPr/>
        </p:nvGrpSpPr>
        <p:grpSpPr>
          <a:xfrm>
            <a:off x="8702113" y="2068259"/>
            <a:ext cx="720951" cy="264371"/>
            <a:chOff x="738051" y="2372149"/>
            <a:chExt cx="264371" cy="264371"/>
          </a:xfrm>
        </p:grpSpPr>
        <p:cxnSp>
          <p:nvCxnSpPr>
            <p:cNvPr id="30" name="直線コネクタ 29">
              <a:extLst>
                <a:ext uri="{FF2B5EF4-FFF2-40B4-BE49-F238E27FC236}">
                  <a16:creationId xmlns:a16="http://schemas.microsoft.com/office/drawing/2014/main" id="{866E4E6C-594D-1E60-B58C-E18E9517103F}"/>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9B8C20D9-CB88-740F-8F1B-BCDA448A1CB2}"/>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グループ化 8">
            <a:extLst>
              <a:ext uri="{FF2B5EF4-FFF2-40B4-BE49-F238E27FC236}">
                <a16:creationId xmlns:a16="http://schemas.microsoft.com/office/drawing/2014/main" id="{DC1BD157-15AE-40B4-A7AD-9C1D2393F08E}"/>
              </a:ext>
            </a:extLst>
          </p:cNvPr>
          <p:cNvGrpSpPr/>
          <p:nvPr/>
        </p:nvGrpSpPr>
        <p:grpSpPr>
          <a:xfrm>
            <a:off x="1604520" y="2611559"/>
            <a:ext cx="947023" cy="1468125"/>
            <a:chOff x="1850705" y="3352011"/>
            <a:chExt cx="947023" cy="1468125"/>
          </a:xfrm>
        </p:grpSpPr>
        <p:cxnSp>
          <p:nvCxnSpPr>
            <p:cNvPr id="15" name="直線コネクタ 14">
              <a:extLst>
                <a:ext uri="{FF2B5EF4-FFF2-40B4-BE49-F238E27FC236}">
                  <a16:creationId xmlns:a16="http://schemas.microsoft.com/office/drawing/2014/main" id="{5C0BF4D2-D7F7-C44D-AAD1-30A053B238B2}"/>
                </a:ext>
              </a:extLst>
            </p:cNvPr>
            <p:cNvCxnSpPr>
              <a:cxnSpLocks/>
            </p:cNvCxnSpPr>
            <p:nvPr/>
          </p:nvCxnSpPr>
          <p:spPr>
            <a:xfrm flipH="1">
              <a:off x="1850705" y="3352011"/>
              <a:ext cx="213837" cy="1468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48652FB-59D9-49AA-1631-46AC0275CE22}"/>
                </a:ext>
              </a:extLst>
            </p:cNvPr>
            <p:cNvCxnSpPr>
              <a:cxnSpLocks/>
            </p:cNvCxnSpPr>
            <p:nvPr/>
          </p:nvCxnSpPr>
          <p:spPr>
            <a:xfrm>
              <a:off x="2321556" y="3352011"/>
              <a:ext cx="0" cy="14164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0B37053C-41DB-BC02-7D9A-9BAD99EB3C7E}"/>
                </a:ext>
              </a:extLst>
            </p:cNvPr>
            <p:cNvCxnSpPr>
              <a:cxnSpLocks/>
            </p:cNvCxnSpPr>
            <p:nvPr/>
          </p:nvCxnSpPr>
          <p:spPr>
            <a:xfrm>
              <a:off x="2558014" y="3352011"/>
              <a:ext cx="239714" cy="1468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図 6" descr="障子, 建物, ウィンドウ, 時計 が含まれている画像&#10;&#10;AI 生成コンテンツは誤りを含む可能性があります。">
            <a:extLst>
              <a:ext uri="{FF2B5EF4-FFF2-40B4-BE49-F238E27FC236}">
                <a16:creationId xmlns:a16="http://schemas.microsoft.com/office/drawing/2014/main" id="{F7DCB99B-4DDA-8D5B-024C-317DB666ED92}"/>
              </a:ext>
            </a:extLst>
          </p:cNvPr>
          <p:cNvPicPr>
            <a:picLocks noChangeAspect="1"/>
          </p:cNvPicPr>
          <p:nvPr/>
        </p:nvPicPr>
        <p:blipFill>
          <a:blip r:embed="rId5"/>
          <a:stretch>
            <a:fillRect/>
          </a:stretch>
        </p:blipFill>
        <p:spPr>
          <a:xfrm>
            <a:off x="8801099" y="729499"/>
            <a:ext cx="512650" cy="1116304"/>
          </a:xfrm>
          <a:prstGeom prst="rect">
            <a:avLst/>
          </a:prstGeom>
        </p:spPr>
      </p:pic>
      <p:cxnSp>
        <p:nvCxnSpPr>
          <p:cNvPr id="33" name="直線コネクタ 32">
            <a:extLst>
              <a:ext uri="{FF2B5EF4-FFF2-40B4-BE49-F238E27FC236}">
                <a16:creationId xmlns:a16="http://schemas.microsoft.com/office/drawing/2014/main" id="{5F400290-BE6D-6CAF-48A3-FDC1CFC680AF}"/>
              </a:ext>
            </a:extLst>
          </p:cNvPr>
          <p:cNvCxnSpPr>
            <a:cxnSpLocks/>
          </p:cNvCxnSpPr>
          <p:nvPr/>
        </p:nvCxnSpPr>
        <p:spPr>
          <a:xfrm flipH="1">
            <a:off x="8688552" y="1699396"/>
            <a:ext cx="200264" cy="6025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8BF62F87-3993-257C-9DD8-E85DC129C7A2}"/>
              </a:ext>
            </a:extLst>
          </p:cNvPr>
          <p:cNvCxnSpPr>
            <a:cxnSpLocks/>
          </p:cNvCxnSpPr>
          <p:nvPr/>
        </p:nvCxnSpPr>
        <p:spPr>
          <a:xfrm>
            <a:off x="9050176" y="1687735"/>
            <a:ext cx="11109" cy="6052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82E836F-FCA9-D60E-C147-D7803AC3E674}"/>
              </a:ext>
            </a:extLst>
          </p:cNvPr>
          <p:cNvCxnSpPr>
            <a:cxnSpLocks/>
          </p:cNvCxnSpPr>
          <p:nvPr/>
        </p:nvCxnSpPr>
        <p:spPr>
          <a:xfrm>
            <a:off x="9222645" y="1699396"/>
            <a:ext cx="203651" cy="5936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吹き出し: 折線 27">
            <a:extLst>
              <a:ext uri="{FF2B5EF4-FFF2-40B4-BE49-F238E27FC236}">
                <a16:creationId xmlns:a16="http://schemas.microsoft.com/office/drawing/2014/main" id="{44DBCD9A-DABE-0FFC-EBFB-3A903FD6C030}"/>
              </a:ext>
            </a:extLst>
          </p:cNvPr>
          <p:cNvSpPr/>
          <p:nvPr/>
        </p:nvSpPr>
        <p:spPr>
          <a:xfrm>
            <a:off x="9850255" y="1262842"/>
            <a:ext cx="2076538" cy="868445"/>
          </a:xfrm>
          <a:prstGeom prst="borderCallout2">
            <a:avLst>
              <a:gd name="adj1" fmla="val 18750"/>
              <a:gd name="adj2" fmla="val -8333"/>
              <a:gd name="adj3" fmla="val 18750"/>
              <a:gd name="adj4" fmla="val -16667"/>
              <a:gd name="adj5" fmla="val 98544"/>
              <a:gd name="adj6" fmla="val -40344"/>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8" name="グループ化 7">
            <a:extLst>
              <a:ext uri="{FF2B5EF4-FFF2-40B4-BE49-F238E27FC236}">
                <a16:creationId xmlns:a16="http://schemas.microsoft.com/office/drawing/2014/main" id="{75C1F530-90AA-D018-74A7-6DB98261E952}"/>
              </a:ext>
            </a:extLst>
          </p:cNvPr>
          <p:cNvGrpSpPr/>
          <p:nvPr/>
        </p:nvGrpSpPr>
        <p:grpSpPr>
          <a:xfrm>
            <a:off x="5169231" y="3710352"/>
            <a:ext cx="2677688" cy="1300111"/>
            <a:chOff x="5169231" y="3710352"/>
            <a:chExt cx="2677688" cy="1300111"/>
          </a:xfrm>
        </p:grpSpPr>
        <p:sp>
          <p:nvSpPr>
            <p:cNvPr id="19" name="テキスト ボックス 18">
              <a:extLst>
                <a:ext uri="{FF2B5EF4-FFF2-40B4-BE49-F238E27FC236}">
                  <a16:creationId xmlns:a16="http://schemas.microsoft.com/office/drawing/2014/main" id="{00DEA2EB-DCEA-2487-7872-387364696358}"/>
                </a:ext>
              </a:extLst>
            </p:cNvPr>
            <p:cNvSpPr txBox="1"/>
            <p:nvPr/>
          </p:nvSpPr>
          <p:spPr>
            <a:xfrm>
              <a:off x="5169231" y="4087133"/>
              <a:ext cx="2631440" cy="923330"/>
            </a:xfrm>
            <a:prstGeom prst="rect">
              <a:avLst/>
            </a:prstGeom>
            <a:noFill/>
          </p:spPr>
          <p:txBody>
            <a:bodyPr wrap="square" rtlCol="0">
              <a:spAutoFit/>
            </a:bodyPr>
            <a:lstStyle/>
            <a:p>
              <a:r>
                <a:rPr kumimoji="1" lang="en-US" altLang="ja-JP" dirty="0"/>
                <a:t>AC600V</a:t>
              </a:r>
              <a:r>
                <a:rPr kumimoji="1" lang="ja-JP" altLang="en-US" dirty="0"/>
                <a:t>　</a:t>
              </a:r>
              <a:r>
                <a:rPr kumimoji="1" lang="en-US" altLang="ja-JP" dirty="0"/>
                <a:t>125A</a:t>
              </a:r>
            </a:p>
            <a:p>
              <a:r>
                <a:rPr kumimoji="1" lang="en-US" altLang="ja-JP" dirty="0"/>
                <a:t>IN	</a:t>
              </a:r>
              <a:r>
                <a:rPr kumimoji="1" lang="ja-JP" altLang="en-US" dirty="0"/>
                <a:t>：</a:t>
              </a:r>
              <a:r>
                <a:rPr kumimoji="1" lang="en-US" altLang="ja-JP" dirty="0"/>
                <a:t>M8×</a:t>
              </a:r>
              <a:r>
                <a:rPr kumimoji="1" lang="ja-JP" altLang="en-US" dirty="0"/>
                <a:t>１</a:t>
              </a:r>
              <a:endParaRPr kumimoji="1" lang="en-US" altLang="ja-JP" dirty="0"/>
            </a:p>
            <a:p>
              <a:r>
                <a:rPr lang="en-US" altLang="ja-JP" dirty="0"/>
                <a:t>OUT	</a:t>
              </a:r>
              <a:r>
                <a:rPr lang="ja-JP" altLang="en-US" dirty="0"/>
                <a:t>：</a:t>
              </a:r>
              <a:r>
                <a:rPr lang="en-US" altLang="ja-JP" dirty="0"/>
                <a:t>M4×6</a:t>
              </a:r>
            </a:p>
          </p:txBody>
        </p:sp>
        <p:sp>
          <p:nvSpPr>
            <p:cNvPr id="4" name="テキスト ボックス 3">
              <a:extLst>
                <a:ext uri="{FF2B5EF4-FFF2-40B4-BE49-F238E27FC236}">
                  <a16:creationId xmlns:a16="http://schemas.microsoft.com/office/drawing/2014/main" id="{B9644887-0DF0-8F24-9D4A-87DD8381D06B}"/>
                </a:ext>
              </a:extLst>
            </p:cNvPr>
            <p:cNvSpPr txBox="1"/>
            <p:nvPr/>
          </p:nvSpPr>
          <p:spPr>
            <a:xfrm>
              <a:off x="5169231" y="3710352"/>
              <a:ext cx="2677688" cy="369332"/>
            </a:xfrm>
            <a:prstGeom prst="rect">
              <a:avLst/>
            </a:prstGeom>
            <a:noFill/>
          </p:spPr>
          <p:txBody>
            <a:bodyPr wrap="square">
              <a:spAutoFit/>
            </a:bodyPr>
            <a:lstStyle/>
            <a:p>
              <a:r>
                <a:rPr lang="en-US" altLang="ja-JP" dirty="0">
                  <a:hlinkClick r:id="rId6"/>
                </a:rPr>
                <a:t>OTP-50-xP-SCCR.pdf</a:t>
              </a:r>
              <a:endParaRPr lang="ja-JP" altLang="en-US" dirty="0"/>
            </a:p>
          </p:txBody>
        </p:sp>
      </p:grpSp>
    </p:spTree>
    <p:extLst>
      <p:ext uri="{BB962C8B-B14F-4D97-AF65-F5344CB8AC3E}">
        <p14:creationId xmlns:p14="http://schemas.microsoft.com/office/powerpoint/2010/main" val="27126166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8BFFC-71F6-3F6B-DAB7-C85157F7F57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25828BA-3791-4C00-F6D0-7964B893154B}"/>
              </a:ext>
            </a:extLst>
          </p:cNvPr>
          <p:cNvSpPr>
            <a:spLocks noGrp="1"/>
          </p:cNvSpPr>
          <p:nvPr>
            <p:ph type="title"/>
          </p:nvPr>
        </p:nvSpPr>
        <p:spPr>
          <a:xfrm>
            <a:off x="838200" y="136525"/>
            <a:ext cx="10515600" cy="504887"/>
          </a:xfrm>
        </p:spPr>
        <p:txBody>
          <a:bodyPr>
            <a:normAutofit/>
          </a:bodyPr>
          <a:lstStyle/>
          <a:p>
            <a:r>
              <a:rPr kumimoji="1" lang="en-US" altLang="ja-JP" sz="2800" dirty="0"/>
              <a:t>OTP-50N</a:t>
            </a:r>
            <a:r>
              <a:rPr kumimoji="1" lang="ja-JP" altLang="en-US" sz="2800" dirty="0"/>
              <a:t>シリーズとコンビネーション</a:t>
            </a:r>
          </a:p>
        </p:txBody>
      </p:sp>
      <p:sp>
        <p:nvSpPr>
          <p:cNvPr id="10" name="スライド番号プレースホルダー 9">
            <a:extLst>
              <a:ext uri="{FF2B5EF4-FFF2-40B4-BE49-F238E27FC236}">
                <a16:creationId xmlns:a16="http://schemas.microsoft.com/office/drawing/2014/main" id="{B40DD99B-8AE3-6C10-BC0E-336123F7660E}"/>
              </a:ext>
            </a:extLst>
          </p:cNvPr>
          <p:cNvSpPr>
            <a:spLocks noGrp="1"/>
          </p:cNvSpPr>
          <p:nvPr>
            <p:ph type="sldNum" sz="quarter" idx="12"/>
          </p:nvPr>
        </p:nvSpPr>
        <p:spPr/>
        <p:txBody>
          <a:bodyPr/>
          <a:lstStyle/>
          <a:p>
            <a:fld id="{E7784300-A231-4CE8-BF2A-B73085566916}" type="slidenum">
              <a:rPr kumimoji="1" lang="ja-JP" altLang="en-US" smtClean="0"/>
              <a:t>69</a:t>
            </a:fld>
            <a:r>
              <a:rPr kumimoji="1" lang="ja-JP" altLang="en-US"/>
              <a:t>ページ</a:t>
            </a:r>
            <a:endParaRPr kumimoji="1" lang="ja-JP" altLang="en-US" dirty="0"/>
          </a:p>
        </p:txBody>
      </p:sp>
      <p:pic>
        <p:nvPicPr>
          <p:cNvPr id="4" name="図 3">
            <a:extLst>
              <a:ext uri="{FF2B5EF4-FFF2-40B4-BE49-F238E27FC236}">
                <a16:creationId xmlns:a16="http://schemas.microsoft.com/office/drawing/2014/main" id="{9C6E83D4-799F-00BB-434A-4A298843A64F}"/>
              </a:ext>
            </a:extLst>
          </p:cNvPr>
          <p:cNvPicPr>
            <a:picLocks noChangeAspect="1"/>
          </p:cNvPicPr>
          <p:nvPr/>
        </p:nvPicPr>
        <p:blipFill>
          <a:blip r:embed="rId2"/>
          <a:stretch>
            <a:fillRect/>
          </a:stretch>
        </p:blipFill>
        <p:spPr>
          <a:xfrm>
            <a:off x="838200" y="554711"/>
            <a:ext cx="10659493" cy="1818498"/>
          </a:xfrm>
          <a:prstGeom prst="rect">
            <a:avLst/>
          </a:prstGeom>
          <a:ln>
            <a:solidFill>
              <a:schemeClr val="tx1"/>
            </a:solidFill>
          </a:ln>
        </p:spPr>
      </p:pic>
      <p:sp>
        <p:nvSpPr>
          <p:cNvPr id="11" name="正方形/長方形 10">
            <a:extLst>
              <a:ext uri="{FF2B5EF4-FFF2-40B4-BE49-F238E27FC236}">
                <a16:creationId xmlns:a16="http://schemas.microsoft.com/office/drawing/2014/main" id="{995AD7B6-2C96-A955-A386-22FCAAD25BCA}"/>
              </a:ext>
            </a:extLst>
          </p:cNvPr>
          <p:cNvSpPr/>
          <p:nvPr/>
        </p:nvSpPr>
        <p:spPr>
          <a:xfrm>
            <a:off x="838200" y="1878444"/>
            <a:ext cx="10659493" cy="49476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376F6793-4DBF-DE92-3E6E-892E8B2A2BFD}"/>
              </a:ext>
            </a:extLst>
          </p:cNvPr>
          <p:cNvSpPr txBox="1"/>
          <p:nvPr/>
        </p:nvSpPr>
        <p:spPr>
          <a:xfrm>
            <a:off x="838200" y="2373209"/>
            <a:ext cx="6094140" cy="369332"/>
          </a:xfrm>
          <a:prstGeom prst="rect">
            <a:avLst/>
          </a:prstGeom>
          <a:noFill/>
        </p:spPr>
        <p:txBody>
          <a:bodyPr wrap="square">
            <a:spAutoFit/>
          </a:bodyPr>
          <a:lstStyle/>
          <a:p>
            <a:r>
              <a:rPr lang="en-US" altLang="ja-JP" dirty="0">
                <a:hlinkClick r:id="rId3"/>
              </a:rPr>
              <a:t>OTP-50 | Product </a:t>
            </a:r>
            <a:r>
              <a:rPr lang="en-US" altLang="ja-JP" dirty="0" err="1">
                <a:hlinkClick r:id="rId3"/>
              </a:rPr>
              <a:t>iQ</a:t>
            </a:r>
            <a:r>
              <a:rPr lang="en-US" altLang="ja-JP" dirty="0">
                <a:hlinkClick r:id="rId3"/>
              </a:rPr>
              <a:t> - Product </a:t>
            </a:r>
            <a:r>
              <a:rPr lang="en-US" altLang="ja-JP" dirty="0" err="1">
                <a:hlinkClick r:id="rId3"/>
              </a:rPr>
              <a:t>iQ</a:t>
            </a:r>
            <a:endParaRPr lang="ja-JP" altLang="en-US" dirty="0"/>
          </a:p>
        </p:txBody>
      </p:sp>
    </p:spTree>
    <p:extLst>
      <p:ext uri="{BB962C8B-B14F-4D97-AF65-F5344CB8AC3E}">
        <p14:creationId xmlns:p14="http://schemas.microsoft.com/office/powerpoint/2010/main" val="2952228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A370EC4-7DA0-D0E2-14BE-359080AB5913}"/>
              </a:ext>
            </a:extLst>
          </p:cNvPr>
          <p:cNvSpPr txBox="1"/>
          <p:nvPr/>
        </p:nvSpPr>
        <p:spPr>
          <a:xfrm>
            <a:off x="446809" y="1525903"/>
            <a:ext cx="11298382" cy="3970318"/>
          </a:xfrm>
          <a:prstGeom prst="rect">
            <a:avLst/>
          </a:prstGeom>
          <a:noFill/>
        </p:spPr>
        <p:txBody>
          <a:bodyPr wrap="square">
            <a:spAutoFit/>
          </a:bodyPr>
          <a:lstStyle/>
          <a:p>
            <a:r>
              <a:rPr lang="en-US" altLang="ja-JP" dirty="0"/>
              <a:t>NFPA70 100</a:t>
            </a:r>
          </a:p>
          <a:p>
            <a:r>
              <a:rPr lang="en-US" altLang="ja-JP" dirty="0"/>
              <a:t>Identified (as applied to equipment). Recognizable as suitable for the specific purpose, function, use, environment, application, and so forth, where described in a particular Code requirement. (CMP-1)</a:t>
            </a:r>
          </a:p>
          <a:p>
            <a:endParaRPr lang="en-US" altLang="ja-JP" dirty="0"/>
          </a:p>
          <a:p>
            <a:r>
              <a:rPr lang="en-US" altLang="ja-JP" dirty="0"/>
              <a:t>3.3.107 Tap Conductors. As used in this standard, a tap conductor is defined as a conductor, other than a service conductor that  has overcurrent protection ahead</a:t>
            </a:r>
            <a:r>
              <a:rPr lang="ja-JP" altLang="en-US" dirty="0"/>
              <a:t>、</a:t>
            </a:r>
            <a:r>
              <a:rPr lang="en-US" altLang="ja-JP" dirty="0"/>
              <a:t>of its point of supply that exceeds the value permitted for similar conductors that are protected as described elsewhere in this standard</a:t>
            </a:r>
          </a:p>
          <a:p>
            <a:endParaRPr lang="en-US" altLang="ja-JP" dirty="0"/>
          </a:p>
          <a:p>
            <a:r>
              <a:rPr lang="en-US" altLang="ja-JP" dirty="0"/>
              <a:t>NFPA79 </a:t>
            </a:r>
          </a:p>
          <a:p>
            <a:r>
              <a:rPr lang="en-US" altLang="ja-JP" dirty="0"/>
              <a:t>3.3.59*Identified </a:t>
            </a:r>
            <a:r>
              <a:rPr lang="ja-JP" altLang="en-US" dirty="0"/>
              <a:t>（</a:t>
            </a:r>
            <a:r>
              <a:rPr lang="en-US" altLang="ja-JP" dirty="0"/>
              <a:t>as </a:t>
            </a:r>
            <a:r>
              <a:rPr lang="en-US" altLang="ja-JP" dirty="0" err="1"/>
              <a:t>appliedto</a:t>
            </a:r>
            <a:r>
              <a:rPr lang="en-US" altLang="ja-JP" dirty="0"/>
              <a:t> equipment). Recognizable as suitable for the specific purpose, function, use, environment, application, and so forth, where described in a particular code or standard requirement. [70:100] </a:t>
            </a:r>
            <a:endParaRPr lang="ja-JP" altLang="en-US" dirty="0"/>
          </a:p>
          <a:p>
            <a:endParaRPr lang="en-US" altLang="ja-JP" dirty="0"/>
          </a:p>
          <a:p>
            <a:r>
              <a:rPr lang="en-US" altLang="ja-JP" dirty="0"/>
              <a:t> </a:t>
            </a:r>
            <a:endParaRPr lang="ja-JP" altLang="en-US" dirty="0"/>
          </a:p>
        </p:txBody>
      </p:sp>
      <p:sp>
        <p:nvSpPr>
          <p:cNvPr id="2" name="テキスト ボックス 1">
            <a:extLst>
              <a:ext uri="{FF2B5EF4-FFF2-40B4-BE49-F238E27FC236}">
                <a16:creationId xmlns:a16="http://schemas.microsoft.com/office/drawing/2014/main" id="{E4D83A42-46EB-2FA7-3287-A8E11769E9C6}"/>
              </a:ext>
            </a:extLst>
          </p:cNvPr>
          <p:cNvSpPr txBox="1"/>
          <p:nvPr/>
        </p:nvSpPr>
        <p:spPr>
          <a:xfrm>
            <a:off x="446809" y="1140513"/>
            <a:ext cx="646331" cy="369332"/>
          </a:xfrm>
          <a:prstGeom prst="rect">
            <a:avLst/>
          </a:prstGeom>
          <a:noFill/>
        </p:spPr>
        <p:txBody>
          <a:bodyPr wrap="none" rtlCol="0">
            <a:spAutoFit/>
          </a:bodyPr>
          <a:lstStyle/>
          <a:p>
            <a:r>
              <a:rPr lang="ja-JP" altLang="en-US" dirty="0"/>
              <a:t>定義</a:t>
            </a:r>
            <a:endParaRPr kumimoji="1" lang="ja-JP" altLang="en-US" dirty="0"/>
          </a:p>
        </p:txBody>
      </p:sp>
      <p:sp>
        <p:nvSpPr>
          <p:cNvPr id="8" name="テキスト ボックス 7">
            <a:extLst>
              <a:ext uri="{FF2B5EF4-FFF2-40B4-BE49-F238E27FC236}">
                <a16:creationId xmlns:a16="http://schemas.microsoft.com/office/drawing/2014/main" id="{E46FE238-55B4-510A-BAD6-65FBFEC04172}"/>
              </a:ext>
            </a:extLst>
          </p:cNvPr>
          <p:cNvSpPr txBox="1"/>
          <p:nvPr/>
        </p:nvSpPr>
        <p:spPr>
          <a:xfrm>
            <a:off x="355600" y="148723"/>
            <a:ext cx="1236236" cy="369332"/>
          </a:xfrm>
          <a:prstGeom prst="rect">
            <a:avLst/>
          </a:prstGeom>
          <a:noFill/>
          <a:ln w="38100">
            <a:solidFill>
              <a:schemeClr val="tx1"/>
            </a:solidFill>
          </a:ln>
        </p:spPr>
        <p:txBody>
          <a:bodyPr wrap="none" rtlCol="0">
            <a:spAutoFit/>
          </a:bodyPr>
          <a:lstStyle/>
          <a:p>
            <a:r>
              <a:rPr kumimoji="1" lang="ja-JP" altLang="en-US" dirty="0"/>
              <a:t>参考資料</a:t>
            </a:r>
            <a:r>
              <a:rPr kumimoji="1" lang="en-US" altLang="ja-JP" dirty="0"/>
              <a:t>3</a:t>
            </a:r>
            <a:endParaRPr kumimoji="1" lang="ja-JP" altLang="en-US" dirty="0"/>
          </a:p>
        </p:txBody>
      </p:sp>
      <p:sp>
        <p:nvSpPr>
          <p:cNvPr id="4" name="テキスト ボックス 3">
            <a:extLst>
              <a:ext uri="{FF2B5EF4-FFF2-40B4-BE49-F238E27FC236}">
                <a16:creationId xmlns:a16="http://schemas.microsoft.com/office/drawing/2014/main" id="{5FFC247F-9EF0-B59A-452B-051C57562B8D}"/>
              </a:ext>
            </a:extLst>
          </p:cNvPr>
          <p:cNvSpPr txBox="1"/>
          <p:nvPr/>
        </p:nvSpPr>
        <p:spPr>
          <a:xfrm>
            <a:off x="1736520" y="145292"/>
            <a:ext cx="4169329" cy="369332"/>
          </a:xfrm>
          <a:prstGeom prst="rect">
            <a:avLst/>
          </a:prstGeom>
          <a:noFill/>
        </p:spPr>
        <p:txBody>
          <a:bodyPr wrap="square" rtlCol="0">
            <a:spAutoFit/>
          </a:bodyPr>
          <a:lstStyle/>
          <a:p>
            <a:r>
              <a:rPr kumimoji="1" lang="en-US" altLang="ja-JP" dirty="0"/>
              <a:t>※</a:t>
            </a:r>
            <a:r>
              <a:rPr kumimoji="1" lang="ja-JP" altLang="en-US" dirty="0"/>
              <a:t>誤訳防止の為、原文を転記</a:t>
            </a:r>
          </a:p>
        </p:txBody>
      </p:sp>
      <p:sp>
        <p:nvSpPr>
          <p:cNvPr id="10" name="スライド番号プレースホルダー 9">
            <a:extLst>
              <a:ext uri="{FF2B5EF4-FFF2-40B4-BE49-F238E27FC236}">
                <a16:creationId xmlns:a16="http://schemas.microsoft.com/office/drawing/2014/main" id="{FAFEF6AF-018B-B8DB-018F-0B81FC390788}"/>
              </a:ext>
            </a:extLst>
          </p:cNvPr>
          <p:cNvSpPr>
            <a:spLocks noGrp="1"/>
          </p:cNvSpPr>
          <p:nvPr>
            <p:ph type="sldNum" sz="quarter" idx="12"/>
          </p:nvPr>
        </p:nvSpPr>
        <p:spPr/>
        <p:txBody>
          <a:bodyPr/>
          <a:lstStyle/>
          <a:p>
            <a:fld id="{EE6B4B11-9538-48C2-A03B-57C923024A3C}" type="slidenum">
              <a:rPr kumimoji="1" lang="ja-JP" altLang="en-US" smtClean="0"/>
              <a:t>7</a:t>
            </a:fld>
            <a:r>
              <a:rPr kumimoji="1" lang="ja-JP" altLang="en-US"/>
              <a:t>ページ</a:t>
            </a:r>
            <a:endParaRPr kumimoji="1" lang="ja-JP" altLang="en-US" dirty="0"/>
          </a:p>
        </p:txBody>
      </p:sp>
    </p:spTree>
    <p:extLst>
      <p:ext uri="{BB962C8B-B14F-4D97-AF65-F5344CB8AC3E}">
        <p14:creationId xmlns:p14="http://schemas.microsoft.com/office/powerpoint/2010/main" val="40509619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6C3F7-1CFE-B31F-ECE6-D43EC92FF412}"/>
            </a:ext>
          </a:extLst>
        </p:cNvPr>
        <p:cNvGrpSpPr/>
        <p:nvPr/>
      </p:nvGrpSpPr>
      <p:grpSpPr>
        <a:xfrm>
          <a:off x="0" y="0"/>
          <a:ext cx="0" cy="0"/>
          <a:chOff x="0" y="0"/>
          <a:chExt cx="0" cy="0"/>
        </a:xfrm>
      </p:grpSpPr>
      <p:pic>
        <p:nvPicPr>
          <p:cNvPr id="29" name="図 28">
            <a:extLst>
              <a:ext uri="{FF2B5EF4-FFF2-40B4-BE49-F238E27FC236}">
                <a16:creationId xmlns:a16="http://schemas.microsoft.com/office/drawing/2014/main" id="{ECE519B8-EF60-00D0-07AD-2D5320C54D48}"/>
              </a:ext>
            </a:extLst>
          </p:cNvPr>
          <p:cNvPicPr>
            <a:picLocks noChangeAspect="1"/>
          </p:cNvPicPr>
          <p:nvPr/>
        </p:nvPicPr>
        <p:blipFill>
          <a:blip r:embed="rId2"/>
          <a:stretch>
            <a:fillRect/>
          </a:stretch>
        </p:blipFill>
        <p:spPr>
          <a:xfrm>
            <a:off x="8750940" y="659725"/>
            <a:ext cx="523709" cy="836253"/>
          </a:xfrm>
          <a:prstGeom prst="rect">
            <a:avLst/>
          </a:prstGeom>
        </p:spPr>
      </p:pic>
      <p:pic>
        <p:nvPicPr>
          <p:cNvPr id="31" name="図 30">
            <a:extLst>
              <a:ext uri="{FF2B5EF4-FFF2-40B4-BE49-F238E27FC236}">
                <a16:creationId xmlns:a16="http://schemas.microsoft.com/office/drawing/2014/main" id="{19657744-7F7A-D738-5BA1-162F4E8AC02E}"/>
              </a:ext>
            </a:extLst>
          </p:cNvPr>
          <p:cNvPicPr>
            <a:picLocks noChangeAspect="1"/>
          </p:cNvPicPr>
          <p:nvPr/>
        </p:nvPicPr>
        <p:blipFill>
          <a:blip r:embed="rId3"/>
          <a:stretch>
            <a:fillRect/>
          </a:stretch>
        </p:blipFill>
        <p:spPr>
          <a:xfrm>
            <a:off x="8452151" y="2098137"/>
            <a:ext cx="1121287" cy="682649"/>
          </a:xfrm>
          <a:prstGeom prst="rect">
            <a:avLst/>
          </a:prstGeom>
        </p:spPr>
      </p:pic>
      <p:cxnSp>
        <p:nvCxnSpPr>
          <p:cNvPr id="33" name="直線コネクタ 32">
            <a:extLst>
              <a:ext uri="{FF2B5EF4-FFF2-40B4-BE49-F238E27FC236}">
                <a16:creationId xmlns:a16="http://schemas.microsoft.com/office/drawing/2014/main" id="{C028E04E-6748-03E6-29D8-2DE7216147C0}"/>
              </a:ext>
            </a:extLst>
          </p:cNvPr>
          <p:cNvCxnSpPr>
            <a:cxnSpLocks/>
          </p:cNvCxnSpPr>
          <p:nvPr/>
        </p:nvCxnSpPr>
        <p:spPr>
          <a:xfrm flipH="1">
            <a:off x="8728874" y="1384358"/>
            <a:ext cx="123701" cy="8722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AAA17670-8EDC-7B85-2DBC-2FDBBEF6CA62}"/>
              </a:ext>
            </a:extLst>
          </p:cNvPr>
          <p:cNvCxnSpPr>
            <a:cxnSpLocks/>
          </p:cNvCxnSpPr>
          <p:nvPr/>
        </p:nvCxnSpPr>
        <p:spPr>
          <a:xfrm>
            <a:off x="9015173" y="1384358"/>
            <a:ext cx="0" cy="8722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B0681668-0A0D-8AC5-98FE-DB45F3A66AD2}"/>
              </a:ext>
            </a:extLst>
          </p:cNvPr>
          <p:cNvPicPr>
            <a:picLocks noChangeAspect="1"/>
          </p:cNvPicPr>
          <p:nvPr/>
        </p:nvPicPr>
        <p:blipFill>
          <a:blip r:embed="rId2"/>
          <a:stretch>
            <a:fillRect/>
          </a:stretch>
        </p:blipFill>
        <p:spPr>
          <a:xfrm>
            <a:off x="1593262" y="1391847"/>
            <a:ext cx="905323" cy="1407591"/>
          </a:xfrm>
          <a:prstGeom prst="rect">
            <a:avLst/>
          </a:prstGeom>
        </p:spPr>
      </p:pic>
      <p:sp>
        <p:nvSpPr>
          <p:cNvPr id="2" name="タイトル 1">
            <a:extLst>
              <a:ext uri="{FF2B5EF4-FFF2-40B4-BE49-F238E27FC236}">
                <a16:creationId xmlns:a16="http://schemas.microsoft.com/office/drawing/2014/main" id="{600BE232-0383-C1CA-3400-E0F0D72CFCB5}"/>
              </a:ext>
            </a:extLst>
          </p:cNvPr>
          <p:cNvSpPr>
            <a:spLocks noGrp="1"/>
          </p:cNvSpPr>
          <p:nvPr>
            <p:ph type="title"/>
          </p:nvPr>
        </p:nvSpPr>
        <p:spPr>
          <a:xfrm>
            <a:off x="379773" y="249286"/>
            <a:ext cx="11432454" cy="884342"/>
          </a:xfrm>
        </p:spPr>
        <p:txBody>
          <a:bodyPr>
            <a:normAutofit fontScale="90000"/>
          </a:bodyPr>
          <a:lstStyle/>
          <a:p>
            <a:pPr lvl="0">
              <a:spcBef>
                <a:spcPts val="1000"/>
              </a:spcBef>
              <a:defRPr/>
            </a:pPr>
            <a:r>
              <a:rPr kumimoji="1" lang="en-US" altLang="ja-JP" sz="3100" dirty="0">
                <a:latin typeface="+mn-ea"/>
                <a:ea typeface="+mn-ea"/>
              </a:rPr>
              <a:t>2.2.2.2</a:t>
            </a:r>
            <a:r>
              <a:rPr kumimoji="1" lang="ja-JP" altLang="en-US" sz="3100" dirty="0">
                <a:latin typeface="+mn-ea"/>
                <a:ea typeface="+mn-ea"/>
              </a:rPr>
              <a:t>　</a:t>
            </a:r>
            <a:r>
              <a:rPr lang="en-US" altLang="ja-JP" sz="3200" dirty="0">
                <a:latin typeface="游ゴシック" panose="020B0400000000000000" pitchFamily="50" charset="-128"/>
                <a:ea typeface="游ゴシック" panose="020B0400000000000000" pitchFamily="50" charset="-128"/>
              </a:rPr>
              <a:t> 100AF</a:t>
            </a:r>
            <a:r>
              <a:rPr lang="ja-JP" altLang="en-US" sz="3200" dirty="0">
                <a:latin typeface="游ゴシック" panose="020B0400000000000000" pitchFamily="50" charset="-128"/>
                <a:ea typeface="游ゴシック" panose="020B0400000000000000" pitchFamily="50" charset="-128"/>
              </a:rPr>
              <a:t>　</a:t>
            </a:r>
            <a:r>
              <a:rPr lang="en-US" altLang="ja-JP" sz="3200" dirty="0">
                <a:latin typeface="游ゴシック" panose="020B0400000000000000" pitchFamily="50" charset="-128"/>
                <a:ea typeface="游ゴシック" panose="020B0400000000000000" pitchFamily="50" charset="-128"/>
              </a:rPr>
              <a:t>NF100-HRU+OTP-6000N-5-3P-P32-SCCR</a:t>
            </a:r>
            <a:br>
              <a:rPr kumimoji="1" lang="en-US" altLang="ja-JP" sz="3600" dirty="0">
                <a:latin typeface="+mn-ea"/>
                <a:ea typeface="+mn-ea"/>
              </a:rPr>
            </a:br>
            <a:r>
              <a:rPr kumimoji="1" lang="ja-JP" altLang="en-US" sz="3600" dirty="0">
                <a:latin typeface="+mn-ea"/>
                <a:ea typeface="+mn-ea"/>
              </a:rPr>
              <a:t>　　　 </a:t>
            </a:r>
            <a:r>
              <a:rPr kumimoji="1" lang="ja-JP" altLang="en-US" sz="2200" b="0" i="0" u="none" strike="noStrike" kern="1200" cap="none" spc="0" normalizeH="0" baseline="0" noProof="0" dirty="0">
                <a:ln>
                  <a:noFill/>
                </a:ln>
                <a:effectLst/>
                <a:uLnTx/>
                <a:uFillTx/>
                <a:latin typeface="+mn-ea"/>
                <a:ea typeface="+mn-ea"/>
                <a:cs typeface="+mn-cs"/>
              </a:rPr>
              <a:t>組合せ認定</a:t>
            </a:r>
            <a:r>
              <a:rPr kumimoji="1" lang="en-US" altLang="ja-JP" sz="2200" b="0" i="0" u="none" strike="noStrike" kern="1200" cap="none" spc="0" normalizeH="0" baseline="0" noProof="0" dirty="0">
                <a:ln>
                  <a:noFill/>
                </a:ln>
                <a:effectLst/>
                <a:uLnTx/>
                <a:uFillTx/>
                <a:latin typeface="+mn-ea"/>
                <a:ea typeface="+mn-ea"/>
                <a:cs typeface="+mn-cs"/>
              </a:rPr>
              <a:t>SCCR</a:t>
            </a:r>
            <a:r>
              <a:rPr kumimoji="1" lang="ja-JP" altLang="en-US" sz="2200" b="0" i="0" u="none" strike="noStrike" kern="1200" cap="none" spc="0" normalizeH="0" baseline="0" noProof="0" dirty="0">
                <a:ln>
                  <a:noFill/>
                </a:ln>
                <a:effectLst/>
                <a:uLnTx/>
                <a:uFillTx/>
                <a:latin typeface="+mn-ea"/>
                <a:ea typeface="+mn-ea"/>
                <a:cs typeface="+mn-cs"/>
              </a:rPr>
              <a:t>：</a:t>
            </a:r>
            <a:r>
              <a:rPr kumimoji="1" lang="en-US" altLang="ja-JP" sz="2200" b="0" i="0" u="none" strike="noStrike" kern="1200" cap="none" spc="0" normalizeH="0" baseline="0" noProof="0" dirty="0">
                <a:ln>
                  <a:noFill/>
                </a:ln>
                <a:solidFill>
                  <a:srgbClr val="FF0000"/>
                </a:solidFill>
                <a:effectLst/>
                <a:uLnTx/>
                <a:uFillTx/>
                <a:latin typeface="+mn-ea"/>
                <a:ea typeface="+mn-ea"/>
                <a:cs typeface="+mn-cs"/>
              </a:rPr>
              <a:t>35kA(AC240V</a:t>
            </a:r>
            <a:r>
              <a:rPr kumimoji="1" lang="ja-JP" altLang="en-US" sz="22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dirty="0">
              <a:solidFill>
                <a:srgbClr val="FF0000"/>
              </a:solidFill>
              <a:latin typeface="+mn-ea"/>
              <a:ea typeface="+mn-ea"/>
            </a:endParaRPr>
          </a:p>
        </p:txBody>
      </p:sp>
      <p:grpSp>
        <p:nvGrpSpPr>
          <p:cNvPr id="22" name="グループ化 21">
            <a:extLst>
              <a:ext uri="{FF2B5EF4-FFF2-40B4-BE49-F238E27FC236}">
                <a16:creationId xmlns:a16="http://schemas.microsoft.com/office/drawing/2014/main" id="{90BD2DED-85BC-78CA-7C9F-D8BB9B06E689}"/>
              </a:ext>
            </a:extLst>
          </p:cNvPr>
          <p:cNvGrpSpPr/>
          <p:nvPr/>
        </p:nvGrpSpPr>
        <p:grpSpPr>
          <a:xfrm>
            <a:off x="4793138" y="3429600"/>
            <a:ext cx="2763520" cy="1330424"/>
            <a:chOff x="6370320" y="4132897"/>
            <a:chExt cx="2763520" cy="1330424"/>
          </a:xfrm>
        </p:grpSpPr>
        <p:sp>
          <p:nvSpPr>
            <p:cNvPr id="18" name="テキスト ボックス 17">
              <a:extLst>
                <a:ext uri="{FF2B5EF4-FFF2-40B4-BE49-F238E27FC236}">
                  <a16:creationId xmlns:a16="http://schemas.microsoft.com/office/drawing/2014/main" id="{7A358BF3-D054-B55D-761B-7ED798B16D47}"/>
                </a:ext>
              </a:extLst>
            </p:cNvPr>
            <p:cNvSpPr txBox="1"/>
            <p:nvPr/>
          </p:nvSpPr>
          <p:spPr>
            <a:xfrm>
              <a:off x="6370320" y="4132897"/>
              <a:ext cx="2763520" cy="369332"/>
            </a:xfrm>
            <a:prstGeom prst="rect">
              <a:avLst/>
            </a:prstGeom>
            <a:noFill/>
          </p:spPr>
          <p:txBody>
            <a:bodyPr wrap="square">
              <a:spAutoFit/>
            </a:bodyPr>
            <a:lstStyle/>
            <a:p>
              <a:r>
                <a:rPr lang="en-US" altLang="ja-JP" dirty="0">
                  <a:hlinkClick r:id="rId4"/>
                </a:rPr>
                <a:t>OTP-6000N-5-3P-SCCR</a:t>
              </a:r>
              <a:endParaRPr lang="ja-JP" altLang="en-US" dirty="0"/>
            </a:p>
          </p:txBody>
        </p:sp>
        <p:sp>
          <p:nvSpPr>
            <p:cNvPr id="19" name="テキスト ボックス 18">
              <a:extLst>
                <a:ext uri="{FF2B5EF4-FFF2-40B4-BE49-F238E27FC236}">
                  <a16:creationId xmlns:a16="http://schemas.microsoft.com/office/drawing/2014/main" id="{D41F9343-72A2-452A-2C1F-0470D7D54419}"/>
                </a:ext>
              </a:extLst>
            </p:cNvPr>
            <p:cNvSpPr txBox="1"/>
            <p:nvPr/>
          </p:nvSpPr>
          <p:spPr>
            <a:xfrm>
              <a:off x="6436360" y="4539991"/>
              <a:ext cx="2631440" cy="923330"/>
            </a:xfrm>
            <a:prstGeom prst="rect">
              <a:avLst/>
            </a:prstGeom>
            <a:noFill/>
          </p:spPr>
          <p:txBody>
            <a:bodyPr wrap="square" rtlCol="0">
              <a:spAutoFit/>
            </a:bodyPr>
            <a:lstStyle/>
            <a:p>
              <a:r>
                <a:rPr kumimoji="1" lang="en-US" altLang="ja-JP" dirty="0"/>
                <a:t>AC600V</a:t>
              </a:r>
              <a:r>
                <a:rPr kumimoji="1" lang="ja-JP" altLang="en-US" dirty="0"/>
                <a:t>　</a:t>
              </a:r>
              <a:r>
                <a:rPr kumimoji="1" lang="en-US" altLang="ja-JP" dirty="0"/>
                <a:t>125A</a:t>
              </a:r>
            </a:p>
            <a:p>
              <a:r>
                <a:rPr kumimoji="1" lang="en-US" altLang="ja-JP" dirty="0"/>
                <a:t>IN	</a:t>
              </a:r>
              <a:r>
                <a:rPr kumimoji="1" lang="ja-JP" altLang="en-US" dirty="0"/>
                <a:t>：</a:t>
              </a:r>
              <a:r>
                <a:rPr kumimoji="1" lang="en-US" altLang="ja-JP" dirty="0"/>
                <a:t>M8×</a:t>
              </a:r>
              <a:r>
                <a:rPr kumimoji="1" lang="ja-JP" altLang="en-US" dirty="0"/>
                <a:t>１</a:t>
              </a:r>
              <a:endParaRPr kumimoji="1" lang="en-US" altLang="ja-JP" dirty="0"/>
            </a:p>
            <a:p>
              <a:r>
                <a:rPr lang="en-US" altLang="ja-JP" dirty="0"/>
                <a:t>OUT	</a:t>
              </a:r>
              <a:r>
                <a:rPr lang="ja-JP" altLang="en-US" dirty="0"/>
                <a:t>：</a:t>
              </a:r>
              <a:r>
                <a:rPr lang="en-US" altLang="ja-JP" dirty="0"/>
                <a:t>M4×6</a:t>
              </a:r>
            </a:p>
          </p:txBody>
        </p:sp>
      </p:grpSp>
      <p:sp>
        <p:nvSpPr>
          <p:cNvPr id="20" name="テキスト ボックス 19">
            <a:extLst>
              <a:ext uri="{FF2B5EF4-FFF2-40B4-BE49-F238E27FC236}">
                <a16:creationId xmlns:a16="http://schemas.microsoft.com/office/drawing/2014/main" id="{3C2425C9-9E8B-45B9-9F9D-A57D0CDDA2BC}"/>
              </a:ext>
            </a:extLst>
          </p:cNvPr>
          <p:cNvSpPr txBox="1"/>
          <p:nvPr/>
        </p:nvSpPr>
        <p:spPr>
          <a:xfrm>
            <a:off x="3912740" y="1199177"/>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NF100-HRU</a:t>
            </a:r>
          </a:p>
        </p:txBody>
      </p:sp>
      <p:pic>
        <p:nvPicPr>
          <p:cNvPr id="23" name="図 22">
            <a:extLst>
              <a:ext uri="{FF2B5EF4-FFF2-40B4-BE49-F238E27FC236}">
                <a16:creationId xmlns:a16="http://schemas.microsoft.com/office/drawing/2014/main" id="{440FE2AA-8449-ED4A-9405-C296F21B6E1E}"/>
              </a:ext>
            </a:extLst>
          </p:cNvPr>
          <p:cNvPicPr>
            <a:picLocks noChangeAspect="1"/>
          </p:cNvPicPr>
          <p:nvPr/>
        </p:nvPicPr>
        <p:blipFill>
          <a:blip r:embed="rId3"/>
          <a:stretch>
            <a:fillRect/>
          </a:stretch>
        </p:blipFill>
        <p:spPr>
          <a:xfrm>
            <a:off x="1076753" y="3813000"/>
            <a:ext cx="1938340" cy="1149044"/>
          </a:xfrm>
          <a:prstGeom prst="rect">
            <a:avLst/>
          </a:prstGeom>
        </p:spPr>
      </p:pic>
      <p:cxnSp>
        <p:nvCxnSpPr>
          <p:cNvPr id="15" name="直線コネクタ 14">
            <a:extLst>
              <a:ext uri="{FF2B5EF4-FFF2-40B4-BE49-F238E27FC236}">
                <a16:creationId xmlns:a16="http://schemas.microsoft.com/office/drawing/2014/main" id="{0CF0AF52-2457-74B8-FA69-010DF784582D}"/>
              </a:ext>
            </a:extLst>
          </p:cNvPr>
          <p:cNvCxnSpPr>
            <a:cxnSpLocks/>
          </p:cNvCxnSpPr>
          <p:nvPr/>
        </p:nvCxnSpPr>
        <p:spPr>
          <a:xfrm flipH="1">
            <a:off x="1552126" y="2611559"/>
            <a:ext cx="213838" cy="1468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095863AB-CBA2-14FB-D8DC-996DC1024F24}"/>
              </a:ext>
            </a:extLst>
          </p:cNvPr>
          <p:cNvCxnSpPr>
            <a:cxnSpLocks/>
          </p:cNvCxnSpPr>
          <p:nvPr/>
        </p:nvCxnSpPr>
        <p:spPr>
          <a:xfrm>
            <a:off x="2045923" y="2611559"/>
            <a:ext cx="0" cy="1468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E8221290-B431-8AF6-5380-7603FC7217F4}"/>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cxnSp>
        <p:nvCxnSpPr>
          <p:cNvPr id="42" name="コネクタ: カギ線 41">
            <a:extLst>
              <a:ext uri="{FF2B5EF4-FFF2-40B4-BE49-F238E27FC236}">
                <a16:creationId xmlns:a16="http://schemas.microsoft.com/office/drawing/2014/main" id="{5220C287-9809-E762-E568-0808DD6E5B05}"/>
              </a:ext>
            </a:extLst>
          </p:cNvPr>
          <p:cNvCxnSpPr>
            <a:cxnSpLocks/>
            <a:stCxn id="44" idx="3"/>
            <a:endCxn id="45" idx="3"/>
          </p:cNvCxnSpPr>
          <p:nvPr/>
        </p:nvCxnSpPr>
        <p:spPr>
          <a:xfrm>
            <a:off x="9224884" y="35383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19B9ACEA-36A4-72C1-AD18-A2AAEC19D7BE}"/>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44" name="図 43">
            <a:extLst>
              <a:ext uri="{FF2B5EF4-FFF2-40B4-BE49-F238E27FC236}">
                <a16:creationId xmlns:a16="http://schemas.microsoft.com/office/drawing/2014/main" id="{F470382C-000A-D1C7-5D11-0134BD671826}"/>
              </a:ext>
            </a:extLst>
          </p:cNvPr>
          <p:cNvPicPr>
            <a:picLocks noChangeAspect="1"/>
          </p:cNvPicPr>
          <p:nvPr/>
        </p:nvPicPr>
        <p:blipFill>
          <a:blip r:embed="rId5"/>
          <a:stretch>
            <a:fillRect/>
          </a:stretch>
        </p:blipFill>
        <p:spPr>
          <a:xfrm>
            <a:off x="8800704" y="3163150"/>
            <a:ext cx="424180" cy="750472"/>
          </a:xfrm>
          <a:prstGeom prst="rect">
            <a:avLst/>
          </a:prstGeom>
        </p:spPr>
      </p:pic>
      <p:pic>
        <p:nvPicPr>
          <p:cNvPr id="45" name="図 44">
            <a:extLst>
              <a:ext uri="{FF2B5EF4-FFF2-40B4-BE49-F238E27FC236}">
                <a16:creationId xmlns:a16="http://schemas.microsoft.com/office/drawing/2014/main" id="{B02F6335-0508-5EA1-3A56-148B8E85E73E}"/>
              </a:ext>
            </a:extLst>
          </p:cNvPr>
          <p:cNvPicPr>
            <a:picLocks noChangeAspect="1"/>
          </p:cNvPicPr>
          <p:nvPr/>
        </p:nvPicPr>
        <p:blipFill>
          <a:blip r:embed="rId6"/>
          <a:stretch>
            <a:fillRect/>
          </a:stretch>
        </p:blipFill>
        <p:spPr>
          <a:xfrm>
            <a:off x="8560357" y="4267466"/>
            <a:ext cx="904875" cy="677074"/>
          </a:xfrm>
          <a:prstGeom prst="rect">
            <a:avLst/>
          </a:prstGeom>
        </p:spPr>
      </p:pic>
      <p:cxnSp>
        <p:nvCxnSpPr>
          <p:cNvPr id="46" name="直線コネクタ 45">
            <a:extLst>
              <a:ext uri="{FF2B5EF4-FFF2-40B4-BE49-F238E27FC236}">
                <a16:creationId xmlns:a16="http://schemas.microsoft.com/office/drawing/2014/main" id="{EDE4EDD5-703B-07AC-A47C-CB5B0102B60D}"/>
              </a:ext>
            </a:extLst>
          </p:cNvPr>
          <p:cNvCxnSpPr>
            <a:cxnSpLocks/>
          </p:cNvCxnSpPr>
          <p:nvPr/>
        </p:nvCxnSpPr>
        <p:spPr>
          <a:xfrm flipH="1">
            <a:off x="8720496" y="3854257"/>
            <a:ext cx="162117" cy="6055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A52291A-75D6-36EB-9B0D-1DCE53E1D2B7}"/>
              </a:ext>
            </a:extLst>
          </p:cNvPr>
          <p:cNvCxnSpPr>
            <a:cxnSpLocks/>
          </p:cNvCxnSpPr>
          <p:nvPr/>
        </p:nvCxnSpPr>
        <p:spPr>
          <a:xfrm>
            <a:off x="9019302" y="3854257"/>
            <a:ext cx="0"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F0C04BB4-AE8C-14CC-EA02-FDC1F7C9A69E}"/>
              </a:ext>
            </a:extLst>
          </p:cNvPr>
          <p:cNvCxnSpPr>
            <a:cxnSpLocks/>
          </p:cNvCxnSpPr>
          <p:nvPr/>
        </p:nvCxnSpPr>
        <p:spPr>
          <a:xfrm>
            <a:off x="9012794" y="2644884"/>
            <a:ext cx="0" cy="5611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DA12D606-3B43-4B86-901A-12BDFA24FE9C}"/>
              </a:ext>
            </a:extLst>
          </p:cNvPr>
          <p:cNvCxnSpPr>
            <a:cxnSpLocks/>
          </p:cNvCxnSpPr>
          <p:nvPr/>
        </p:nvCxnSpPr>
        <p:spPr>
          <a:xfrm>
            <a:off x="8720496" y="2644884"/>
            <a:ext cx="159185" cy="572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グループ化 4">
            <a:extLst>
              <a:ext uri="{FF2B5EF4-FFF2-40B4-BE49-F238E27FC236}">
                <a16:creationId xmlns:a16="http://schemas.microsoft.com/office/drawing/2014/main" id="{74C2D7C9-FF0A-4B73-2AD0-C2C331F601B0}"/>
              </a:ext>
            </a:extLst>
          </p:cNvPr>
          <p:cNvGrpSpPr/>
          <p:nvPr/>
        </p:nvGrpSpPr>
        <p:grpSpPr>
          <a:xfrm>
            <a:off x="2495089" y="2688326"/>
            <a:ext cx="4502870" cy="666242"/>
            <a:chOff x="2520682" y="2283487"/>
            <a:chExt cx="4502870" cy="666242"/>
          </a:xfrm>
        </p:grpSpPr>
        <p:sp>
          <p:nvSpPr>
            <p:cNvPr id="11" name="テキスト ボックス 10">
              <a:extLst>
                <a:ext uri="{FF2B5EF4-FFF2-40B4-BE49-F238E27FC236}">
                  <a16:creationId xmlns:a16="http://schemas.microsoft.com/office/drawing/2014/main" id="{F377F371-BC4C-8142-7C86-58F5622D941B}"/>
                </a:ext>
              </a:extLst>
            </p:cNvPr>
            <p:cNvSpPr txBox="1"/>
            <p:nvPr/>
          </p:nvSpPr>
          <p:spPr>
            <a:xfrm>
              <a:off x="3938333" y="2283487"/>
              <a:ext cx="3085219"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lang="en-US" altLang="ja-JP" dirty="0">
                  <a:solidFill>
                    <a:srgbClr val="0070C0"/>
                  </a:solidFill>
                </a:rPr>
                <a:t>3</a:t>
              </a:r>
              <a:r>
                <a:rPr kumimoji="1" lang="en-US" altLang="ja-JP" dirty="0">
                  <a:solidFill>
                    <a:srgbClr val="0070C0"/>
                  </a:solidFill>
                </a:rPr>
                <a:t>AWG</a:t>
              </a:r>
              <a:r>
                <a:rPr kumimoji="1" lang="ja-JP" altLang="en-US" dirty="0">
                  <a:solidFill>
                    <a:srgbClr val="0070C0"/>
                  </a:solidFill>
                </a:rPr>
                <a:t>－</a:t>
              </a:r>
              <a:r>
                <a:rPr kumimoji="1" lang="en-US" altLang="ja-JP" dirty="0">
                  <a:solidFill>
                    <a:srgbClr val="0070C0"/>
                  </a:solidFill>
                </a:rPr>
                <a:t>10AWG</a:t>
              </a:r>
              <a:endParaRPr lang="en-US" altLang="ja-JP" dirty="0">
                <a:solidFill>
                  <a:srgbClr val="0070C0"/>
                </a:solidFill>
              </a:endParaRPr>
            </a:p>
          </p:txBody>
        </p:sp>
        <p:cxnSp>
          <p:nvCxnSpPr>
            <p:cNvPr id="12" name="コネクタ: カギ線 11">
              <a:extLst>
                <a:ext uri="{FF2B5EF4-FFF2-40B4-BE49-F238E27FC236}">
                  <a16:creationId xmlns:a16="http://schemas.microsoft.com/office/drawing/2014/main" id="{8ACC7DD5-329A-ADF5-0C0E-F9E3A3FE9B29}"/>
                </a:ext>
              </a:extLst>
            </p:cNvPr>
            <p:cNvCxnSpPr>
              <a:cxnSpLocks/>
              <a:stCxn id="11" idx="2"/>
            </p:cNvCxnSpPr>
            <p:nvPr/>
          </p:nvCxnSpPr>
          <p:spPr>
            <a:xfrm rot="5400000">
              <a:off x="3852357" y="1321143"/>
              <a:ext cx="296911" cy="2960262"/>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テキスト ボックス 20">
            <a:extLst>
              <a:ext uri="{FF2B5EF4-FFF2-40B4-BE49-F238E27FC236}">
                <a16:creationId xmlns:a16="http://schemas.microsoft.com/office/drawing/2014/main" id="{34349BF7-C6A9-9B11-E061-1FDABFEBAE3C}"/>
              </a:ext>
            </a:extLst>
          </p:cNvPr>
          <p:cNvSpPr txBox="1"/>
          <p:nvPr/>
        </p:nvSpPr>
        <p:spPr>
          <a:xfrm>
            <a:off x="342579" y="5051883"/>
            <a:ext cx="3405099"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:14-</a:t>
            </a:r>
            <a:r>
              <a:rPr lang="en-US" altLang="ja-JP" sz="2000" dirty="0">
                <a:solidFill>
                  <a:srgbClr val="0070C0"/>
                </a:solidFill>
              </a:rPr>
              <a:t>10</a:t>
            </a:r>
            <a:r>
              <a:rPr kumimoji="1" lang="en-US" altLang="ja-JP" sz="2000" dirty="0">
                <a:solidFill>
                  <a:srgbClr val="0070C0"/>
                </a:solidFill>
              </a:rPr>
              <a:t>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endParaRPr kumimoji="1" lang="en-US" altLang="ja-JP" sz="2000" dirty="0">
              <a:solidFill>
                <a:srgbClr val="0070C0"/>
              </a:solidFill>
            </a:endParaRPr>
          </a:p>
          <a:p>
            <a:r>
              <a:rPr lang="ja-JP" altLang="en-US" sz="2000" dirty="0">
                <a:solidFill>
                  <a:srgbClr val="0070C0"/>
                </a:solidFill>
              </a:rPr>
              <a:t>最大</a:t>
            </a:r>
            <a:r>
              <a:rPr lang="en-US" altLang="ja-JP" sz="2000" dirty="0">
                <a:solidFill>
                  <a:srgbClr val="0070C0"/>
                </a:solidFill>
              </a:rPr>
              <a:t>6</a:t>
            </a:r>
            <a:r>
              <a:rPr lang="ja-JP" altLang="en-US" sz="2000" dirty="0">
                <a:solidFill>
                  <a:srgbClr val="0070C0"/>
                </a:solidFill>
              </a:rPr>
              <a:t>分岐　</a:t>
            </a:r>
            <a:r>
              <a:rPr lang="en-US" altLang="ja-JP" sz="2000" dirty="0">
                <a:solidFill>
                  <a:srgbClr val="0070C0"/>
                </a:solidFill>
              </a:rPr>
              <a:t>SCCR50kA</a:t>
            </a:r>
          </a:p>
          <a:p>
            <a:r>
              <a:rPr kumimoji="1" lang="ja-JP" altLang="en-US" sz="2000" dirty="0">
                <a:solidFill>
                  <a:srgbClr val="0070C0"/>
                </a:solidFill>
              </a:rPr>
              <a:t>最大</a:t>
            </a:r>
            <a:r>
              <a:rPr lang="en-US" altLang="ja-JP" sz="2000" dirty="0">
                <a:solidFill>
                  <a:srgbClr val="0070C0"/>
                </a:solidFill>
              </a:rPr>
              <a:t>12</a:t>
            </a:r>
            <a:r>
              <a:rPr kumimoji="1" lang="ja-JP" altLang="en-US" sz="2000" dirty="0">
                <a:solidFill>
                  <a:srgbClr val="0070C0"/>
                </a:solidFill>
              </a:rPr>
              <a:t>分岐　</a:t>
            </a:r>
            <a:r>
              <a:rPr kumimoji="1" lang="en-US" altLang="ja-JP" sz="2000" dirty="0">
                <a:solidFill>
                  <a:srgbClr val="0070C0"/>
                </a:solidFill>
              </a:rPr>
              <a:t>SCCR10kA</a:t>
            </a:r>
            <a:endParaRPr kumimoji="1" lang="ja-JP" altLang="en-US" sz="2000" dirty="0">
              <a:solidFill>
                <a:srgbClr val="0070C0"/>
              </a:solidFill>
            </a:endParaRPr>
          </a:p>
        </p:txBody>
      </p:sp>
      <p:cxnSp>
        <p:nvCxnSpPr>
          <p:cNvPr id="24" name="コネクタ: カギ線 23">
            <a:extLst>
              <a:ext uri="{FF2B5EF4-FFF2-40B4-BE49-F238E27FC236}">
                <a16:creationId xmlns:a16="http://schemas.microsoft.com/office/drawing/2014/main" id="{3858FBAD-D088-D59C-D802-8D3587F88DD7}"/>
              </a:ext>
            </a:extLst>
          </p:cNvPr>
          <p:cNvCxnSpPr>
            <a:cxnSpLocks/>
            <a:stCxn id="21" idx="0"/>
            <a:endCxn id="49" idx="2"/>
          </p:cNvCxnSpPr>
          <p:nvPr/>
        </p:nvCxnSpPr>
        <p:spPr>
          <a:xfrm rot="16200000" flipV="1">
            <a:off x="1926680" y="4933433"/>
            <a:ext cx="236899"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BDA95615-A1F9-B190-8B3F-09F2A5BCF615}"/>
              </a:ext>
            </a:extLst>
          </p:cNvPr>
          <p:cNvSpPr/>
          <p:nvPr/>
        </p:nvSpPr>
        <p:spPr>
          <a:xfrm>
            <a:off x="1296328" y="4316583"/>
            <a:ext cx="1497600" cy="498401"/>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スライド番号プレースホルダー 34">
            <a:extLst>
              <a:ext uri="{FF2B5EF4-FFF2-40B4-BE49-F238E27FC236}">
                <a16:creationId xmlns:a16="http://schemas.microsoft.com/office/drawing/2014/main" id="{E98540D5-71B2-914B-BA98-FB47077FCF99}"/>
              </a:ext>
            </a:extLst>
          </p:cNvPr>
          <p:cNvSpPr>
            <a:spLocks noGrp="1"/>
          </p:cNvSpPr>
          <p:nvPr>
            <p:ph type="sldNum" sz="quarter" idx="12"/>
          </p:nvPr>
        </p:nvSpPr>
        <p:spPr/>
        <p:txBody>
          <a:bodyPr/>
          <a:lstStyle/>
          <a:p>
            <a:fld id="{E7784300-A231-4CE8-BF2A-B73085566916}" type="slidenum">
              <a:rPr kumimoji="1" lang="ja-JP" altLang="en-US" smtClean="0"/>
              <a:t>70</a:t>
            </a:fld>
            <a:r>
              <a:rPr kumimoji="1" lang="ja-JP" altLang="en-US"/>
              <a:t>ページ</a:t>
            </a:r>
            <a:endParaRPr kumimoji="1" lang="ja-JP" altLang="en-US" dirty="0"/>
          </a:p>
        </p:txBody>
      </p:sp>
      <p:grpSp>
        <p:nvGrpSpPr>
          <p:cNvPr id="4" name="グループ化 3">
            <a:extLst>
              <a:ext uri="{FF2B5EF4-FFF2-40B4-BE49-F238E27FC236}">
                <a16:creationId xmlns:a16="http://schemas.microsoft.com/office/drawing/2014/main" id="{594DE2A1-0C3D-FF74-4B59-19E853FE4484}"/>
              </a:ext>
            </a:extLst>
          </p:cNvPr>
          <p:cNvGrpSpPr/>
          <p:nvPr/>
        </p:nvGrpSpPr>
        <p:grpSpPr>
          <a:xfrm>
            <a:off x="8642836" y="1312254"/>
            <a:ext cx="3255233" cy="903657"/>
            <a:chOff x="8668963" y="1326543"/>
            <a:chExt cx="3255233" cy="903657"/>
          </a:xfrm>
        </p:grpSpPr>
        <p:sp>
          <p:nvSpPr>
            <p:cNvPr id="6" name="吹き出し: 折線 5">
              <a:extLst>
                <a:ext uri="{FF2B5EF4-FFF2-40B4-BE49-F238E27FC236}">
                  <a16:creationId xmlns:a16="http://schemas.microsoft.com/office/drawing/2014/main" id="{51DB05EE-994D-C7A6-08F5-0438B2DAB537}"/>
                </a:ext>
              </a:extLst>
            </p:cNvPr>
            <p:cNvSpPr/>
            <p:nvPr/>
          </p:nvSpPr>
          <p:spPr>
            <a:xfrm>
              <a:off x="9847658" y="1326543"/>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7" name="グループ化 6">
              <a:extLst>
                <a:ext uri="{FF2B5EF4-FFF2-40B4-BE49-F238E27FC236}">
                  <a16:creationId xmlns:a16="http://schemas.microsoft.com/office/drawing/2014/main" id="{FBB101D1-F1E4-7DA2-542A-FF83E15FA2F4}"/>
                </a:ext>
              </a:extLst>
            </p:cNvPr>
            <p:cNvGrpSpPr/>
            <p:nvPr/>
          </p:nvGrpSpPr>
          <p:grpSpPr>
            <a:xfrm>
              <a:off x="8668963" y="1965829"/>
              <a:ext cx="720951" cy="264371"/>
              <a:chOff x="738051" y="2372149"/>
              <a:chExt cx="264371" cy="264371"/>
            </a:xfrm>
          </p:grpSpPr>
          <p:cxnSp>
            <p:nvCxnSpPr>
              <p:cNvPr id="25" name="直線コネクタ 24">
                <a:extLst>
                  <a:ext uri="{FF2B5EF4-FFF2-40B4-BE49-F238E27FC236}">
                    <a16:creationId xmlns:a16="http://schemas.microsoft.com/office/drawing/2014/main" id="{2A3457F6-9F19-DB65-E482-2B68E6B0B64E}"/>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1AC91145-7253-29D8-5ED6-663102CE1170}"/>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8" name="直線コネクタ 7">
            <a:extLst>
              <a:ext uri="{FF2B5EF4-FFF2-40B4-BE49-F238E27FC236}">
                <a16:creationId xmlns:a16="http://schemas.microsoft.com/office/drawing/2014/main" id="{2FD95526-F81B-9A4A-5CEE-EA8DB318B22F}"/>
              </a:ext>
            </a:extLst>
          </p:cNvPr>
          <p:cNvCxnSpPr>
            <a:cxnSpLocks/>
          </p:cNvCxnSpPr>
          <p:nvPr/>
        </p:nvCxnSpPr>
        <p:spPr>
          <a:xfrm>
            <a:off x="2333188" y="2611559"/>
            <a:ext cx="213838" cy="1468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785AEAF-A36B-1B9E-811E-6EFCBDCABCF3}"/>
              </a:ext>
            </a:extLst>
          </p:cNvPr>
          <p:cNvCxnSpPr>
            <a:cxnSpLocks/>
          </p:cNvCxnSpPr>
          <p:nvPr/>
        </p:nvCxnSpPr>
        <p:spPr>
          <a:xfrm>
            <a:off x="9178931" y="1384358"/>
            <a:ext cx="123701" cy="8722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69223884-3DCE-3187-C1F4-B3258538619D}"/>
              </a:ext>
            </a:extLst>
          </p:cNvPr>
          <p:cNvCxnSpPr>
            <a:cxnSpLocks/>
          </p:cNvCxnSpPr>
          <p:nvPr/>
        </p:nvCxnSpPr>
        <p:spPr>
          <a:xfrm flipH="1">
            <a:off x="9141980" y="2644884"/>
            <a:ext cx="159185" cy="572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62C0EF47-3383-0839-1639-36BB7285D723}"/>
              </a:ext>
            </a:extLst>
          </p:cNvPr>
          <p:cNvCxnSpPr>
            <a:cxnSpLocks/>
          </p:cNvCxnSpPr>
          <p:nvPr/>
        </p:nvCxnSpPr>
        <p:spPr>
          <a:xfrm>
            <a:off x="9143116" y="3854257"/>
            <a:ext cx="162117" cy="6055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8532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E7A84-EF2C-65C2-5DAB-FEEEE6376E5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720984A-190E-9707-4CDF-9F67B323A072}"/>
              </a:ext>
            </a:extLst>
          </p:cNvPr>
          <p:cNvSpPr>
            <a:spLocks noGrp="1"/>
          </p:cNvSpPr>
          <p:nvPr>
            <p:ph type="title"/>
          </p:nvPr>
        </p:nvSpPr>
        <p:spPr>
          <a:xfrm>
            <a:off x="838200" y="136525"/>
            <a:ext cx="10515600" cy="504887"/>
          </a:xfrm>
        </p:spPr>
        <p:txBody>
          <a:bodyPr>
            <a:normAutofit/>
          </a:bodyPr>
          <a:lstStyle/>
          <a:p>
            <a:r>
              <a:rPr kumimoji="1" lang="en-US" altLang="ja-JP" sz="2800" dirty="0"/>
              <a:t>OTP-6000N</a:t>
            </a:r>
            <a:r>
              <a:rPr kumimoji="1" lang="ja-JP" altLang="en-US" sz="2800" dirty="0"/>
              <a:t>シリーズとコンビネーション</a:t>
            </a:r>
          </a:p>
        </p:txBody>
      </p:sp>
      <p:sp>
        <p:nvSpPr>
          <p:cNvPr id="10" name="スライド番号プレースホルダー 9">
            <a:extLst>
              <a:ext uri="{FF2B5EF4-FFF2-40B4-BE49-F238E27FC236}">
                <a16:creationId xmlns:a16="http://schemas.microsoft.com/office/drawing/2014/main" id="{BA19E7E5-B056-DB0A-8F0A-32E57F4AD8B7}"/>
              </a:ext>
            </a:extLst>
          </p:cNvPr>
          <p:cNvSpPr>
            <a:spLocks noGrp="1"/>
          </p:cNvSpPr>
          <p:nvPr>
            <p:ph type="sldNum" sz="quarter" idx="12"/>
          </p:nvPr>
        </p:nvSpPr>
        <p:spPr/>
        <p:txBody>
          <a:bodyPr/>
          <a:lstStyle/>
          <a:p>
            <a:fld id="{E7784300-A231-4CE8-BF2A-B73085566916}" type="slidenum">
              <a:rPr kumimoji="1" lang="ja-JP" altLang="en-US" smtClean="0"/>
              <a:t>71</a:t>
            </a:fld>
            <a:r>
              <a:rPr kumimoji="1" lang="ja-JP" altLang="en-US"/>
              <a:t>ページ</a:t>
            </a:r>
            <a:endParaRPr kumimoji="1" lang="ja-JP" altLang="en-US" dirty="0"/>
          </a:p>
        </p:txBody>
      </p:sp>
      <p:pic>
        <p:nvPicPr>
          <p:cNvPr id="7" name="図 6">
            <a:extLst>
              <a:ext uri="{FF2B5EF4-FFF2-40B4-BE49-F238E27FC236}">
                <a16:creationId xmlns:a16="http://schemas.microsoft.com/office/drawing/2014/main" id="{8DFA7AAD-C1CA-1961-A564-91E05C72A49A}"/>
              </a:ext>
            </a:extLst>
          </p:cNvPr>
          <p:cNvPicPr>
            <a:picLocks noChangeAspect="1"/>
          </p:cNvPicPr>
          <p:nvPr/>
        </p:nvPicPr>
        <p:blipFill>
          <a:blip r:embed="rId2"/>
          <a:stretch>
            <a:fillRect/>
          </a:stretch>
        </p:blipFill>
        <p:spPr>
          <a:xfrm>
            <a:off x="838200" y="647370"/>
            <a:ext cx="10659493" cy="4332182"/>
          </a:xfrm>
          <a:prstGeom prst="rect">
            <a:avLst/>
          </a:prstGeom>
          <a:ln>
            <a:solidFill>
              <a:schemeClr val="tx1"/>
            </a:solidFill>
          </a:ln>
        </p:spPr>
      </p:pic>
      <p:sp>
        <p:nvSpPr>
          <p:cNvPr id="5" name="テキスト ボックス 4">
            <a:extLst>
              <a:ext uri="{FF2B5EF4-FFF2-40B4-BE49-F238E27FC236}">
                <a16:creationId xmlns:a16="http://schemas.microsoft.com/office/drawing/2014/main" id="{C8E68E26-7742-14FD-E3EA-D865805DACD5}"/>
              </a:ext>
            </a:extLst>
          </p:cNvPr>
          <p:cNvSpPr txBox="1"/>
          <p:nvPr/>
        </p:nvSpPr>
        <p:spPr>
          <a:xfrm>
            <a:off x="838200" y="4979552"/>
            <a:ext cx="6094140" cy="369332"/>
          </a:xfrm>
          <a:prstGeom prst="rect">
            <a:avLst/>
          </a:prstGeom>
          <a:noFill/>
        </p:spPr>
        <p:txBody>
          <a:bodyPr wrap="square">
            <a:spAutoFit/>
          </a:bodyPr>
          <a:lstStyle/>
          <a:p>
            <a:r>
              <a:rPr lang="en-US" altLang="ja-JP" dirty="0">
                <a:hlinkClick r:id="rId3"/>
              </a:rPr>
              <a:t>OTP-6000N-5 | Product </a:t>
            </a:r>
            <a:r>
              <a:rPr lang="en-US" altLang="ja-JP" dirty="0" err="1">
                <a:hlinkClick r:id="rId3"/>
              </a:rPr>
              <a:t>iQ</a:t>
            </a:r>
            <a:r>
              <a:rPr lang="en-US" altLang="ja-JP" dirty="0">
                <a:hlinkClick r:id="rId3"/>
              </a:rPr>
              <a:t> - Product </a:t>
            </a:r>
            <a:r>
              <a:rPr lang="en-US" altLang="ja-JP" dirty="0" err="1">
                <a:hlinkClick r:id="rId3"/>
              </a:rPr>
              <a:t>iQ</a:t>
            </a:r>
            <a:endParaRPr lang="ja-JP" altLang="en-US" dirty="0"/>
          </a:p>
        </p:txBody>
      </p:sp>
      <p:sp>
        <p:nvSpPr>
          <p:cNvPr id="11" name="正方形/長方形 10">
            <a:extLst>
              <a:ext uri="{FF2B5EF4-FFF2-40B4-BE49-F238E27FC236}">
                <a16:creationId xmlns:a16="http://schemas.microsoft.com/office/drawing/2014/main" id="{F6212031-7391-5CD5-3914-C841909F69A8}"/>
              </a:ext>
            </a:extLst>
          </p:cNvPr>
          <p:cNvSpPr/>
          <p:nvPr/>
        </p:nvSpPr>
        <p:spPr>
          <a:xfrm>
            <a:off x="838200" y="1422239"/>
            <a:ext cx="10659493" cy="398941"/>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109688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04598-3278-7320-7D32-F620FD714201}"/>
            </a:ext>
          </a:extLst>
        </p:cNvPr>
        <p:cNvGrpSpPr/>
        <p:nvPr/>
      </p:nvGrpSpPr>
      <p:grpSpPr>
        <a:xfrm>
          <a:off x="0" y="0"/>
          <a:ext cx="0" cy="0"/>
          <a:chOff x="0" y="0"/>
          <a:chExt cx="0" cy="0"/>
        </a:xfrm>
      </p:grpSpPr>
      <p:pic>
        <p:nvPicPr>
          <p:cNvPr id="36" name="図 35" descr="障子, 建物, ウィンドウ, 時計 が含まれている画像&#10;&#10;AI 生成コンテンツは誤りを含む可能性があります。">
            <a:extLst>
              <a:ext uri="{FF2B5EF4-FFF2-40B4-BE49-F238E27FC236}">
                <a16:creationId xmlns:a16="http://schemas.microsoft.com/office/drawing/2014/main" id="{9FA12915-1B30-5E7F-D2EA-3F9CB1C2BDE0}"/>
              </a:ext>
            </a:extLst>
          </p:cNvPr>
          <p:cNvPicPr>
            <a:picLocks noChangeAspect="1"/>
          </p:cNvPicPr>
          <p:nvPr/>
        </p:nvPicPr>
        <p:blipFill>
          <a:blip r:embed="rId2"/>
          <a:stretch>
            <a:fillRect/>
          </a:stretch>
        </p:blipFill>
        <p:spPr>
          <a:xfrm>
            <a:off x="8714126" y="780120"/>
            <a:ext cx="597336" cy="1025216"/>
          </a:xfrm>
          <a:prstGeom prst="rect">
            <a:avLst/>
          </a:prstGeom>
        </p:spPr>
      </p:pic>
      <p:pic>
        <p:nvPicPr>
          <p:cNvPr id="6" name="図 5" descr="障子, 建物, ウィンドウ, 時計 が含まれている画像&#10;&#10;AI 生成コンテンツは誤りを含む可能性があります。">
            <a:extLst>
              <a:ext uri="{FF2B5EF4-FFF2-40B4-BE49-F238E27FC236}">
                <a16:creationId xmlns:a16="http://schemas.microsoft.com/office/drawing/2014/main" id="{235E1E1B-54B7-82A8-4086-7647700C1958}"/>
              </a:ext>
            </a:extLst>
          </p:cNvPr>
          <p:cNvPicPr>
            <a:picLocks noChangeAspect="1"/>
          </p:cNvPicPr>
          <p:nvPr/>
        </p:nvPicPr>
        <p:blipFill>
          <a:blip r:embed="rId2"/>
          <a:stretch>
            <a:fillRect/>
          </a:stretch>
        </p:blipFill>
        <p:spPr>
          <a:xfrm>
            <a:off x="1617726" y="1244786"/>
            <a:ext cx="856395" cy="1469843"/>
          </a:xfrm>
          <a:prstGeom prst="rect">
            <a:avLst/>
          </a:prstGeom>
        </p:spPr>
      </p:pic>
      <p:pic>
        <p:nvPicPr>
          <p:cNvPr id="31" name="図 30">
            <a:extLst>
              <a:ext uri="{FF2B5EF4-FFF2-40B4-BE49-F238E27FC236}">
                <a16:creationId xmlns:a16="http://schemas.microsoft.com/office/drawing/2014/main" id="{8D2EEE56-9173-3B98-0FCA-0C26245FB22A}"/>
              </a:ext>
            </a:extLst>
          </p:cNvPr>
          <p:cNvPicPr>
            <a:picLocks noChangeAspect="1"/>
          </p:cNvPicPr>
          <p:nvPr/>
        </p:nvPicPr>
        <p:blipFill>
          <a:blip r:embed="rId3"/>
          <a:stretch>
            <a:fillRect/>
          </a:stretch>
        </p:blipFill>
        <p:spPr>
          <a:xfrm>
            <a:off x="8452151" y="2098137"/>
            <a:ext cx="1121287" cy="682649"/>
          </a:xfrm>
          <a:prstGeom prst="rect">
            <a:avLst/>
          </a:prstGeom>
        </p:spPr>
      </p:pic>
      <p:cxnSp>
        <p:nvCxnSpPr>
          <p:cNvPr id="33" name="直線コネクタ 32">
            <a:extLst>
              <a:ext uri="{FF2B5EF4-FFF2-40B4-BE49-F238E27FC236}">
                <a16:creationId xmlns:a16="http://schemas.microsoft.com/office/drawing/2014/main" id="{84F20B82-6AE7-3E5B-0DFF-33250BDD63A1}"/>
              </a:ext>
            </a:extLst>
          </p:cNvPr>
          <p:cNvCxnSpPr>
            <a:cxnSpLocks/>
          </p:cNvCxnSpPr>
          <p:nvPr/>
        </p:nvCxnSpPr>
        <p:spPr>
          <a:xfrm flipH="1">
            <a:off x="8740775" y="1709658"/>
            <a:ext cx="84711" cy="6017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4718BB2B-641D-79B8-F5A0-6AED2DE42A7F}"/>
              </a:ext>
            </a:extLst>
          </p:cNvPr>
          <p:cNvCxnSpPr>
            <a:cxnSpLocks/>
          </p:cNvCxnSpPr>
          <p:nvPr/>
        </p:nvCxnSpPr>
        <p:spPr>
          <a:xfrm>
            <a:off x="9012263" y="1709658"/>
            <a:ext cx="0" cy="6017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5968DC0D-E655-5376-7E23-966D427182B9}"/>
              </a:ext>
            </a:extLst>
          </p:cNvPr>
          <p:cNvCxnSpPr>
            <a:cxnSpLocks/>
          </p:cNvCxnSpPr>
          <p:nvPr/>
        </p:nvCxnSpPr>
        <p:spPr>
          <a:xfrm>
            <a:off x="9203024" y="1709658"/>
            <a:ext cx="97931" cy="6036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4148DE84-D713-0E7D-A759-D2D5F9C01210}"/>
              </a:ext>
            </a:extLst>
          </p:cNvPr>
          <p:cNvSpPr>
            <a:spLocks noGrp="1"/>
          </p:cNvSpPr>
          <p:nvPr>
            <p:ph type="title"/>
          </p:nvPr>
        </p:nvSpPr>
        <p:spPr>
          <a:xfrm>
            <a:off x="379773" y="249286"/>
            <a:ext cx="11432454" cy="884342"/>
          </a:xfrm>
        </p:spPr>
        <p:txBody>
          <a:bodyPr>
            <a:normAutofit fontScale="90000"/>
          </a:bodyPr>
          <a:lstStyle/>
          <a:p>
            <a:pPr lvl="0">
              <a:spcBef>
                <a:spcPts val="1000"/>
              </a:spcBef>
              <a:defRPr/>
            </a:pPr>
            <a:r>
              <a:rPr kumimoji="1" lang="en-US" altLang="ja-JP" sz="3100" dirty="0">
                <a:latin typeface="+mn-ea"/>
                <a:ea typeface="+mn-ea"/>
              </a:rPr>
              <a:t>2.2.2.3</a:t>
            </a:r>
            <a:r>
              <a:rPr kumimoji="1" lang="ja-JP" altLang="en-US" sz="3100" dirty="0">
                <a:latin typeface="+mn-ea"/>
                <a:ea typeface="+mn-ea"/>
              </a:rPr>
              <a:t>　</a:t>
            </a:r>
            <a:r>
              <a:rPr lang="en-US" altLang="ja-JP" sz="3200" dirty="0">
                <a:latin typeface="游ゴシック" panose="020B0400000000000000" pitchFamily="50" charset="-128"/>
                <a:ea typeface="游ゴシック" panose="020B0400000000000000" pitchFamily="50" charset="-128"/>
              </a:rPr>
              <a:t> 125AF</a:t>
            </a:r>
            <a:r>
              <a:rPr lang="ja-JP" altLang="en-US" sz="3200" dirty="0">
                <a:latin typeface="游ゴシック" panose="020B0400000000000000" pitchFamily="50" charset="-128"/>
                <a:ea typeface="游ゴシック" panose="020B0400000000000000" pitchFamily="50" charset="-128"/>
              </a:rPr>
              <a:t>　</a:t>
            </a:r>
            <a:r>
              <a:rPr lang="en-US" altLang="ja-JP" sz="3200" dirty="0">
                <a:latin typeface="游ゴシック" panose="020B0400000000000000" pitchFamily="50" charset="-128"/>
                <a:ea typeface="游ゴシック" panose="020B0400000000000000" pitchFamily="50" charset="-128"/>
              </a:rPr>
              <a:t>NF125-SVU+OTP-6000N-5-3P-P32-SCCR</a:t>
            </a:r>
            <a:br>
              <a:rPr kumimoji="1" lang="en-US" altLang="ja-JP" sz="3600" dirty="0">
                <a:latin typeface="+mn-ea"/>
                <a:ea typeface="+mn-ea"/>
              </a:rPr>
            </a:br>
            <a:r>
              <a:rPr kumimoji="1" lang="ja-JP" altLang="en-US" sz="3600" dirty="0">
                <a:latin typeface="+mn-ea"/>
                <a:ea typeface="+mn-ea"/>
              </a:rPr>
              <a:t>　　　 </a:t>
            </a:r>
            <a:r>
              <a:rPr kumimoji="1" lang="ja-JP" altLang="en-US" sz="2200" b="0" i="0" u="none" strike="noStrike" kern="1200" cap="none" spc="0" normalizeH="0" baseline="0" noProof="0" dirty="0">
                <a:ln>
                  <a:noFill/>
                </a:ln>
                <a:effectLst/>
                <a:uLnTx/>
                <a:uFillTx/>
                <a:latin typeface="+mn-ea"/>
                <a:ea typeface="+mn-ea"/>
                <a:cs typeface="+mn-cs"/>
              </a:rPr>
              <a:t>組合せ認定</a:t>
            </a:r>
            <a:r>
              <a:rPr kumimoji="1" lang="en-US" altLang="ja-JP" sz="2200" b="0" i="0" u="none" strike="noStrike" kern="1200" cap="none" spc="0" normalizeH="0" baseline="0" noProof="0" dirty="0">
                <a:ln>
                  <a:noFill/>
                </a:ln>
                <a:effectLst/>
                <a:uLnTx/>
                <a:uFillTx/>
                <a:latin typeface="+mn-ea"/>
                <a:ea typeface="+mn-ea"/>
                <a:cs typeface="+mn-cs"/>
              </a:rPr>
              <a:t>SCCR</a:t>
            </a:r>
            <a:r>
              <a:rPr kumimoji="1" lang="ja-JP" altLang="en-US" sz="2200" b="0" i="0" u="none" strike="noStrike" kern="1200" cap="none" spc="0" normalizeH="0" baseline="0" noProof="0" dirty="0">
                <a:ln>
                  <a:noFill/>
                </a:ln>
                <a:effectLst/>
                <a:uLnTx/>
                <a:uFillTx/>
                <a:latin typeface="+mn-ea"/>
                <a:ea typeface="+mn-ea"/>
                <a:cs typeface="+mn-cs"/>
              </a:rPr>
              <a:t>：</a:t>
            </a:r>
            <a:r>
              <a:rPr kumimoji="1" lang="en-US" altLang="ja-JP" sz="2200" b="0" i="0" u="none" strike="noStrike" kern="1200" cap="none" spc="0" normalizeH="0" baseline="0" noProof="0" dirty="0">
                <a:ln>
                  <a:noFill/>
                </a:ln>
                <a:solidFill>
                  <a:srgbClr val="FF0000"/>
                </a:solidFill>
                <a:effectLst/>
                <a:uLnTx/>
                <a:uFillTx/>
                <a:latin typeface="+mn-ea"/>
                <a:ea typeface="+mn-ea"/>
                <a:cs typeface="+mn-cs"/>
              </a:rPr>
              <a:t>50kA(AC240V</a:t>
            </a:r>
            <a:r>
              <a:rPr kumimoji="1" lang="ja-JP" altLang="en-US" sz="2200" b="0" i="0" u="none" strike="noStrike" kern="1200" cap="none" spc="0" normalizeH="0" baseline="0" noProof="0" dirty="0">
                <a:ln>
                  <a:noFill/>
                </a:ln>
                <a:solidFill>
                  <a:srgbClr val="FF0000"/>
                </a:solidFill>
                <a:effectLst/>
                <a:uLnTx/>
                <a:uFillTx/>
                <a:latin typeface="+mn-ea"/>
                <a:ea typeface="+mn-ea"/>
                <a:cs typeface="+mn-cs"/>
              </a:rPr>
              <a:t>以下）</a:t>
            </a:r>
            <a:endParaRPr kumimoji="1" lang="ja-JP" altLang="en-US" dirty="0">
              <a:solidFill>
                <a:srgbClr val="FF0000"/>
              </a:solidFill>
              <a:latin typeface="+mn-ea"/>
              <a:ea typeface="+mn-ea"/>
            </a:endParaRPr>
          </a:p>
        </p:txBody>
      </p:sp>
      <p:grpSp>
        <p:nvGrpSpPr>
          <p:cNvPr id="22" name="グループ化 21">
            <a:extLst>
              <a:ext uri="{FF2B5EF4-FFF2-40B4-BE49-F238E27FC236}">
                <a16:creationId xmlns:a16="http://schemas.microsoft.com/office/drawing/2014/main" id="{A219BCB7-B1A1-FABF-E61B-9038D9B8F53B}"/>
              </a:ext>
            </a:extLst>
          </p:cNvPr>
          <p:cNvGrpSpPr/>
          <p:nvPr/>
        </p:nvGrpSpPr>
        <p:grpSpPr>
          <a:xfrm>
            <a:off x="4793138" y="3525364"/>
            <a:ext cx="2763520" cy="1330424"/>
            <a:chOff x="6370320" y="4132897"/>
            <a:chExt cx="2763520" cy="1330424"/>
          </a:xfrm>
        </p:grpSpPr>
        <p:sp>
          <p:nvSpPr>
            <p:cNvPr id="18" name="テキスト ボックス 17">
              <a:extLst>
                <a:ext uri="{FF2B5EF4-FFF2-40B4-BE49-F238E27FC236}">
                  <a16:creationId xmlns:a16="http://schemas.microsoft.com/office/drawing/2014/main" id="{75D59819-5387-57FF-9A6D-BD0DAD459B36}"/>
                </a:ext>
              </a:extLst>
            </p:cNvPr>
            <p:cNvSpPr txBox="1"/>
            <p:nvPr/>
          </p:nvSpPr>
          <p:spPr>
            <a:xfrm>
              <a:off x="6370320" y="4132897"/>
              <a:ext cx="2763520" cy="369332"/>
            </a:xfrm>
            <a:prstGeom prst="rect">
              <a:avLst/>
            </a:prstGeom>
            <a:noFill/>
          </p:spPr>
          <p:txBody>
            <a:bodyPr wrap="square">
              <a:spAutoFit/>
            </a:bodyPr>
            <a:lstStyle/>
            <a:p>
              <a:r>
                <a:rPr lang="en-US" altLang="ja-JP" dirty="0">
                  <a:hlinkClick r:id="rId4"/>
                </a:rPr>
                <a:t>OTP-6000N-5-3P-SCCR</a:t>
              </a:r>
              <a:endParaRPr lang="ja-JP" altLang="en-US" dirty="0"/>
            </a:p>
          </p:txBody>
        </p:sp>
        <p:sp>
          <p:nvSpPr>
            <p:cNvPr id="19" name="テキスト ボックス 18">
              <a:extLst>
                <a:ext uri="{FF2B5EF4-FFF2-40B4-BE49-F238E27FC236}">
                  <a16:creationId xmlns:a16="http://schemas.microsoft.com/office/drawing/2014/main" id="{E3FBFAEC-0536-F8F7-528C-706E51D594F3}"/>
                </a:ext>
              </a:extLst>
            </p:cNvPr>
            <p:cNvSpPr txBox="1"/>
            <p:nvPr/>
          </p:nvSpPr>
          <p:spPr>
            <a:xfrm>
              <a:off x="6436360" y="4539991"/>
              <a:ext cx="2631440" cy="923330"/>
            </a:xfrm>
            <a:prstGeom prst="rect">
              <a:avLst/>
            </a:prstGeom>
            <a:noFill/>
          </p:spPr>
          <p:txBody>
            <a:bodyPr wrap="square" rtlCol="0">
              <a:spAutoFit/>
            </a:bodyPr>
            <a:lstStyle/>
            <a:p>
              <a:r>
                <a:rPr kumimoji="1" lang="en-US" altLang="ja-JP" dirty="0"/>
                <a:t>AC600V</a:t>
              </a:r>
              <a:r>
                <a:rPr kumimoji="1" lang="ja-JP" altLang="en-US" dirty="0"/>
                <a:t>　</a:t>
              </a:r>
              <a:r>
                <a:rPr kumimoji="1" lang="en-US" altLang="ja-JP" dirty="0"/>
                <a:t>125A</a:t>
              </a:r>
            </a:p>
            <a:p>
              <a:r>
                <a:rPr kumimoji="1" lang="en-US" altLang="ja-JP" dirty="0"/>
                <a:t>IN	</a:t>
              </a:r>
              <a:r>
                <a:rPr kumimoji="1" lang="ja-JP" altLang="en-US" dirty="0"/>
                <a:t>：</a:t>
              </a:r>
              <a:r>
                <a:rPr kumimoji="1" lang="en-US" altLang="ja-JP" dirty="0"/>
                <a:t>M8×</a:t>
              </a:r>
              <a:r>
                <a:rPr kumimoji="1" lang="ja-JP" altLang="en-US" dirty="0"/>
                <a:t>１</a:t>
              </a:r>
              <a:endParaRPr kumimoji="1" lang="en-US" altLang="ja-JP" dirty="0"/>
            </a:p>
            <a:p>
              <a:r>
                <a:rPr lang="en-US" altLang="ja-JP" dirty="0"/>
                <a:t>OUT	</a:t>
              </a:r>
              <a:r>
                <a:rPr lang="ja-JP" altLang="en-US" dirty="0"/>
                <a:t>：</a:t>
              </a:r>
              <a:r>
                <a:rPr lang="en-US" altLang="ja-JP" dirty="0"/>
                <a:t>M4×6</a:t>
              </a:r>
            </a:p>
          </p:txBody>
        </p:sp>
      </p:grpSp>
      <p:sp>
        <p:nvSpPr>
          <p:cNvPr id="20" name="テキスト ボックス 19">
            <a:extLst>
              <a:ext uri="{FF2B5EF4-FFF2-40B4-BE49-F238E27FC236}">
                <a16:creationId xmlns:a16="http://schemas.microsoft.com/office/drawing/2014/main" id="{CF03D8F3-F5B1-7CE5-EFBA-6A501066838A}"/>
              </a:ext>
            </a:extLst>
          </p:cNvPr>
          <p:cNvSpPr txBox="1"/>
          <p:nvPr/>
        </p:nvSpPr>
        <p:spPr>
          <a:xfrm>
            <a:off x="3912740" y="1199177"/>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NF125-SVU</a:t>
            </a:r>
          </a:p>
        </p:txBody>
      </p:sp>
      <p:pic>
        <p:nvPicPr>
          <p:cNvPr id="23" name="図 22">
            <a:extLst>
              <a:ext uri="{FF2B5EF4-FFF2-40B4-BE49-F238E27FC236}">
                <a16:creationId xmlns:a16="http://schemas.microsoft.com/office/drawing/2014/main" id="{6849D1EB-39EC-B031-8234-861D7EC93380}"/>
              </a:ext>
            </a:extLst>
          </p:cNvPr>
          <p:cNvPicPr>
            <a:picLocks noChangeAspect="1"/>
          </p:cNvPicPr>
          <p:nvPr/>
        </p:nvPicPr>
        <p:blipFill>
          <a:blip r:embed="rId3"/>
          <a:stretch>
            <a:fillRect/>
          </a:stretch>
        </p:blipFill>
        <p:spPr>
          <a:xfrm>
            <a:off x="1076753" y="3813000"/>
            <a:ext cx="1938340" cy="1149044"/>
          </a:xfrm>
          <a:prstGeom prst="rect">
            <a:avLst/>
          </a:prstGeom>
        </p:spPr>
      </p:pic>
      <p:cxnSp>
        <p:nvCxnSpPr>
          <p:cNvPr id="15" name="直線コネクタ 14">
            <a:extLst>
              <a:ext uri="{FF2B5EF4-FFF2-40B4-BE49-F238E27FC236}">
                <a16:creationId xmlns:a16="http://schemas.microsoft.com/office/drawing/2014/main" id="{5747CFEB-E352-CB91-8806-7A0F04B667CE}"/>
              </a:ext>
            </a:extLst>
          </p:cNvPr>
          <p:cNvCxnSpPr>
            <a:cxnSpLocks/>
          </p:cNvCxnSpPr>
          <p:nvPr/>
        </p:nvCxnSpPr>
        <p:spPr>
          <a:xfrm flipH="1">
            <a:off x="1543050" y="2611559"/>
            <a:ext cx="221967" cy="15583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71B5894-7F0E-523D-CC2F-DA5F9FCBD455}"/>
              </a:ext>
            </a:extLst>
          </p:cNvPr>
          <p:cNvCxnSpPr>
            <a:cxnSpLocks/>
          </p:cNvCxnSpPr>
          <p:nvPr/>
        </p:nvCxnSpPr>
        <p:spPr>
          <a:xfrm>
            <a:off x="2041081" y="2611559"/>
            <a:ext cx="7362" cy="15583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EC12051C-9F57-FD6E-63E0-9DCC71F5B56F}"/>
              </a:ext>
            </a:extLst>
          </p:cNvPr>
          <p:cNvCxnSpPr>
            <a:cxnSpLocks/>
          </p:cNvCxnSpPr>
          <p:nvPr/>
        </p:nvCxnSpPr>
        <p:spPr>
          <a:xfrm>
            <a:off x="2321989" y="2611559"/>
            <a:ext cx="224361" cy="15583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5A5B7948-6791-B89F-1A85-AB2D89B0BB6D}"/>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cxnSp>
        <p:nvCxnSpPr>
          <p:cNvPr id="42" name="コネクタ: カギ線 41">
            <a:extLst>
              <a:ext uri="{FF2B5EF4-FFF2-40B4-BE49-F238E27FC236}">
                <a16:creationId xmlns:a16="http://schemas.microsoft.com/office/drawing/2014/main" id="{A363730E-3A91-61A7-76CE-66BAF79A78A3}"/>
              </a:ext>
            </a:extLst>
          </p:cNvPr>
          <p:cNvCxnSpPr>
            <a:cxnSpLocks/>
            <a:stCxn id="44" idx="3"/>
            <a:endCxn id="45" idx="3"/>
          </p:cNvCxnSpPr>
          <p:nvPr/>
        </p:nvCxnSpPr>
        <p:spPr>
          <a:xfrm>
            <a:off x="9224884" y="3538386"/>
            <a:ext cx="240348" cy="1067617"/>
          </a:xfrm>
          <a:prstGeom prst="bentConnector3">
            <a:avLst>
              <a:gd name="adj1" fmla="val 195112"/>
            </a:avLst>
          </a:prstGeom>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D4840CD0-FD6F-A7BB-F3C2-6D8AA29CFB23}"/>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44" name="図 43">
            <a:extLst>
              <a:ext uri="{FF2B5EF4-FFF2-40B4-BE49-F238E27FC236}">
                <a16:creationId xmlns:a16="http://schemas.microsoft.com/office/drawing/2014/main" id="{70D8CE15-E653-E72C-3E40-57A80FF19542}"/>
              </a:ext>
            </a:extLst>
          </p:cNvPr>
          <p:cNvPicPr>
            <a:picLocks noChangeAspect="1"/>
          </p:cNvPicPr>
          <p:nvPr/>
        </p:nvPicPr>
        <p:blipFill>
          <a:blip r:embed="rId5"/>
          <a:stretch>
            <a:fillRect/>
          </a:stretch>
        </p:blipFill>
        <p:spPr>
          <a:xfrm>
            <a:off x="8800704" y="3163150"/>
            <a:ext cx="424180" cy="750472"/>
          </a:xfrm>
          <a:prstGeom prst="rect">
            <a:avLst/>
          </a:prstGeom>
        </p:spPr>
      </p:pic>
      <p:pic>
        <p:nvPicPr>
          <p:cNvPr id="45" name="図 44">
            <a:extLst>
              <a:ext uri="{FF2B5EF4-FFF2-40B4-BE49-F238E27FC236}">
                <a16:creationId xmlns:a16="http://schemas.microsoft.com/office/drawing/2014/main" id="{1FC2F0C5-F026-3F52-FE68-E39BD5D1578B}"/>
              </a:ext>
            </a:extLst>
          </p:cNvPr>
          <p:cNvPicPr>
            <a:picLocks noChangeAspect="1"/>
          </p:cNvPicPr>
          <p:nvPr/>
        </p:nvPicPr>
        <p:blipFill>
          <a:blip r:embed="rId6"/>
          <a:stretch>
            <a:fillRect/>
          </a:stretch>
        </p:blipFill>
        <p:spPr>
          <a:xfrm>
            <a:off x="8560357" y="4267466"/>
            <a:ext cx="904875" cy="677074"/>
          </a:xfrm>
          <a:prstGeom prst="rect">
            <a:avLst/>
          </a:prstGeom>
        </p:spPr>
      </p:pic>
      <p:cxnSp>
        <p:nvCxnSpPr>
          <p:cNvPr id="46" name="直線コネクタ 45">
            <a:extLst>
              <a:ext uri="{FF2B5EF4-FFF2-40B4-BE49-F238E27FC236}">
                <a16:creationId xmlns:a16="http://schemas.microsoft.com/office/drawing/2014/main" id="{27992058-88F8-6A13-F1A9-2E9BE9316C7D}"/>
              </a:ext>
            </a:extLst>
          </p:cNvPr>
          <p:cNvCxnSpPr>
            <a:cxnSpLocks/>
          </p:cNvCxnSpPr>
          <p:nvPr/>
        </p:nvCxnSpPr>
        <p:spPr>
          <a:xfrm flipH="1">
            <a:off x="8713920" y="3844264"/>
            <a:ext cx="178221" cy="6234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185DDCE5-E96C-DCF6-2ED5-B083344A19E9}"/>
              </a:ext>
            </a:extLst>
          </p:cNvPr>
          <p:cNvCxnSpPr>
            <a:cxnSpLocks/>
          </p:cNvCxnSpPr>
          <p:nvPr/>
        </p:nvCxnSpPr>
        <p:spPr>
          <a:xfrm>
            <a:off x="9142177" y="3844264"/>
            <a:ext cx="158714" cy="6224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C750E38F-F680-9619-3F8F-3099C6251AED}"/>
              </a:ext>
            </a:extLst>
          </p:cNvPr>
          <p:cNvCxnSpPr>
            <a:cxnSpLocks/>
          </p:cNvCxnSpPr>
          <p:nvPr/>
        </p:nvCxnSpPr>
        <p:spPr>
          <a:xfrm>
            <a:off x="9015175" y="3844264"/>
            <a:ext cx="0" cy="6126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CD5A90C4-6A89-B65F-A847-259AF86D9291}"/>
              </a:ext>
            </a:extLst>
          </p:cNvPr>
          <p:cNvCxnSpPr>
            <a:cxnSpLocks/>
          </p:cNvCxnSpPr>
          <p:nvPr/>
        </p:nvCxnSpPr>
        <p:spPr>
          <a:xfrm>
            <a:off x="9012794" y="2637486"/>
            <a:ext cx="0" cy="5828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18861BCF-DBB5-8503-D2BC-0A0D89A43D52}"/>
              </a:ext>
            </a:extLst>
          </p:cNvPr>
          <p:cNvCxnSpPr>
            <a:cxnSpLocks/>
          </p:cNvCxnSpPr>
          <p:nvPr/>
        </p:nvCxnSpPr>
        <p:spPr>
          <a:xfrm>
            <a:off x="8720534" y="2639867"/>
            <a:ext cx="171607" cy="5851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グループ化 4">
            <a:extLst>
              <a:ext uri="{FF2B5EF4-FFF2-40B4-BE49-F238E27FC236}">
                <a16:creationId xmlns:a16="http://schemas.microsoft.com/office/drawing/2014/main" id="{0277C6ED-26FB-8B67-838A-AE8AD3015395}"/>
              </a:ext>
            </a:extLst>
          </p:cNvPr>
          <p:cNvGrpSpPr/>
          <p:nvPr/>
        </p:nvGrpSpPr>
        <p:grpSpPr>
          <a:xfrm>
            <a:off x="2495089" y="2688326"/>
            <a:ext cx="4502870" cy="666242"/>
            <a:chOff x="2520682" y="2283487"/>
            <a:chExt cx="4502870" cy="666242"/>
          </a:xfrm>
        </p:grpSpPr>
        <p:sp>
          <p:nvSpPr>
            <p:cNvPr id="11" name="テキスト ボックス 10">
              <a:extLst>
                <a:ext uri="{FF2B5EF4-FFF2-40B4-BE49-F238E27FC236}">
                  <a16:creationId xmlns:a16="http://schemas.microsoft.com/office/drawing/2014/main" id="{D081B135-306A-2522-A078-E85DC34A286A}"/>
                </a:ext>
              </a:extLst>
            </p:cNvPr>
            <p:cNvSpPr txBox="1"/>
            <p:nvPr/>
          </p:nvSpPr>
          <p:spPr>
            <a:xfrm>
              <a:off x="3938333" y="2283487"/>
              <a:ext cx="3085219"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lang="en-US" altLang="ja-JP" dirty="0">
                  <a:solidFill>
                    <a:srgbClr val="0070C0"/>
                  </a:solidFill>
                </a:rPr>
                <a:t>3</a:t>
              </a:r>
              <a:r>
                <a:rPr kumimoji="1" lang="en-US" altLang="ja-JP" dirty="0">
                  <a:solidFill>
                    <a:srgbClr val="0070C0"/>
                  </a:solidFill>
                </a:rPr>
                <a:t>AWG</a:t>
              </a:r>
              <a:r>
                <a:rPr kumimoji="1" lang="ja-JP" altLang="en-US" dirty="0">
                  <a:solidFill>
                    <a:srgbClr val="0070C0"/>
                  </a:solidFill>
                </a:rPr>
                <a:t>－</a:t>
              </a:r>
              <a:r>
                <a:rPr kumimoji="1" lang="en-US" altLang="ja-JP" dirty="0">
                  <a:solidFill>
                    <a:srgbClr val="0070C0"/>
                  </a:solidFill>
                </a:rPr>
                <a:t>10AWG</a:t>
              </a:r>
              <a:endParaRPr lang="en-US" altLang="ja-JP" dirty="0">
                <a:solidFill>
                  <a:srgbClr val="0070C0"/>
                </a:solidFill>
              </a:endParaRPr>
            </a:p>
          </p:txBody>
        </p:sp>
        <p:cxnSp>
          <p:nvCxnSpPr>
            <p:cNvPr id="12" name="コネクタ: カギ線 11">
              <a:extLst>
                <a:ext uri="{FF2B5EF4-FFF2-40B4-BE49-F238E27FC236}">
                  <a16:creationId xmlns:a16="http://schemas.microsoft.com/office/drawing/2014/main" id="{2745BD51-BCDF-AE7C-94B0-608BDE557DC2}"/>
                </a:ext>
              </a:extLst>
            </p:cNvPr>
            <p:cNvCxnSpPr>
              <a:cxnSpLocks/>
              <a:stCxn id="11" idx="2"/>
            </p:cNvCxnSpPr>
            <p:nvPr/>
          </p:nvCxnSpPr>
          <p:spPr>
            <a:xfrm rot="5400000">
              <a:off x="3852357" y="1321143"/>
              <a:ext cx="296911" cy="2960262"/>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テキスト ボックス 20">
            <a:extLst>
              <a:ext uri="{FF2B5EF4-FFF2-40B4-BE49-F238E27FC236}">
                <a16:creationId xmlns:a16="http://schemas.microsoft.com/office/drawing/2014/main" id="{104DAAD0-BDCB-0355-9421-737DD080179C}"/>
              </a:ext>
            </a:extLst>
          </p:cNvPr>
          <p:cNvSpPr txBox="1"/>
          <p:nvPr/>
        </p:nvSpPr>
        <p:spPr>
          <a:xfrm>
            <a:off x="336229" y="5051883"/>
            <a:ext cx="3405099"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:14-</a:t>
            </a:r>
            <a:r>
              <a:rPr lang="en-US" altLang="ja-JP" sz="2000" dirty="0">
                <a:solidFill>
                  <a:srgbClr val="0070C0"/>
                </a:solidFill>
              </a:rPr>
              <a:t>10</a:t>
            </a:r>
            <a:r>
              <a:rPr kumimoji="1" lang="en-US" altLang="ja-JP" sz="2000" dirty="0">
                <a:solidFill>
                  <a:srgbClr val="0070C0"/>
                </a:solidFill>
              </a:rPr>
              <a:t>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endParaRPr kumimoji="1" lang="en-US" altLang="ja-JP" sz="2000" dirty="0">
              <a:solidFill>
                <a:srgbClr val="0070C0"/>
              </a:solidFill>
            </a:endParaRPr>
          </a:p>
          <a:p>
            <a:r>
              <a:rPr lang="ja-JP" altLang="en-US" sz="2000" dirty="0">
                <a:solidFill>
                  <a:srgbClr val="0070C0"/>
                </a:solidFill>
              </a:rPr>
              <a:t>最大</a:t>
            </a:r>
            <a:r>
              <a:rPr lang="en-US" altLang="ja-JP" sz="2000" dirty="0">
                <a:solidFill>
                  <a:srgbClr val="0070C0"/>
                </a:solidFill>
              </a:rPr>
              <a:t>6</a:t>
            </a:r>
            <a:r>
              <a:rPr lang="ja-JP" altLang="en-US" sz="2000" dirty="0">
                <a:solidFill>
                  <a:srgbClr val="0070C0"/>
                </a:solidFill>
              </a:rPr>
              <a:t>分岐　</a:t>
            </a:r>
            <a:r>
              <a:rPr lang="en-US" altLang="ja-JP" sz="2000" dirty="0">
                <a:solidFill>
                  <a:srgbClr val="0070C0"/>
                </a:solidFill>
              </a:rPr>
              <a:t>SCCR50kA</a:t>
            </a:r>
          </a:p>
          <a:p>
            <a:r>
              <a:rPr kumimoji="1" lang="ja-JP" altLang="en-US" sz="2000" dirty="0">
                <a:solidFill>
                  <a:srgbClr val="0070C0"/>
                </a:solidFill>
              </a:rPr>
              <a:t>最大</a:t>
            </a:r>
            <a:r>
              <a:rPr lang="en-US" altLang="ja-JP" sz="2000" dirty="0">
                <a:solidFill>
                  <a:srgbClr val="0070C0"/>
                </a:solidFill>
              </a:rPr>
              <a:t>12</a:t>
            </a:r>
            <a:r>
              <a:rPr kumimoji="1" lang="ja-JP" altLang="en-US" sz="2000" dirty="0">
                <a:solidFill>
                  <a:srgbClr val="0070C0"/>
                </a:solidFill>
              </a:rPr>
              <a:t>分岐　</a:t>
            </a:r>
            <a:r>
              <a:rPr kumimoji="1" lang="en-US" altLang="ja-JP" sz="2000" dirty="0">
                <a:solidFill>
                  <a:srgbClr val="0070C0"/>
                </a:solidFill>
              </a:rPr>
              <a:t>SCCR10kA</a:t>
            </a:r>
            <a:endParaRPr kumimoji="1" lang="ja-JP" altLang="en-US" sz="2000" dirty="0">
              <a:solidFill>
                <a:srgbClr val="0070C0"/>
              </a:solidFill>
            </a:endParaRPr>
          </a:p>
        </p:txBody>
      </p:sp>
      <p:cxnSp>
        <p:nvCxnSpPr>
          <p:cNvPr id="24" name="コネクタ: カギ線 23">
            <a:extLst>
              <a:ext uri="{FF2B5EF4-FFF2-40B4-BE49-F238E27FC236}">
                <a16:creationId xmlns:a16="http://schemas.microsoft.com/office/drawing/2014/main" id="{2FC4DB35-AD7F-58BB-1E71-5B3B1317D524}"/>
              </a:ext>
            </a:extLst>
          </p:cNvPr>
          <p:cNvCxnSpPr>
            <a:cxnSpLocks/>
            <a:stCxn id="21" idx="0"/>
            <a:endCxn id="49" idx="2"/>
          </p:cNvCxnSpPr>
          <p:nvPr/>
        </p:nvCxnSpPr>
        <p:spPr>
          <a:xfrm rot="16200000" flipV="1">
            <a:off x="1917155" y="4930259"/>
            <a:ext cx="236899" cy="6350"/>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4E1228FF-599E-D988-11E5-4FCD58896253}"/>
              </a:ext>
            </a:extLst>
          </p:cNvPr>
          <p:cNvSpPr/>
          <p:nvPr/>
        </p:nvSpPr>
        <p:spPr>
          <a:xfrm>
            <a:off x="1276464" y="4316583"/>
            <a:ext cx="1511929" cy="498401"/>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スライド番号プレースホルダー 34">
            <a:extLst>
              <a:ext uri="{FF2B5EF4-FFF2-40B4-BE49-F238E27FC236}">
                <a16:creationId xmlns:a16="http://schemas.microsoft.com/office/drawing/2014/main" id="{BCA65ABC-F9AD-15F4-8248-D90F0A4670E8}"/>
              </a:ext>
            </a:extLst>
          </p:cNvPr>
          <p:cNvSpPr>
            <a:spLocks noGrp="1"/>
          </p:cNvSpPr>
          <p:nvPr>
            <p:ph type="sldNum" sz="quarter" idx="12"/>
          </p:nvPr>
        </p:nvSpPr>
        <p:spPr/>
        <p:txBody>
          <a:bodyPr/>
          <a:lstStyle/>
          <a:p>
            <a:fld id="{E7784300-A231-4CE8-BF2A-B73085566916}" type="slidenum">
              <a:rPr kumimoji="1" lang="ja-JP" altLang="en-US" smtClean="0"/>
              <a:t>72</a:t>
            </a:fld>
            <a:r>
              <a:rPr kumimoji="1" lang="ja-JP" altLang="en-US"/>
              <a:t>ページ</a:t>
            </a:r>
            <a:endParaRPr kumimoji="1" lang="ja-JP" altLang="en-US" dirty="0"/>
          </a:p>
        </p:txBody>
      </p:sp>
      <p:grpSp>
        <p:nvGrpSpPr>
          <p:cNvPr id="4" name="グループ化 3">
            <a:extLst>
              <a:ext uri="{FF2B5EF4-FFF2-40B4-BE49-F238E27FC236}">
                <a16:creationId xmlns:a16="http://schemas.microsoft.com/office/drawing/2014/main" id="{FA3EBE90-DE48-6FB1-29C3-BEA2B635B1A6}"/>
              </a:ext>
            </a:extLst>
          </p:cNvPr>
          <p:cNvGrpSpPr/>
          <p:nvPr/>
        </p:nvGrpSpPr>
        <p:grpSpPr>
          <a:xfrm>
            <a:off x="8642833" y="1326552"/>
            <a:ext cx="3255233" cy="903657"/>
            <a:chOff x="8668963" y="1326543"/>
            <a:chExt cx="3255233" cy="903657"/>
          </a:xfrm>
        </p:grpSpPr>
        <p:sp>
          <p:nvSpPr>
            <p:cNvPr id="7" name="吹き出し: 折線 6">
              <a:extLst>
                <a:ext uri="{FF2B5EF4-FFF2-40B4-BE49-F238E27FC236}">
                  <a16:creationId xmlns:a16="http://schemas.microsoft.com/office/drawing/2014/main" id="{429360D2-7032-CC43-90A4-DBD875AE6EC7}"/>
                </a:ext>
              </a:extLst>
            </p:cNvPr>
            <p:cNvSpPr/>
            <p:nvPr/>
          </p:nvSpPr>
          <p:spPr>
            <a:xfrm>
              <a:off x="9847658" y="1326543"/>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9" name="グループ化 8">
              <a:extLst>
                <a:ext uri="{FF2B5EF4-FFF2-40B4-BE49-F238E27FC236}">
                  <a16:creationId xmlns:a16="http://schemas.microsoft.com/office/drawing/2014/main" id="{68636D53-EB3C-7DE4-E8BD-D647CD711A2D}"/>
                </a:ext>
              </a:extLst>
            </p:cNvPr>
            <p:cNvGrpSpPr/>
            <p:nvPr/>
          </p:nvGrpSpPr>
          <p:grpSpPr>
            <a:xfrm>
              <a:off x="8668963" y="1965829"/>
              <a:ext cx="720951" cy="264371"/>
              <a:chOff x="738051" y="2372149"/>
              <a:chExt cx="264371" cy="264371"/>
            </a:xfrm>
          </p:grpSpPr>
          <p:cxnSp>
            <p:nvCxnSpPr>
              <p:cNvPr id="25" name="直線コネクタ 24">
                <a:extLst>
                  <a:ext uri="{FF2B5EF4-FFF2-40B4-BE49-F238E27FC236}">
                    <a16:creationId xmlns:a16="http://schemas.microsoft.com/office/drawing/2014/main" id="{EC5E7C81-3F57-2341-176D-2AA79D3C3601}"/>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4D68270B-80D4-EF10-3958-EB0611636561}"/>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27" name="直線コネクタ 26">
            <a:extLst>
              <a:ext uri="{FF2B5EF4-FFF2-40B4-BE49-F238E27FC236}">
                <a16:creationId xmlns:a16="http://schemas.microsoft.com/office/drawing/2014/main" id="{F0C9B0C4-C34E-3D4B-4D16-748C0A48A204}"/>
              </a:ext>
            </a:extLst>
          </p:cNvPr>
          <p:cNvCxnSpPr>
            <a:cxnSpLocks/>
          </p:cNvCxnSpPr>
          <p:nvPr/>
        </p:nvCxnSpPr>
        <p:spPr>
          <a:xfrm flipH="1">
            <a:off x="9132495" y="2639867"/>
            <a:ext cx="171607" cy="5851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3352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2185E-9F41-5824-E7D2-51C77AD12B1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A6BF87A-D5EE-A3EA-86FD-33EA3813A7A9}"/>
              </a:ext>
            </a:extLst>
          </p:cNvPr>
          <p:cNvSpPr>
            <a:spLocks noGrp="1"/>
          </p:cNvSpPr>
          <p:nvPr>
            <p:ph type="title"/>
          </p:nvPr>
        </p:nvSpPr>
        <p:spPr>
          <a:xfrm>
            <a:off x="838200" y="136525"/>
            <a:ext cx="10515600" cy="504887"/>
          </a:xfrm>
        </p:spPr>
        <p:txBody>
          <a:bodyPr>
            <a:normAutofit/>
          </a:bodyPr>
          <a:lstStyle/>
          <a:p>
            <a:r>
              <a:rPr kumimoji="1" lang="en-US" altLang="ja-JP" sz="2800" dirty="0"/>
              <a:t>OTP-6000N</a:t>
            </a:r>
            <a:r>
              <a:rPr kumimoji="1" lang="ja-JP" altLang="en-US" sz="2800" dirty="0"/>
              <a:t>シリーズとコンビネーション</a:t>
            </a:r>
          </a:p>
        </p:txBody>
      </p:sp>
      <p:sp>
        <p:nvSpPr>
          <p:cNvPr id="10" name="スライド番号プレースホルダー 9">
            <a:extLst>
              <a:ext uri="{FF2B5EF4-FFF2-40B4-BE49-F238E27FC236}">
                <a16:creationId xmlns:a16="http://schemas.microsoft.com/office/drawing/2014/main" id="{EF9B5EB6-A3B1-4BCE-CD6B-1283D95F6D62}"/>
              </a:ext>
            </a:extLst>
          </p:cNvPr>
          <p:cNvSpPr>
            <a:spLocks noGrp="1"/>
          </p:cNvSpPr>
          <p:nvPr>
            <p:ph type="sldNum" sz="quarter" idx="12"/>
          </p:nvPr>
        </p:nvSpPr>
        <p:spPr/>
        <p:txBody>
          <a:bodyPr/>
          <a:lstStyle/>
          <a:p>
            <a:fld id="{E7784300-A231-4CE8-BF2A-B73085566916}" type="slidenum">
              <a:rPr kumimoji="1" lang="ja-JP" altLang="en-US" smtClean="0"/>
              <a:t>73</a:t>
            </a:fld>
            <a:r>
              <a:rPr kumimoji="1" lang="ja-JP" altLang="en-US"/>
              <a:t>ページ</a:t>
            </a:r>
            <a:endParaRPr kumimoji="1" lang="ja-JP" altLang="en-US" dirty="0"/>
          </a:p>
        </p:txBody>
      </p:sp>
      <p:pic>
        <p:nvPicPr>
          <p:cNvPr id="4" name="図 3">
            <a:extLst>
              <a:ext uri="{FF2B5EF4-FFF2-40B4-BE49-F238E27FC236}">
                <a16:creationId xmlns:a16="http://schemas.microsoft.com/office/drawing/2014/main" id="{1080A1C3-967E-8561-DC81-41A2E9DEA085}"/>
              </a:ext>
            </a:extLst>
          </p:cNvPr>
          <p:cNvPicPr>
            <a:picLocks noChangeAspect="1"/>
          </p:cNvPicPr>
          <p:nvPr/>
        </p:nvPicPr>
        <p:blipFill>
          <a:blip r:embed="rId2"/>
          <a:stretch>
            <a:fillRect/>
          </a:stretch>
        </p:blipFill>
        <p:spPr>
          <a:xfrm>
            <a:off x="838200" y="641412"/>
            <a:ext cx="10803386" cy="4296312"/>
          </a:xfrm>
          <a:prstGeom prst="rect">
            <a:avLst/>
          </a:prstGeom>
          <a:ln>
            <a:solidFill>
              <a:schemeClr val="tx1"/>
            </a:solidFill>
          </a:ln>
        </p:spPr>
      </p:pic>
      <p:sp>
        <p:nvSpPr>
          <p:cNvPr id="12" name="テキスト ボックス 11">
            <a:extLst>
              <a:ext uri="{FF2B5EF4-FFF2-40B4-BE49-F238E27FC236}">
                <a16:creationId xmlns:a16="http://schemas.microsoft.com/office/drawing/2014/main" id="{4F1D7515-B2B6-6171-A7AD-9568AFDA0ED1}"/>
              </a:ext>
            </a:extLst>
          </p:cNvPr>
          <p:cNvSpPr txBox="1"/>
          <p:nvPr/>
        </p:nvSpPr>
        <p:spPr>
          <a:xfrm>
            <a:off x="838200" y="4937724"/>
            <a:ext cx="6094140" cy="369332"/>
          </a:xfrm>
          <a:prstGeom prst="rect">
            <a:avLst/>
          </a:prstGeom>
          <a:noFill/>
        </p:spPr>
        <p:txBody>
          <a:bodyPr wrap="square">
            <a:spAutoFit/>
          </a:bodyPr>
          <a:lstStyle/>
          <a:p>
            <a:r>
              <a:rPr lang="en-US" altLang="ja-JP" dirty="0">
                <a:hlinkClick r:id="rId3"/>
              </a:rPr>
              <a:t>OTP-6000N-5 | Product </a:t>
            </a:r>
            <a:r>
              <a:rPr lang="en-US" altLang="ja-JP" dirty="0" err="1">
                <a:hlinkClick r:id="rId3"/>
              </a:rPr>
              <a:t>iQ</a:t>
            </a:r>
            <a:r>
              <a:rPr lang="en-US" altLang="ja-JP" dirty="0">
                <a:hlinkClick r:id="rId3"/>
              </a:rPr>
              <a:t> - Product </a:t>
            </a:r>
            <a:r>
              <a:rPr lang="en-US" altLang="ja-JP" dirty="0" err="1">
                <a:hlinkClick r:id="rId3"/>
              </a:rPr>
              <a:t>iQ</a:t>
            </a:r>
            <a:endParaRPr lang="ja-JP" altLang="en-US" dirty="0"/>
          </a:p>
        </p:txBody>
      </p:sp>
      <p:sp>
        <p:nvSpPr>
          <p:cNvPr id="11" name="正方形/長方形 10">
            <a:extLst>
              <a:ext uri="{FF2B5EF4-FFF2-40B4-BE49-F238E27FC236}">
                <a16:creationId xmlns:a16="http://schemas.microsoft.com/office/drawing/2014/main" id="{30A96BE6-8B38-C763-C5FB-89411264D268}"/>
              </a:ext>
            </a:extLst>
          </p:cNvPr>
          <p:cNvSpPr/>
          <p:nvPr/>
        </p:nvSpPr>
        <p:spPr>
          <a:xfrm>
            <a:off x="838201" y="4544489"/>
            <a:ext cx="10803386" cy="39323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42454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9D60E-4AC1-AB10-30FE-51CC1E839ED4}"/>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5C59F781-43A9-7D79-599F-81B602365162}"/>
              </a:ext>
            </a:extLst>
          </p:cNvPr>
          <p:cNvPicPr>
            <a:picLocks noChangeAspect="1"/>
          </p:cNvPicPr>
          <p:nvPr/>
        </p:nvPicPr>
        <p:blipFill>
          <a:blip r:embed="rId2"/>
          <a:stretch>
            <a:fillRect/>
          </a:stretch>
        </p:blipFill>
        <p:spPr>
          <a:xfrm>
            <a:off x="8786875" y="914400"/>
            <a:ext cx="414325" cy="773034"/>
          </a:xfrm>
          <a:prstGeom prst="rect">
            <a:avLst/>
          </a:prstGeom>
        </p:spPr>
      </p:pic>
      <p:pic>
        <p:nvPicPr>
          <p:cNvPr id="13" name="図 12">
            <a:extLst>
              <a:ext uri="{FF2B5EF4-FFF2-40B4-BE49-F238E27FC236}">
                <a16:creationId xmlns:a16="http://schemas.microsoft.com/office/drawing/2014/main" id="{B95315A6-9941-413D-690C-DDEAA84D7185}"/>
              </a:ext>
            </a:extLst>
          </p:cNvPr>
          <p:cNvPicPr>
            <a:picLocks noChangeAspect="1"/>
          </p:cNvPicPr>
          <p:nvPr/>
        </p:nvPicPr>
        <p:blipFill>
          <a:blip r:embed="rId3"/>
          <a:stretch>
            <a:fillRect/>
          </a:stretch>
        </p:blipFill>
        <p:spPr>
          <a:xfrm>
            <a:off x="8482289" y="2082511"/>
            <a:ext cx="1030138" cy="798236"/>
          </a:xfrm>
          <a:prstGeom prst="rect">
            <a:avLst/>
          </a:prstGeom>
        </p:spPr>
      </p:pic>
      <p:cxnSp>
        <p:nvCxnSpPr>
          <p:cNvPr id="17" name="直線コネクタ 16">
            <a:extLst>
              <a:ext uri="{FF2B5EF4-FFF2-40B4-BE49-F238E27FC236}">
                <a16:creationId xmlns:a16="http://schemas.microsoft.com/office/drawing/2014/main" id="{AB28A7C8-28C8-EBCB-15CC-876EA7E137EF}"/>
              </a:ext>
            </a:extLst>
          </p:cNvPr>
          <p:cNvCxnSpPr>
            <a:cxnSpLocks/>
          </p:cNvCxnSpPr>
          <p:nvPr/>
        </p:nvCxnSpPr>
        <p:spPr>
          <a:xfrm flipH="1">
            <a:off x="8672061" y="1611576"/>
            <a:ext cx="185618" cy="6950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36A34EE1-DFDC-0C01-BE3C-6BD3D2240636}"/>
              </a:ext>
            </a:extLst>
          </p:cNvPr>
          <p:cNvCxnSpPr>
            <a:cxnSpLocks/>
          </p:cNvCxnSpPr>
          <p:nvPr/>
        </p:nvCxnSpPr>
        <p:spPr>
          <a:xfrm>
            <a:off x="8995344" y="1611576"/>
            <a:ext cx="0" cy="6950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915311A8-1CA0-2F6D-44B0-F35C69A805BF}"/>
              </a:ext>
            </a:extLst>
          </p:cNvPr>
          <p:cNvCxnSpPr>
            <a:cxnSpLocks/>
          </p:cNvCxnSpPr>
          <p:nvPr/>
        </p:nvCxnSpPr>
        <p:spPr>
          <a:xfrm>
            <a:off x="9133010" y="1611576"/>
            <a:ext cx="182408" cy="6950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D145F032-97D9-62A9-CF26-278F2E124FC3}"/>
              </a:ext>
            </a:extLst>
          </p:cNvPr>
          <p:cNvPicPr>
            <a:picLocks noChangeAspect="1"/>
          </p:cNvPicPr>
          <p:nvPr/>
        </p:nvPicPr>
        <p:blipFill>
          <a:blip r:embed="rId2"/>
          <a:stretch>
            <a:fillRect/>
          </a:stretch>
        </p:blipFill>
        <p:spPr>
          <a:xfrm>
            <a:off x="1697244" y="1185169"/>
            <a:ext cx="762366" cy="1323976"/>
          </a:xfrm>
          <a:prstGeom prst="rect">
            <a:avLst/>
          </a:prstGeom>
        </p:spPr>
      </p:pic>
      <p:sp>
        <p:nvSpPr>
          <p:cNvPr id="2" name="タイトル 1">
            <a:extLst>
              <a:ext uri="{FF2B5EF4-FFF2-40B4-BE49-F238E27FC236}">
                <a16:creationId xmlns:a16="http://schemas.microsoft.com/office/drawing/2014/main" id="{E7CC8F7A-59A6-E4D9-E4DE-0CBBB789CF1D}"/>
              </a:ext>
            </a:extLst>
          </p:cNvPr>
          <p:cNvSpPr>
            <a:spLocks noGrp="1"/>
          </p:cNvSpPr>
          <p:nvPr>
            <p:ph type="title"/>
          </p:nvPr>
        </p:nvSpPr>
        <p:spPr>
          <a:xfrm>
            <a:off x="196789" y="233406"/>
            <a:ext cx="11798422" cy="914097"/>
          </a:xfrm>
        </p:spPr>
        <p:txBody>
          <a:bodyPr>
            <a:normAutofit fontScale="90000"/>
          </a:bodyPr>
          <a:lstStyle/>
          <a:p>
            <a:r>
              <a:rPr kumimoji="1" lang="en-US" altLang="ja-JP" sz="3100" dirty="0">
                <a:latin typeface="+mn-ea"/>
                <a:ea typeface="+mn-ea"/>
              </a:rPr>
              <a:t>2.2.2.4</a:t>
            </a:r>
            <a:r>
              <a:rPr kumimoji="1" lang="ja-JP" altLang="en-US" sz="3100" dirty="0">
                <a:latin typeface="+mn-ea"/>
                <a:ea typeface="+mn-ea"/>
              </a:rPr>
              <a:t>　</a:t>
            </a:r>
            <a:r>
              <a:rPr lang="en-US" altLang="ja-JP" sz="3200" dirty="0">
                <a:latin typeface="游ゴシック" panose="020B0400000000000000" pitchFamily="50" charset="-128"/>
                <a:ea typeface="游ゴシック" panose="020B0400000000000000" pitchFamily="50" charset="-128"/>
              </a:rPr>
              <a:t> 250AF</a:t>
            </a:r>
            <a:r>
              <a:rPr lang="ja-JP" altLang="en-US" sz="3200" dirty="0">
                <a:latin typeface="游ゴシック" panose="020B0400000000000000" pitchFamily="50" charset="-128"/>
                <a:ea typeface="游ゴシック" panose="020B0400000000000000" pitchFamily="50" charset="-128"/>
              </a:rPr>
              <a:t>　</a:t>
            </a:r>
            <a:r>
              <a:rPr lang="en-US" altLang="ja-JP" sz="3200" dirty="0">
                <a:latin typeface="游ゴシック" panose="020B0400000000000000" pitchFamily="50" charset="-128"/>
                <a:ea typeface="游ゴシック" panose="020B0400000000000000" pitchFamily="50" charset="-128"/>
              </a:rPr>
              <a:t>NF250-SVU+OTP-9000-M10-3P-SCCR </a:t>
            </a:r>
            <a:br>
              <a:rPr kumimoji="1" lang="en-US" altLang="ja-JP" sz="2200" dirty="0">
                <a:latin typeface="+mn-ea"/>
                <a:ea typeface="+mn-ea"/>
              </a:rPr>
            </a:br>
            <a:r>
              <a:rPr kumimoji="1" lang="ja-JP" altLang="en-US" sz="3600" dirty="0">
                <a:latin typeface="+mn-ea"/>
                <a:ea typeface="+mn-ea"/>
              </a:rPr>
              <a:t>　　　</a:t>
            </a:r>
            <a:r>
              <a:rPr lang="ja-JP" altLang="en-US" sz="3600" dirty="0">
                <a:latin typeface="+mn-ea"/>
                <a:ea typeface="+mn-ea"/>
              </a:rPr>
              <a:t> </a:t>
            </a:r>
            <a:r>
              <a:rPr kumimoji="1" lang="ja-JP" altLang="en-US" sz="2200" dirty="0">
                <a:latin typeface="+mn-ea"/>
                <a:ea typeface="+mn-ea"/>
              </a:rPr>
              <a:t>組合せ認定</a:t>
            </a:r>
            <a:r>
              <a:rPr kumimoji="1" lang="en-US" altLang="ja-JP" sz="2200" dirty="0">
                <a:latin typeface="+mn-ea"/>
                <a:ea typeface="+mn-ea"/>
              </a:rPr>
              <a:t>SCCR</a:t>
            </a:r>
            <a:r>
              <a:rPr kumimoji="1" lang="ja-JP" altLang="en-US" sz="2200" dirty="0">
                <a:latin typeface="+mn-ea"/>
                <a:ea typeface="+mn-ea"/>
              </a:rPr>
              <a:t>：</a:t>
            </a:r>
            <a:r>
              <a:rPr lang="en-US" altLang="ja-JP" sz="2200" dirty="0">
                <a:solidFill>
                  <a:srgbClr val="FF0000"/>
                </a:solidFill>
                <a:latin typeface="+mn-ea"/>
                <a:ea typeface="+mn-ea"/>
              </a:rPr>
              <a:t>50</a:t>
            </a:r>
            <a:r>
              <a:rPr kumimoji="1" lang="en-US" altLang="ja-JP" sz="2200" dirty="0">
                <a:solidFill>
                  <a:srgbClr val="FF0000"/>
                </a:solidFill>
                <a:latin typeface="+mn-ea"/>
                <a:ea typeface="+mn-ea"/>
              </a:rPr>
              <a:t>kA(AC240V</a:t>
            </a:r>
            <a:r>
              <a:rPr kumimoji="1" lang="ja-JP" altLang="en-US" sz="2200" dirty="0">
                <a:solidFill>
                  <a:srgbClr val="FF0000"/>
                </a:solidFill>
                <a:latin typeface="+mn-ea"/>
                <a:ea typeface="+mn-ea"/>
              </a:rPr>
              <a:t>以下）</a:t>
            </a:r>
          </a:p>
        </p:txBody>
      </p:sp>
      <p:sp>
        <p:nvSpPr>
          <p:cNvPr id="20" name="テキスト ボックス 19">
            <a:extLst>
              <a:ext uri="{FF2B5EF4-FFF2-40B4-BE49-F238E27FC236}">
                <a16:creationId xmlns:a16="http://schemas.microsoft.com/office/drawing/2014/main" id="{562D008B-D22B-6F40-0880-2944A4ABA7C8}"/>
              </a:ext>
            </a:extLst>
          </p:cNvPr>
          <p:cNvSpPr txBox="1"/>
          <p:nvPr/>
        </p:nvSpPr>
        <p:spPr>
          <a:xfrm>
            <a:off x="3938333" y="1128606"/>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NF250-SVU</a:t>
            </a:r>
          </a:p>
        </p:txBody>
      </p:sp>
      <p:pic>
        <p:nvPicPr>
          <p:cNvPr id="27" name="図 26">
            <a:extLst>
              <a:ext uri="{FF2B5EF4-FFF2-40B4-BE49-F238E27FC236}">
                <a16:creationId xmlns:a16="http://schemas.microsoft.com/office/drawing/2014/main" id="{CAC62AC6-F6AC-6D08-B12F-F38641A6F020}"/>
              </a:ext>
            </a:extLst>
          </p:cNvPr>
          <p:cNvPicPr>
            <a:picLocks noChangeAspect="1"/>
          </p:cNvPicPr>
          <p:nvPr/>
        </p:nvPicPr>
        <p:blipFill>
          <a:blip r:embed="rId3"/>
          <a:stretch>
            <a:fillRect/>
          </a:stretch>
        </p:blipFill>
        <p:spPr>
          <a:xfrm>
            <a:off x="1136799" y="3185794"/>
            <a:ext cx="1895475" cy="1367138"/>
          </a:xfrm>
          <a:prstGeom prst="rect">
            <a:avLst/>
          </a:prstGeom>
        </p:spPr>
      </p:pic>
      <p:cxnSp>
        <p:nvCxnSpPr>
          <p:cNvPr id="24" name="直線コネクタ 23">
            <a:extLst>
              <a:ext uri="{FF2B5EF4-FFF2-40B4-BE49-F238E27FC236}">
                <a16:creationId xmlns:a16="http://schemas.microsoft.com/office/drawing/2014/main" id="{D74F8A62-C8E1-18F8-2700-8C1DA279F438}"/>
              </a:ext>
            </a:extLst>
          </p:cNvPr>
          <p:cNvCxnSpPr>
            <a:cxnSpLocks/>
          </p:cNvCxnSpPr>
          <p:nvPr/>
        </p:nvCxnSpPr>
        <p:spPr>
          <a:xfrm flipH="1">
            <a:off x="1485983" y="2379223"/>
            <a:ext cx="341541" cy="1190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9D2E86C2-8C30-9E26-8AAC-65F629F60FAE}"/>
              </a:ext>
            </a:extLst>
          </p:cNvPr>
          <p:cNvCxnSpPr>
            <a:cxnSpLocks/>
          </p:cNvCxnSpPr>
          <p:nvPr/>
        </p:nvCxnSpPr>
        <p:spPr>
          <a:xfrm>
            <a:off x="2079022" y="2379223"/>
            <a:ext cx="0" cy="1190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A753027-E558-8AF5-B792-233314718667}"/>
              </a:ext>
            </a:extLst>
          </p:cNvPr>
          <p:cNvCxnSpPr>
            <a:cxnSpLocks/>
          </p:cNvCxnSpPr>
          <p:nvPr/>
        </p:nvCxnSpPr>
        <p:spPr>
          <a:xfrm>
            <a:off x="2330521" y="2379223"/>
            <a:ext cx="335634" cy="1190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65B0A812-D3FF-7AE3-CE18-37E2C251EA21}"/>
              </a:ext>
            </a:extLst>
          </p:cNvPr>
          <p:cNvSpPr txBox="1"/>
          <p:nvPr/>
        </p:nvSpPr>
        <p:spPr>
          <a:xfrm>
            <a:off x="381834" y="4919890"/>
            <a:ext cx="3405099"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:14-</a:t>
            </a:r>
            <a:r>
              <a:rPr lang="en-US" altLang="ja-JP" sz="2000" dirty="0">
                <a:solidFill>
                  <a:srgbClr val="0070C0"/>
                </a:solidFill>
              </a:rPr>
              <a:t>8</a:t>
            </a:r>
            <a:r>
              <a:rPr kumimoji="1" lang="en-US" altLang="ja-JP" sz="2000" dirty="0">
                <a:solidFill>
                  <a:srgbClr val="0070C0"/>
                </a:solidFill>
              </a:rPr>
              <a:t>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endParaRPr kumimoji="1" lang="en-US" altLang="ja-JP" sz="2000" dirty="0">
              <a:solidFill>
                <a:srgbClr val="0070C0"/>
              </a:solidFill>
            </a:endParaRPr>
          </a:p>
          <a:p>
            <a:r>
              <a:rPr lang="ja-JP" altLang="en-US" sz="2000" dirty="0">
                <a:solidFill>
                  <a:srgbClr val="0070C0"/>
                </a:solidFill>
              </a:rPr>
              <a:t>最大</a:t>
            </a:r>
            <a:r>
              <a:rPr lang="en-US" altLang="ja-JP" sz="2000" dirty="0">
                <a:solidFill>
                  <a:srgbClr val="0070C0"/>
                </a:solidFill>
              </a:rPr>
              <a:t>5</a:t>
            </a:r>
            <a:r>
              <a:rPr lang="ja-JP" altLang="en-US" sz="2000" dirty="0">
                <a:solidFill>
                  <a:srgbClr val="0070C0"/>
                </a:solidFill>
              </a:rPr>
              <a:t>分岐　</a:t>
            </a:r>
            <a:r>
              <a:rPr lang="en-US" altLang="ja-JP" sz="2000" dirty="0">
                <a:solidFill>
                  <a:srgbClr val="0070C0"/>
                </a:solidFill>
              </a:rPr>
              <a:t>SCCR35kA</a:t>
            </a:r>
          </a:p>
          <a:p>
            <a:r>
              <a:rPr lang="ja-JP" altLang="en-US" sz="2000" dirty="0">
                <a:solidFill>
                  <a:srgbClr val="0070C0"/>
                </a:solidFill>
              </a:rPr>
              <a:t>最大</a:t>
            </a:r>
            <a:r>
              <a:rPr lang="en-US" altLang="ja-JP" sz="2000" dirty="0">
                <a:solidFill>
                  <a:srgbClr val="0070C0"/>
                </a:solidFill>
              </a:rPr>
              <a:t>10</a:t>
            </a:r>
            <a:r>
              <a:rPr lang="ja-JP" altLang="en-US" sz="2000" dirty="0">
                <a:solidFill>
                  <a:srgbClr val="0070C0"/>
                </a:solidFill>
              </a:rPr>
              <a:t>分岐　</a:t>
            </a:r>
            <a:r>
              <a:rPr lang="en-US" altLang="ja-JP" sz="2000" dirty="0">
                <a:solidFill>
                  <a:srgbClr val="0070C0"/>
                </a:solidFill>
              </a:rPr>
              <a:t>SCCR10kA</a:t>
            </a:r>
          </a:p>
        </p:txBody>
      </p:sp>
      <p:cxnSp>
        <p:nvCxnSpPr>
          <p:cNvPr id="33" name="コネクタ: カギ線 32">
            <a:extLst>
              <a:ext uri="{FF2B5EF4-FFF2-40B4-BE49-F238E27FC236}">
                <a16:creationId xmlns:a16="http://schemas.microsoft.com/office/drawing/2014/main" id="{2513B10C-301C-1D30-0308-F29CFF276632}"/>
              </a:ext>
            </a:extLst>
          </p:cNvPr>
          <p:cNvCxnSpPr>
            <a:cxnSpLocks/>
            <a:stCxn id="32" idx="0"/>
            <a:endCxn id="34" idx="2"/>
          </p:cNvCxnSpPr>
          <p:nvPr/>
        </p:nvCxnSpPr>
        <p:spPr>
          <a:xfrm rot="16200000" flipV="1">
            <a:off x="1833131" y="4668636"/>
            <a:ext cx="502507"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689D8104-092F-7400-49A6-AB0A5F47ADF0}"/>
              </a:ext>
            </a:extLst>
          </p:cNvPr>
          <p:cNvSpPr/>
          <p:nvPr/>
        </p:nvSpPr>
        <p:spPr>
          <a:xfrm>
            <a:off x="1188306" y="3759315"/>
            <a:ext cx="1792154" cy="658068"/>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608FDC08-0CF2-0694-D9CB-65A0B373935D}"/>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pic>
        <p:nvPicPr>
          <p:cNvPr id="63" name="図 62">
            <a:extLst>
              <a:ext uri="{FF2B5EF4-FFF2-40B4-BE49-F238E27FC236}">
                <a16:creationId xmlns:a16="http://schemas.microsoft.com/office/drawing/2014/main" id="{7E13FCB1-4883-B340-684B-0D824DFBACFA}"/>
              </a:ext>
            </a:extLst>
          </p:cNvPr>
          <p:cNvPicPr>
            <a:picLocks noChangeAspect="1"/>
          </p:cNvPicPr>
          <p:nvPr/>
        </p:nvPicPr>
        <p:blipFill>
          <a:blip r:embed="rId4"/>
          <a:stretch>
            <a:fillRect/>
          </a:stretch>
        </p:blipFill>
        <p:spPr>
          <a:xfrm>
            <a:off x="8798983" y="3198745"/>
            <a:ext cx="396750" cy="731742"/>
          </a:xfrm>
          <a:prstGeom prst="rect">
            <a:avLst/>
          </a:prstGeom>
        </p:spPr>
      </p:pic>
      <p:cxnSp>
        <p:nvCxnSpPr>
          <p:cNvPr id="15" name="コネクタ: カギ線 14">
            <a:extLst>
              <a:ext uri="{FF2B5EF4-FFF2-40B4-BE49-F238E27FC236}">
                <a16:creationId xmlns:a16="http://schemas.microsoft.com/office/drawing/2014/main" id="{49976DCE-0F28-8936-5C20-97CD874DFB2A}"/>
              </a:ext>
            </a:extLst>
          </p:cNvPr>
          <p:cNvCxnSpPr>
            <a:cxnSpLocks/>
            <a:stCxn id="63" idx="3"/>
            <a:endCxn id="18" idx="3"/>
          </p:cNvCxnSpPr>
          <p:nvPr/>
        </p:nvCxnSpPr>
        <p:spPr>
          <a:xfrm>
            <a:off x="9195733" y="3564616"/>
            <a:ext cx="254063" cy="1041387"/>
          </a:xfrm>
          <a:prstGeom prst="bentConnector3">
            <a:avLst>
              <a:gd name="adj1" fmla="val 189978"/>
            </a:avLst>
          </a:prstGeom>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142FD59D-DBB5-9412-D8E1-9384BEBB1FC4}"/>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18" name="図 17">
            <a:extLst>
              <a:ext uri="{FF2B5EF4-FFF2-40B4-BE49-F238E27FC236}">
                <a16:creationId xmlns:a16="http://schemas.microsoft.com/office/drawing/2014/main" id="{C3C91C6F-891D-6877-8B3D-25113BA08503}"/>
              </a:ext>
            </a:extLst>
          </p:cNvPr>
          <p:cNvPicPr>
            <a:picLocks noChangeAspect="1"/>
          </p:cNvPicPr>
          <p:nvPr/>
        </p:nvPicPr>
        <p:blipFill>
          <a:blip r:embed="rId5"/>
          <a:stretch>
            <a:fillRect/>
          </a:stretch>
        </p:blipFill>
        <p:spPr>
          <a:xfrm>
            <a:off x="8544921" y="4267466"/>
            <a:ext cx="904875" cy="677074"/>
          </a:xfrm>
          <a:prstGeom prst="rect">
            <a:avLst/>
          </a:prstGeom>
        </p:spPr>
      </p:pic>
      <p:cxnSp>
        <p:nvCxnSpPr>
          <p:cNvPr id="19" name="直線コネクタ 18">
            <a:extLst>
              <a:ext uri="{FF2B5EF4-FFF2-40B4-BE49-F238E27FC236}">
                <a16:creationId xmlns:a16="http://schemas.microsoft.com/office/drawing/2014/main" id="{A5BA52E4-0851-521A-D1F5-006DF8AAACCE}"/>
              </a:ext>
            </a:extLst>
          </p:cNvPr>
          <p:cNvCxnSpPr>
            <a:cxnSpLocks/>
          </p:cNvCxnSpPr>
          <p:nvPr/>
        </p:nvCxnSpPr>
        <p:spPr>
          <a:xfrm flipH="1">
            <a:off x="8696325" y="3863312"/>
            <a:ext cx="174386"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F9698794-356A-381D-BCC5-5E0394DF7B52}"/>
              </a:ext>
            </a:extLst>
          </p:cNvPr>
          <p:cNvCxnSpPr>
            <a:cxnSpLocks/>
          </p:cNvCxnSpPr>
          <p:nvPr/>
        </p:nvCxnSpPr>
        <p:spPr>
          <a:xfrm>
            <a:off x="9125506" y="3863312"/>
            <a:ext cx="172885"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7E50190A-B786-2F22-3823-CF9363F47197}"/>
              </a:ext>
            </a:extLst>
          </p:cNvPr>
          <p:cNvCxnSpPr>
            <a:cxnSpLocks/>
          </p:cNvCxnSpPr>
          <p:nvPr/>
        </p:nvCxnSpPr>
        <p:spPr>
          <a:xfrm>
            <a:off x="8996992" y="3863312"/>
            <a:ext cx="3697"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168FA8D-A7C3-CF6D-6580-F8CBCCF792E2}"/>
              </a:ext>
            </a:extLst>
          </p:cNvPr>
          <p:cNvCxnSpPr>
            <a:cxnSpLocks/>
          </p:cNvCxnSpPr>
          <p:nvPr/>
        </p:nvCxnSpPr>
        <p:spPr>
          <a:xfrm>
            <a:off x="8677096" y="2674688"/>
            <a:ext cx="193615" cy="5809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F098C3E6-F034-882E-52E4-5B1D9E4EF73B}"/>
              </a:ext>
            </a:extLst>
          </p:cNvPr>
          <p:cNvCxnSpPr>
            <a:cxnSpLocks/>
          </p:cNvCxnSpPr>
          <p:nvPr/>
        </p:nvCxnSpPr>
        <p:spPr>
          <a:xfrm>
            <a:off x="8997743" y="2674688"/>
            <a:ext cx="0" cy="5764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グループ化 78">
            <a:extLst>
              <a:ext uri="{FF2B5EF4-FFF2-40B4-BE49-F238E27FC236}">
                <a16:creationId xmlns:a16="http://schemas.microsoft.com/office/drawing/2014/main" id="{6E7E30F8-2948-4E01-02F2-1E67F1096F52}"/>
              </a:ext>
            </a:extLst>
          </p:cNvPr>
          <p:cNvGrpSpPr/>
          <p:nvPr/>
        </p:nvGrpSpPr>
        <p:grpSpPr>
          <a:xfrm>
            <a:off x="2500627" y="2283487"/>
            <a:ext cx="4868698" cy="669257"/>
            <a:chOff x="2500627" y="2283487"/>
            <a:chExt cx="4868698" cy="669257"/>
          </a:xfrm>
        </p:grpSpPr>
        <p:sp>
          <p:nvSpPr>
            <p:cNvPr id="67" name="テキスト ボックス 66">
              <a:extLst>
                <a:ext uri="{FF2B5EF4-FFF2-40B4-BE49-F238E27FC236}">
                  <a16:creationId xmlns:a16="http://schemas.microsoft.com/office/drawing/2014/main" id="{AB88F5ED-F9D8-E292-A14B-D0EF6281115D}"/>
                </a:ext>
              </a:extLst>
            </p:cNvPr>
            <p:cNvSpPr txBox="1"/>
            <p:nvPr/>
          </p:nvSpPr>
          <p:spPr>
            <a:xfrm>
              <a:off x="3938333" y="2283487"/>
              <a:ext cx="3430992"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kumimoji="1" lang="en-US" altLang="ja-JP" dirty="0">
                  <a:solidFill>
                    <a:srgbClr val="0070C0"/>
                  </a:solidFill>
                </a:rPr>
                <a:t>3AWG-3/0AWG</a:t>
              </a:r>
              <a:endParaRPr lang="en-US" altLang="ja-JP" dirty="0">
                <a:solidFill>
                  <a:srgbClr val="0070C0"/>
                </a:solidFill>
              </a:endParaRPr>
            </a:p>
          </p:txBody>
        </p:sp>
        <p:cxnSp>
          <p:nvCxnSpPr>
            <p:cNvPr id="68" name="コネクタ: カギ線 67">
              <a:extLst>
                <a:ext uri="{FF2B5EF4-FFF2-40B4-BE49-F238E27FC236}">
                  <a16:creationId xmlns:a16="http://schemas.microsoft.com/office/drawing/2014/main" id="{F534638D-D235-2085-4BBE-FBE5CF63B2A1}"/>
                </a:ext>
              </a:extLst>
            </p:cNvPr>
            <p:cNvCxnSpPr>
              <a:cxnSpLocks/>
              <a:stCxn id="67" idx="2"/>
            </p:cNvCxnSpPr>
            <p:nvPr/>
          </p:nvCxnSpPr>
          <p:spPr>
            <a:xfrm rot="5400000">
              <a:off x="3927266" y="1226180"/>
              <a:ext cx="299925" cy="3153203"/>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スライド番号プレースホルダー 36">
            <a:extLst>
              <a:ext uri="{FF2B5EF4-FFF2-40B4-BE49-F238E27FC236}">
                <a16:creationId xmlns:a16="http://schemas.microsoft.com/office/drawing/2014/main" id="{60503DDB-A248-9143-826E-2560432B72A0}"/>
              </a:ext>
            </a:extLst>
          </p:cNvPr>
          <p:cNvSpPr>
            <a:spLocks noGrp="1"/>
          </p:cNvSpPr>
          <p:nvPr>
            <p:ph type="sldNum" sz="quarter" idx="12"/>
          </p:nvPr>
        </p:nvSpPr>
        <p:spPr/>
        <p:txBody>
          <a:bodyPr/>
          <a:lstStyle/>
          <a:p>
            <a:fld id="{E7784300-A231-4CE8-BF2A-B73085566916}" type="slidenum">
              <a:rPr kumimoji="1" lang="ja-JP" altLang="en-US" smtClean="0"/>
              <a:t>74</a:t>
            </a:fld>
            <a:r>
              <a:rPr kumimoji="1" lang="ja-JP" altLang="en-US"/>
              <a:t>ページ</a:t>
            </a:r>
            <a:endParaRPr kumimoji="1" lang="ja-JP" altLang="en-US" dirty="0"/>
          </a:p>
        </p:txBody>
      </p:sp>
      <p:grpSp>
        <p:nvGrpSpPr>
          <p:cNvPr id="3" name="グループ化 2">
            <a:extLst>
              <a:ext uri="{FF2B5EF4-FFF2-40B4-BE49-F238E27FC236}">
                <a16:creationId xmlns:a16="http://schemas.microsoft.com/office/drawing/2014/main" id="{2656186C-26D1-5C02-E0A4-2D14C998702B}"/>
              </a:ext>
            </a:extLst>
          </p:cNvPr>
          <p:cNvGrpSpPr/>
          <p:nvPr/>
        </p:nvGrpSpPr>
        <p:grpSpPr>
          <a:xfrm>
            <a:off x="8625418" y="1309533"/>
            <a:ext cx="3255233" cy="903657"/>
            <a:chOff x="8668963" y="1326543"/>
            <a:chExt cx="3255233" cy="903657"/>
          </a:xfrm>
        </p:grpSpPr>
        <p:sp>
          <p:nvSpPr>
            <p:cNvPr id="7" name="吹き出し: 折線 6">
              <a:extLst>
                <a:ext uri="{FF2B5EF4-FFF2-40B4-BE49-F238E27FC236}">
                  <a16:creationId xmlns:a16="http://schemas.microsoft.com/office/drawing/2014/main" id="{7DF7E2DB-72AF-BB38-4FFC-02E42C64652A}"/>
                </a:ext>
              </a:extLst>
            </p:cNvPr>
            <p:cNvSpPr/>
            <p:nvPr/>
          </p:nvSpPr>
          <p:spPr>
            <a:xfrm>
              <a:off x="9847658" y="1326543"/>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12" name="グループ化 11">
              <a:extLst>
                <a:ext uri="{FF2B5EF4-FFF2-40B4-BE49-F238E27FC236}">
                  <a16:creationId xmlns:a16="http://schemas.microsoft.com/office/drawing/2014/main" id="{6CD9A072-6EA6-EC31-C5B9-003895102580}"/>
                </a:ext>
              </a:extLst>
            </p:cNvPr>
            <p:cNvGrpSpPr/>
            <p:nvPr/>
          </p:nvGrpSpPr>
          <p:grpSpPr>
            <a:xfrm>
              <a:off x="8668963" y="1965829"/>
              <a:ext cx="720951" cy="264371"/>
              <a:chOff x="738051" y="2372149"/>
              <a:chExt cx="264371" cy="264371"/>
            </a:xfrm>
          </p:grpSpPr>
          <p:cxnSp>
            <p:nvCxnSpPr>
              <p:cNvPr id="14" name="直線コネクタ 13">
                <a:extLst>
                  <a:ext uri="{FF2B5EF4-FFF2-40B4-BE49-F238E27FC236}">
                    <a16:creationId xmlns:a16="http://schemas.microsoft.com/office/drawing/2014/main" id="{B07B94C0-B916-0D69-7C7A-78BC014380E9}"/>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99BD7742-D12E-F84A-2DF2-7EC098199B72}"/>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1" name="グループ化 10">
            <a:extLst>
              <a:ext uri="{FF2B5EF4-FFF2-40B4-BE49-F238E27FC236}">
                <a16:creationId xmlns:a16="http://schemas.microsoft.com/office/drawing/2014/main" id="{55F055FB-D649-51EC-C498-625E89AA1380}"/>
              </a:ext>
            </a:extLst>
          </p:cNvPr>
          <p:cNvGrpSpPr/>
          <p:nvPr/>
        </p:nvGrpSpPr>
        <p:grpSpPr>
          <a:xfrm>
            <a:off x="4780280" y="3283579"/>
            <a:ext cx="2631440" cy="1293815"/>
            <a:chOff x="3978780" y="3799468"/>
            <a:chExt cx="2631440" cy="1293815"/>
          </a:xfrm>
        </p:grpSpPr>
        <p:sp>
          <p:nvSpPr>
            <p:cNvPr id="6" name="テキスト ボックス 5">
              <a:extLst>
                <a:ext uri="{FF2B5EF4-FFF2-40B4-BE49-F238E27FC236}">
                  <a16:creationId xmlns:a16="http://schemas.microsoft.com/office/drawing/2014/main" id="{32FFD662-5066-0E2B-CFCE-D1812098FF45}"/>
                </a:ext>
              </a:extLst>
            </p:cNvPr>
            <p:cNvSpPr txBox="1"/>
            <p:nvPr/>
          </p:nvSpPr>
          <p:spPr>
            <a:xfrm>
              <a:off x="3978780" y="4169953"/>
              <a:ext cx="2631440" cy="923330"/>
            </a:xfrm>
            <a:prstGeom prst="rect">
              <a:avLst/>
            </a:prstGeom>
            <a:noFill/>
          </p:spPr>
          <p:txBody>
            <a:bodyPr wrap="square" rtlCol="0">
              <a:spAutoFit/>
            </a:bodyPr>
            <a:lstStyle/>
            <a:p>
              <a:r>
                <a:rPr kumimoji="1" lang="en-US" altLang="ja-JP" dirty="0"/>
                <a:t>AC600V</a:t>
              </a:r>
              <a:r>
                <a:rPr kumimoji="1" lang="ja-JP" altLang="en-US" dirty="0"/>
                <a:t>　</a:t>
              </a:r>
              <a:r>
                <a:rPr lang="en-US" altLang="ja-JP" dirty="0"/>
                <a:t>250</a:t>
              </a:r>
              <a:r>
                <a:rPr kumimoji="1" lang="en-US" altLang="ja-JP" dirty="0"/>
                <a:t>A</a:t>
              </a:r>
            </a:p>
            <a:p>
              <a:r>
                <a:rPr kumimoji="1" lang="en-US" altLang="ja-JP" dirty="0"/>
                <a:t>IN	</a:t>
              </a:r>
              <a:r>
                <a:rPr kumimoji="1" lang="ja-JP" altLang="en-US" dirty="0"/>
                <a:t>：</a:t>
              </a:r>
              <a:r>
                <a:rPr kumimoji="1" lang="en-US" altLang="ja-JP" dirty="0"/>
                <a:t>M10×</a:t>
              </a:r>
              <a:r>
                <a:rPr kumimoji="1" lang="ja-JP" altLang="en-US" dirty="0"/>
                <a:t>１</a:t>
              </a:r>
              <a:endParaRPr kumimoji="1" lang="en-US" altLang="ja-JP" dirty="0"/>
            </a:p>
            <a:p>
              <a:r>
                <a:rPr lang="en-US" altLang="ja-JP" dirty="0"/>
                <a:t>OUT	</a:t>
              </a:r>
              <a:r>
                <a:rPr lang="ja-JP" altLang="en-US" dirty="0"/>
                <a:t>：</a:t>
              </a:r>
              <a:r>
                <a:rPr lang="en-US" altLang="ja-JP" dirty="0"/>
                <a:t>M6×5</a:t>
              </a:r>
            </a:p>
          </p:txBody>
        </p:sp>
        <p:sp>
          <p:nvSpPr>
            <p:cNvPr id="10" name="テキスト ボックス 9">
              <a:extLst>
                <a:ext uri="{FF2B5EF4-FFF2-40B4-BE49-F238E27FC236}">
                  <a16:creationId xmlns:a16="http://schemas.microsoft.com/office/drawing/2014/main" id="{480010AD-45C5-2467-06DD-4CDB0C88514E}"/>
                </a:ext>
              </a:extLst>
            </p:cNvPr>
            <p:cNvSpPr txBox="1"/>
            <p:nvPr/>
          </p:nvSpPr>
          <p:spPr>
            <a:xfrm>
              <a:off x="3978780" y="3799468"/>
              <a:ext cx="2605052" cy="369332"/>
            </a:xfrm>
            <a:prstGeom prst="rect">
              <a:avLst/>
            </a:prstGeom>
            <a:noFill/>
          </p:spPr>
          <p:txBody>
            <a:bodyPr wrap="square">
              <a:spAutoFit/>
            </a:bodyPr>
            <a:lstStyle/>
            <a:p>
              <a:r>
                <a:rPr lang="en-US" altLang="ja-JP" dirty="0">
                  <a:hlinkClick r:id="rId6"/>
                </a:rPr>
                <a:t>OTP-9000-M10</a:t>
              </a:r>
              <a:endParaRPr lang="ja-JP" altLang="en-US" dirty="0"/>
            </a:p>
          </p:txBody>
        </p:sp>
      </p:grpSp>
      <p:cxnSp>
        <p:nvCxnSpPr>
          <p:cNvPr id="40" name="直線コネクタ 39">
            <a:extLst>
              <a:ext uri="{FF2B5EF4-FFF2-40B4-BE49-F238E27FC236}">
                <a16:creationId xmlns:a16="http://schemas.microsoft.com/office/drawing/2014/main" id="{2151F253-FD19-5218-4E75-ACA8B1C0FDE3}"/>
              </a:ext>
            </a:extLst>
          </p:cNvPr>
          <p:cNvCxnSpPr>
            <a:cxnSpLocks/>
          </p:cNvCxnSpPr>
          <p:nvPr/>
        </p:nvCxnSpPr>
        <p:spPr>
          <a:xfrm flipH="1">
            <a:off x="9124774" y="2674688"/>
            <a:ext cx="193615" cy="5809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3753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6106-AD43-996F-9E4E-43E361D11EF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FBDFDA2-D8D3-E856-856A-0C782E0CCE70}"/>
              </a:ext>
            </a:extLst>
          </p:cNvPr>
          <p:cNvSpPr>
            <a:spLocks noGrp="1"/>
          </p:cNvSpPr>
          <p:nvPr>
            <p:ph type="title"/>
          </p:nvPr>
        </p:nvSpPr>
        <p:spPr>
          <a:xfrm>
            <a:off x="838200" y="136525"/>
            <a:ext cx="10515600" cy="520701"/>
          </a:xfrm>
        </p:spPr>
        <p:txBody>
          <a:bodyPr>
            <a:normAutofit/>
          </a:bodyPr>
          <a:lstStyle/>
          <a:p>
            <a:r>
              <a:rPr kumimoji="1" lang="en-US" altLang="ja-JP" sz="2800" dirty="0"/>
              <a:t>OTP-</a:t>
            </a:r>
            <a:r>
              <a:rPr lang="en-US" altLang="ja-JP" sz="2800" dirty="0"/>
              <a:t>9</a:t>
            </a:r>
            <a:r>
              <a:rPr kumimoji="1" lang="en-US" altLang="ja-JP" sz="2800" dirty="0"/>
              <a:t>000</a:t>
            </a:r>
            <a:r>
              <a:rPr kumimoji="1" lang="ja-JP" altLang="en-US" sz="2800" dirty="0"/>
              <a:t>シリーズとコンビネーション</a:t>
            </a:r>
          </a:p>
        </p:txBody>
      </p:sp>
      <p:sp>
        <p:nvSpPr>
          <p:cNvPr id="10" name="スライド番号プレースホルダー 9">
            <a:extLst>
              <a:ext uri="{FF2B5EF4-FFF2-40B4-BE49-F238E27FC236}">
                <a16:creationId xmlns:a16="http://schemas.microsoft.com/office/drawing/2014/main" id="{6AD825E6-180C-DF25-2228-0BFCC0EDD6E7}"/>
              </a:ext>
            </a:extLst>
          </p:cNvPr>
          <p:cNvSpPr>
            <a:spLocks noGrp="1"/>
          </p:cNvSpPr>
          <p:nvPr>
            <p:ph type="sldNum" sz="quarter" idx="12"/>
          </p:nvPr>
        </p:nvSpPr>
        <p:spPr/>
        <p:txBody>
          <a:bodyPr/>
          <a:lstStyle/>
          <a:p>
            <a:fld id="{E7784300-A231-4CE8-BF2A-B73085566916}" type="slidenum">
              <a:rPr kumimoji="1" lang="ja-JP" altLang="en-US" smtClean="0"/>
              <a:t>75</a:t>
            </a:fld>
            <a:r>
              <a:rPr kumimoji="1" lang="ja-JP" altLang="en-US"/>
              <a:t>ページ</a:t>
            </a:r>
            <a:endParaRPr kumimoji="1" lang="ja-JP" altLang="en-US" dirty="0"/>
          </a:p>
        </p:txBody>
      </p:sp>
      <p:pic>
        <p:nvPicPr>
          <p:cNvPr id="4" name="図 3">
            <a:extLst>
              <a:ext uri="{FF2B5EF4-FFF2-40B4-BE49-F238E27FC236}">
                <a16:creationId xmlns:a16="http://schemas.microsoft.com/office/drawing/2014/main" id="{5EE35EDB-0A06-CFF3-7981-5C720DE6DCA0}"/>
              </a:ext>
            </a:extLst>
          </p:cNvPr>
          <p:cNvPicPr>
            <a:picLocks noChangeAspect="1"/>
          </p:cNvPicPr>
          <p:nvPr/>
        </p:nvPicPr>
        <p:blipFill>
          <a:blip r:embed="rId2"/>
          <a:stretch>
            <a:fillRect/>
          </a:stretch>
        </p:blipFill>
        <p:spPr>
          <a:xfrm>
            <a:off x="838195" y="657226"/>
            <a:ext cx="10515603" cy="4144564"/>
          </a:xfrm>
          <a:prstGeom prst="rect">
            <a:avLst/>
          </a:prstGeom>
          <a:ln>
            <a:solidFill>
              <a:schemeClr val="tx1"/>
            </a:solidFill>
          </a:ln>
        </p:spPr>
      </p:pic>
      <p:sp>
        <p:nvSpPr>
          <p:cNvPr id="13" name="テキスト ボックス 12">
            <a:extLst>
              <a:ext uri="{FF2B5EF4-FFF2-40B4-BE49-F238E27FC236}">
                <a16:creationId xmlns:a16="http://schemas.microsoft.com/office/drawing/2014/main" id="{D42525E2-64A5-6489-DB05-CB1F401C2D93}"/>
              </a:ext>
            </a:extLst>
          </p:cNvPr>
          <p:cNvSpPr txBox="1"/>
          <p:nvPr/>
        </p:nvSpPr>
        <p:spPr>
          <a:xfrm>
            <a:off x="838195" y="4801790"/>
            <a:ext cx="6094140" cy="369332"/>
          </a:xfrm>
          <a:prstGeom prst="rect">
            <a:avLst/>
          </a:prstGeom>
          <a:noFill/>
        </p:spPr>
        <p:txBody>
          <a:bodyPr wrap="square">
            <a:spAutoFit/>
          </a:bodyPr>
          <a:lstStyle/>
          <a:p>
            <a:r>
              <a:rPr lang="en-US" altLang="ja-JP" dirty="0">
                <a:hlinkClick r:id="rId3"/>
              </a:rPr>
              <a:t>OTP-9000-M10 | Product </a:t>
            </a:r>
            <a:r>
              <a:rPr lang="en-US" altLang="ja-JP" dirty="0" err="1">
                <a:hlinkClick r:id="rId3"/>
              </a:rPr>
              <a:t>iQ</a:t>
            </a:r>
            <a:r>
              <a:rPr lang="en-US" altLang="ja-JP" dirty="0">
                <a:hlinkClick r:id="rId3"/>
              </a:rPr>
              <a:t> - Product </a:t>
            </a:r>
            <a:r>
              <a:rPr lang="en-US" altLang="ja-JP" dirty="0" err="1">
                <a:hlinkClick r:id="rId3"/>
              </a:rPr>
              <a:t>iQ</a:t>
            </a:r>
            <a:endParaRPr lang="ja-JP" altLang="en-US" dirty="0"/>
          </a:p>
        </p:txBody>
      </p:sp>
      <p:sp>
        <p:nvSpPr>
          <p:cNvPr id="8" name="正方形/長方形 7">
            <a:extLst>
              <a:ext uri="{FF2B5EF4-FFF2-40B4-BE49-F238E27FC236}">
                <a16:creationId xmlns:a16="http://schemas.microsoft.com/office/drawing/2014/main" id="{AB7E0E1B-1F52-B973-7FDF-D72B9778C6F2}"/>
              </a:ext>
            </a:extLst>
          </p:cNvPr>
          <p:cNvSpPr/>
          <p:nvPr/>
        </p:nvSpPr>
        <p:spPr>
          <a:xfrm>
            <a:off x="838195" y="3979493"/>
            <a:ext cx="10515602" cy="4401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496050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998AB-563A-8899-4814-607A74FD9C2E}"/>
            </a:ext>
          </a:extLst>
        </p:cNvPr>
        <p:cNvGrpSpPr/>
        <p:nvPr/>
      </p:nvGrpSpPr>
      <p:grpSpPr>
        <a:xfrm>
          <a:off x="0" y="0"/>
          <a:ext cx="0" cy="0"/>
          <a:chOff x="0" y="0"/>
          <a:chExt cx="0" cy="0"/>
        </a:xfrm>
      </p:grpSpPr>
      <p:pic>
        <p:nvPicPr>
          <p:cNvPr id="58" name="図 57" descr="時計, 挿絵 が含まれている画像&#10;&#10;AI 生成コンテンツは誤りを含む可能性があります。">
            <a:extLst>
              <a:ext uri="{FF2B5EF4-FFF2-40B4-BE49-F238E27FC236}">
                <a16:creationId xmlns:a16="http://schemas.microsoft.com/office/drawing/2014/main" id="{F6B52C3B-0033-5A06-F338-50048ACF5377}"/>
              </a:ext>
            </a:extLst>
          </p:cNvPr>
          <p:cNvPicPr>
            <a:picLocks noChangeAspect="1"/>
          </p:cNvPicPr>
          <p:nvPr/>
        </p:nvPicPr>
        <p:blipFill>
          <a:blip r:embed="rId2"/>
          <a:stretch>
            <a:fillRect/>
          </a:stretch>
        </p:blipFill>
        <p:spPr>
          <a:xfrm>
            <a:off x="8773192" y="847462"/>
            <a:ext cx="447600" cy="1077844"/>
          </a:xfrm>
          <a:prstGeom prst="rect">
            <a:avLst/>
          </a:prstGeom>
        </p:spPr>
      </p:pic>
      <p:pic>
        <p:nvPicPr>
          <p:cNvPr id="42" name="図 41" descr="ダイアグラム&#10;&#10;AI 生成コンテンツは誤りを含む可能性があります。">
            <a:extLst>
              <a:ext uri="{FF2B5EF4-FFF2-40B4-BE49-F238E27FC236}">
                <a16:creationId xmlns:a16="http://schemas.microsoft.com/office/drawing/2014/main" id="{794A5E7A-F691-C869-E473-937E731C92A7}"/>
              </a:ext>
            </a:extLst>
          </p:cNvPr>
          <p:cNvPicPr>
            <a:picLocks noChangeAspect="1"/>
          </p:cNvPicPr>
          <p:nvPr/>
        </p:nvPicPr>
        <p:blipFill>
          <a:blip r:embed="rId3"/>
          <a:stretch>
            <a:fillRect/>
          </a:stretch>
        </p:blipFill>
        <p:spPr>
          <a:xfrm>
            <a:off x="920291" y="3369678"/>
            <a:ext cx="2337338" cy="1432758"/>
          </a:xfrm>
          <a:prstGeom prst="rect">
            <a:avLst/>
          </a:prstGeom>
        </p:spPr>
      </p:pic>
      <p:pic>
        <p:nvPicPr>
          <p:cNvPr id="7" name="図 6" descr="時計, 挿絵 が含まれている画像&#10;&#10;AI 生成コンテンツは誤りを含む可能性があります。">
            <a:extLst>
              <a:ext uri="{FF2B5EF4-FFF2-40B4-BE49-F238E27FC236}">
                <a16:creationId xmlns:a16="http://schemas.microsoft.com/office/drawing/2014/main" id="{54053A87-EEFD-4E70-2B09-6DFBF29A1071}"/>
              </a:ext>
            </a:extLst>
          </p:cNvPr>
          <p:cNvPicPr>
            <a:picLocks noChangeAspect="1"/>
          </p:cNvPicPr>
          <p:nvPr/>
        </p:nvPicPr>
        <p:blipFill>
          <a:blip r:embed="rId2"/>
          <a:stretch>
            <a:fillRect/>
          </a:stretch>
        </p:blipFill>
        <p:spPr>
          <a:xfrm>
            <a:off x="1697244" y="1212141"/>
            <a:ext cx="783432" cy="1886544"/>
          </a:xfrm>
          <a:prstGeom prst="rect">
            <a:avLst/>
          </a:prstGeom>
        </p:spPr>
      </p:pic>
      <p:sp>
        <p:nvSpPr>
          <p:cNvPr id="2" name="タイトル 1">
            <a:extLst>
              <a:ext uri="{FF2B5EF4-FFF2-40B4-BE49-F238E27FC236}">
                <a16:creationId xmlns:a16="http://schemas.microsoft.com/office/drawing/2014/main" id="{A26C77B8-841E-7C2D-AFDB-84AAB3062B63}"/>
              </a:ext>
            </a:extLst>
          </p:cNvPr>
          <p:cNvSpPr>
            <a:spLocks noGrp="1"/>
          </p:cNvSpPr>
          <p:nvPr>
            <p:ph type="title"/>
          </p:nvPr>
        </p:nvSpPr>
        <p:spPr>
          <a:xfrm>
            <a:off x="196789" y="233406"/>
            <a:ext cx="11798422" cy="914097"/>
          </a:xfrm>
        </p:spPr>
        <p:txBody>
          <a:bodyPr>
            <a:normAutofit fontScale="90000"/>
          </a:bodyPr>
          <a:lstStyle/>
          <a:p>
            <a:r>
              <a:rPr kumimoji="1" lang="en-US" altLang="ja-JP" sz="3100" dirty="0">
                <a:latin typeface="+mn-ea"/>
                <a:ea typeface="+mn-ea"/>
              </a:rPr>
              <a:t>2.2.2.5</a:t>
            </a:r>
            <a:r>
              <a:rPr kumimoji="1" lang="ja-JP" altLang="en-US" sz="3100" dirty="0">
                <a:latin typeface="+mn-ea"/>
                <a:ea typeface="+mn-ea"/>
              </a:rPr>
              <a:t>　</a:t>
            </a:r>
            <a:r>
              <a:rPr lang="en-US" altLang="ja-JP" sz="3200" dirty="0">
                <a:latin typeface="游ゴシック" panose="020B0400000000000000" pitchFamily="50" charset="-128"/>
                <a:ea typeface="游ゴシック" panose="020B0400000000000000" pitchFamily="50" charset="-128"/>
              </a:rPr>
              <a:t> 400AF</a:t>
            </a:r>
            <a:r>
              <a:rPr lang="ja-JP" altLang="en-US" sz="3200" dirty="0">
                <a:latin typeface="游ゴシック" panose="020B0400000000000000" pitchFamily="50" charset="-128"/>
                <a:ea typeface="游ゴシック" panose="020B0400000000000000" pitchFamily="50" charset="-128"/>
              </a:rPr>
              <a:t>　</a:t>
            </a:r>
            <a:r>
              <a:rPr lang="en-US" altLang="ja-JP" sz="3200" dirty="0">
                <a:latin typeface="游ゴシック" panose="020B0400000000000000" pitchFamily="50" charset="-128"/>
                <a:ea typeface="游ゴシック" panose="020B0400000000000000" pitchFamily="50" charset="-128"/>
              </a:rPr>
              <a:t>NF400-SWU+OTP-7000-3P-SCCR</a:t>
            </a:r>
            <a:br>
              <a:rPr kumimoji="1" lang="en-US" altLang="ja-JP" sz="2200" dirty="0">
                <a:latin typeface="+mn-ea"/>
                <a:ea typeface="+mn-ea"/>
              </a:rPr>
            </a:br>
            <a:r>
              <a:rPr kumimoji="1" lang="ja-JP" altLang="en-US" sz="3600" dirty="0">
                <a:latin typeface="+mn-ea"/>
                <a:ea typeface="+mn-ea"/>
              </a:rPr>
              <a:t>　　　</a:t>
            </a:r>
            <a:r>
              <a:rPr lang="ja-JP" altLang="en-US" sz="3600" dirty="0">
                <a:latin typeface="+mn-ea"/>
                <a:ea typeface="+mn-ea"/>
              </a:rPr>
              <a:t> </a:t>
            </a:r>
            <a:r>
              <a:rPr kumimoji="1" lang="ja-JP" altLang="en-US" sz="2200" dirty="0">
                <a:latin typeface="+mn-ea"/>
                <a:ea typeface="+mn-ea"/>
              </a:rPr>
              <a:t>組合せ認定</a:t>
            </a:r>
            <a:r>
              <a:rPr kumimoji="1" lang="en-US" altLang="ja-JP" sz="2200" dirty="0">
                <a:latin typeface="+mn-ea"/>
                <a:ea typeface="+mn-ea"/>
              </a:rPr>
              <a:t>SCCR</a:t>
            </a:r>
            <a:r>
              <a:rPr kumimoji="1" lang="ja-JP" altLang="en-US" sz="2200" dirty="0">
                <a:latin typeface="+mn-ea"/>
                <a:ea typeface="+mn-ea"/>
              </a:rPr>
              <a:t>：</a:t>
            </a:r>
            <a:r>
              <a:rPr kumimoji="1" lang="en-US" altLang="ja-JP" sz="2200" dirty="0">
                <a:solidFill>
                  <a:srgbClr val="FF0000"/>
                </a:solidFill>
                <a:latin typeface="+mn-ea"/>
                <a:ea typeface="+mn-ea"/>
              </a:rPr>
              <a:t>35kA(AC240V</a:t>
            </a:r>
            <a:r>
              <a:rPr kumimoji="1" lang="ja-JP" altLang="en-US" sz="2200" dirty="0">
                <a:solidFill>
                  <a:srgbClr val="FF0000"/>
                </a:solidFill>
                <a:latin typeface="+mn-ea"/>
                <a:ea typeface="+mn-ea"/>
              </a:rPr>
              <a:t>以下　</a:t>
            </a:r>
            <a:r>
              <a:rPr kumimoji="1" lang="en-US" altLang="ja-JP" sz="2200" dirty="0">
                <a:solidFill>
                  <a:srgbClr val="FF0000"/>
                </a:solidFill>
                <a:latin typeface="+mn-ea"/>
                <a:ea typeface="+mn-ea"/>
              </a:rPr>
              <a:t>200A</a:t>
            </a:r>
            <a:r>
              <a:rPr kumimoji="1" lang="ja-JP" altLang="en-US" sz="2200" dirty="0">
                <a:solidFill>
                  <a:srgbClr val="FF0000"/>
                </a:solidFill>
                <a:latin typeface="+mn-ea"/>
                <a:ea typeface="+mn-ea"/>
              </a:rPr>
              <a:t>以下）</a:t>
            </a:r>
          </a:p>
        </p:txBody>
      </p:sp>
      <p:sp>
        <p:nvSpPr>
          <p:cNvPr id="20" name="テキスト ボックス 19">
            <a:extLst>
              <a:ext uri="{FF2B5EF4-FFF2-40B4-BE49-F238E27FC236}">
                <a16:creationId xmlns:a16="http://schemas.microsoft.com/office/drawing/2014/main" id="{C7438691-BD77-3C79-8A4A-9D07531F7FD1}"/>
              </a:ext>
            </a:extLst>
          </p:cNvPr>
          <p:cNvSpPr txBox="1"/>
          <p:nvPr/>
        </p:nvSpPr>
        <p:spPr>
          <a:xfrm>
            <a:off x="3938333" y="1128606"/>
            <a:ext cx="2262158" cy="646331"/>
          </a:xfrm>
          <a:prstGeom prst="rect">
            <a:avLst/>
          </a:prstGeom>
          <a:noFill/>
        </p:spPr>
        <p:txBody>
          <a:bodyPr wrap="none" rtlCol="0">
            <a:spAutoFit/>
          </a:bodyPr>
          <a:lstStyle/>
          <a:p>
            <a:r>
              <a:rPr kumimoji="1" lang="ja-JP" altLang="en-US" dirty="0"/>
              <a:t>組合せ認定ブレーカ</a:t>
            </a:r>
            <a:endParaRPr kumimoji="1" lang="en-US" altLang="ja-JP" dirty="0"/>
          </a:p>
          <a:p>
            <a:r>
              <a:rPr kumimoji="1" lang="en-US" altLang="ja-JP" dirty="0"/>
              <a:t>NF400-SWU</a:t>
            </a:r>
          </a:p>
        </p:txBody>
      </p:sp>
      <p:cxnSp>
        <p:nvCxnSpPr>
          <p:cNvPr id="24" name="直線コネクタ 23">
            <a:extLst>
              <a:ext uri="{FF2B5EF4-FFF2-40B4-BE49-F238E27FC236}">
                <a16:creationId xmlns:a16="http://schemas.microsoft.com/office/drawing/2014/main" id="{4BDD03B2-B038-7950-3883-A844E3076355}"/>
              </a:ext>
            </a:extLst>
          </p:cNvPr>
          <p:cNvCxnSpPr>
            <a:cxnSpLocks/>
          </p:cNvCxnSpPr>
          <p:nvPr/>
        </p:nvCxnSpPr>
        <p:spPr>
          <a:xfrm flipH="1">
            <a:off x="1158240" y="3032760"/>
            <a:ext cx="632460" cy="7938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8650E2A2-F4A4-05EA-D919-DFA77D7C1BCF}"/>
              </a:ext>
            </a:extLst>
          </p:cNvPr>
          <p:cNvCxnSpPr>
            <a:cxnSpLocks/>
          </p:cNvCxnSpPr>
          <p:nvPr/>
        </p:nvCxnSpPr>
        <p:spPr>
          <a:xfrm flipH="1">
            <a:off x="1905000" y="3037725"/>
            <a:ext cx="183960" cy="825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D63E91C-5719-17B1-3596-5BBB2C5AC41F}"/>
              </a:ext>
            </a:extLst>
          </p:cNvPr>
          <p:cNvCxnSpPr>
            <a:cxnSpLocks/>
          </p:cNvCxnSpPr>
          <p:nvPr/>
        </p:nvCxnSpPr>
        <p:spPr>
          <a:xfrm>
            <a:off x="2392680" y="3032760"/>
            <a:ext cx="283040" cy="8305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FB4E0B1F-BBD1-C1D5-76FE-B55BA662A3F3}"/>
              </a:ext>
            </a:extLst>
          </p:cNvPr>
          <p:cNvSpPr txBox="1"/>
          <p:nvPr/>
        </p:nvSpPr>
        <p:spPr>
          <a:xfrm>
            <a:off x="381834" y="4919890"/>
            <a:ext cx="3405099" cy="1323439"/>
          </a:xfrm>
          <a:prstGeom prst="rect">
            <a:avLst/>
          </a:prstGeom>
          <a:noFill/>
          <a:ln w="28575">
            <a:solidFill>
              <a:srgbClr val="0070C0"/>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0070C0"/>
                </a:solidFill>
              </a:rPr>
              <a:t>OUT</a:t>
            </a:r>
            <a:r>
              <a:rPr kumimoji="1" lang="ja-JP" altLang="en-US" sz="2000" dirty="0">
                <a:solidFill>
                  <a:srgbClr val="0070C0"/>
                </a:solidFill>
              </a:rPr>
              <a:t>側電線範囲</a:t>
            </a:r>
            <a:r>
              <a:rPr kumimoji="1" lang="en-US" altLang="ja-JP" sz="2000" dirty="0">
                <a:solidFill>
                  <a:srgbClr val="0070C0"/>
                </a:solidFill>
              </a:rPr>
              <a:t>:14-</a:t>
            </a:r>
            <a:r>
              <a:rPr lang="en-US" altLang="ja-JP" sz="2000" dirty="0">
                <a:solidFill>
                  <a:srgbClr val="0070C0"/>
                </a:solidFill>
              </a:rPr>
              <a:t>8</a:t>
            </a:r>
            <a:r>
              <a:rPr kumimoji="1" lang="en-US" altLang="ja-JP" sz="2000" dirty="0">
                <a:solidFill>
                  <a:srgbClr val="0070C0"/>
                </a:solidFill>
              </a:rPr>
              <a:t>AWG</a:t>
            </a:r>
          </a:p>
          <a:p>
            <a:r>
              <a:rPr kumimoji="1" lang="ja-JP" altLang="en-US" sz="2000" dirty="0">
                <a:solidFill>
                  <a:srgbClr val="0070C0"/>
                </a:solidFill>
              </a:rPr>
              <a:t>（圧着端子の</a:t>
            </a:r>
            <a:r>
              <a:rPr kumimoji="1" lang="en-US" altLang="ja-JP" sz="2000" dirty="0">
                <a:solidFill>
                  <a:srgbClr val="0070C0"/>
                </a:solidFill>
              </a:rPr>
              <a:t>2</a:t>
            </a:r>
            <a:r>
              <a:rPr kumimoji="1" lang="ja-JP" altLang="en-US" sz="2000" dirty="0">
                <a:solidFill>
                  <a:srgbClr val="0070C0"/>
                </a:solidFill>
              </a:rPr>
              <a:t>枚重ね不可）</a:t>
            </a:r>
            <a:endParaRPr kumimoji="1" lang="en-US" altLang="ja-JP" sz="2000" dirty="0">
              <a:solidFill>
                <a:srgbClr val="0070C0"/>
              </a:solidFill>
            </a:endParaRPr>
          </a:p>
          <a:p>
            <a:r>
              <a:rPr lang="ja-JP" altLang="en-US" sz="2000" dirty="0">
                <a:solidFill>
                  <a:srgbClr val="0070C0"/>
                </a:solidFill>
              </a:rPr>
              <a:t>最大</a:t>
            </a:r>
            <a:r>
              <a:rPr lang="en-US" altLang="ja-JP" sz="2000" dirty="0">
                <a:solidFill>
                  <a:srgbClr val="0070C0"/>
                </a:solidFill>
              </a:rPr>
              <a:t>5</a:t>
            </a:r>
            <a:r>
              <a:rPr lang="ja-JP" altLang="en-US" sz="2000" dirty="0">
                <a:solidFill>
                  <a:srgbClr val="0070C0"/>
                </a:solidFill>
              </a:rPr>
              <a:t>分岐　</a:t>
            </a:r>
            <a:r>
              <a:rPr lang="en-US" altLang="ja-JP" sz="2000" dirty="0">
                <a:solidFill>
                  <a:srgbClr val="0070C0"/>
                </a:solidFill>
              </a:rPr>
              <a:t>SCCR35kA</a:t>
            </a:r>
          </a:p>
          <a:p>
            <a:r>
              <a:rPr lang="ja-JP" altLang="en-US" sz="2000" dirty="0">
                <a:solidFill>
                  <a:srgbClr val="0070C0"/>
                </a:solidFill>
              </a:rPr>
              <a:t>最大</a:t>
            </a:r>
            <a:r>
              <a:rPr lang="en-US" altLang="ja-JP" sz="2000" dirty="0">
                <a:solidFill>
                  <a:srgbClr val="0070C0"/>
                </a:solidFill>
              </a:rPr>
              <a:t>10</a:t>
            </a:r>
            <a:r>
              <a:rPr lang="ja-JP" altLang="en-US" sz="2000" dirty="0">
                <a:solidFill>
                  <a:srgbClr val="0070C0"/>
                </a:solidFill>
              </a:rPr>
              <a:t>分岐　</a:t>
            </a:r>
            <a:r>
              <a:rPr lang="en-US" altLang="ja-JP" sz="2000" dirty="0">
                <a:solidFill>
                  <a:srgbClr val="0070C0"/>
                </a:solidFill>
              </a:rPr>
              <a:t>SCCR10kA</a:t>
            </a:r>
          </a:p>
        </p:txBody>
      </p:sp>
      <p:cxnSp>
        <p:nvCxnSpPr>
          <p:cNvPr id="33" name="コネクタ: カギ線 32">
            <a:extLst>
              <a:ext uri="{FF2B5EF4-FFF2-40B4-BE49-F238E27FC236}">
                <a16:creationId xmlns:a16="http://schemas.microsoft.com/office/drawing/2014/main" id="{134A49DC-06D3-B9A8-AA3B-068427B6F875}"/>
              </a:ext>
            </a:extLst>
          </p:cNvPr>
          <p:cNvCxnSpPr>
            <a:cxnSpLocks/>
            <a:stCxn id="32" idx="0"/>
            <a:endCxn id="34" idx="2"/>
          </p:cNvCxnSpPr>
          <p:nvPr/>
        </p:nvCxnSpPr>
        <p:spPr>
          <a:xfrm rot="16200000" flipV="1">
            <a:off x="1926440" y="4761945"/>
            <a:ext cx="315889" cy="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B26451F4-7814-9016-247E-7B20DEB0BE81}"/>
              </a:ext>
            </a:extLst>
          </p:cNvPr>
          <p:cNvSpPr/>
          <p:nvPr/>
        </p:nvSpPr>
        <p:spPr>
          <a:xfrm>
            <a:off x="954376" y="4079355"/>
            <a:ext cx="2260014" cy="524646"/>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7AD02875-5A82-56B2-40FE-FBA47F53DAC7}"/>
              </a:ext>
            </a:extLst>
          </p:cNvPr>
          <p:cNvSpPr txBox="1"/>
          <p:nvPr/>
        </p:nvSpPr>
        <p:spPr>
          <a:xfrm>
            <a:off x="4424458" y="5647390"/>
            <a:ext cx="4644220" cy="646331"/>
          </a:xfrm>
          <a:prstGeom prst="rect">
            <a:avLst/>
          </a:prstGeom>
          <a:noFill/>
        </p:spPr>
        <p:txBody>
          <a:bodyPr wrap="none" rtlCol="0">
            <a:spAutoFit/>
          </a:bodyPr>
          <a:lstStyle/>
          <a:p>
            <a:r>
              <a:rPr kumimoji="1" lang="en-US" altLang="ja-JP" dirty="0"/>
              <a:t>※NEC 430.28</a:t>
            </a:r>
            <a:r>
              <a:rPr kumimoji="1" lang="ja-JP" altLang="en-US" dirty="0"/>
              <a:t>と</a:t>
            </a:r>
            <a:r>
              <a:rPr kumimoji="1" lang="en-US" altLang="ja-JP" dirty="0"/>
              <a:t>UL 508A 31.4.3</a:t>
            </a:r>
            <a:r>
              <a:rPr kumimoji="1" lang="ja-JP" altLang="en-US" dirty="0"/>
              <a:t>に適合した</a:t>
            </a:r>
            <a:endParaRPr kumimoji="1" lang="en-US" altLang="ja-JP" dirty="0"/>
          </a:p>
          <a:p>
            <a:r>
              <a:rPr kumimoji="1" lang="ja-JP" altLang="en-US" dirty="0"/>
              <a:t>　電線・圧着端子選定をお願いします。</a:t>
            </a:r>
            <a:r>
              <a:rPr kumimoji="1" lang="en-US" altLang="ja-JP" dirty="0"/>
              <a:t> </a:t>
            </a:r>
            <a:endParaRPr kumimoji="1" lang="ja-JP" altLang="en-US" dirty="0"/>
          </a:p>
        </p:txBody>
      </p:sp>
      <p:pic>
        <p:nvPicPr>
          <p:cNvPr id="63" name="図 62">
            <a:extLst>
              <a:ext uri="{FF2B5EF4-FFF2-40B4-BE49-F238E27FC236}">
                <a16:creationId xmlns:a16="http://schemas.microsoft.com/office/drawing/2014/main" id="{082B31CB-BFA6-2E44-0322-2C7D25FE4531}"/>
              </a:ext>
            </a:extLst>
          </p:cNvPr>
          <p:cNvPicPr>
            <a:picLocks noChangeAspect="1"/>
          </p:cNvPicPr>
          <p:nvPr/>
        </p:nvPicPr>
        <p:blipFill>
          <a:blip r:embed="rId4"/>
          <a:stretch>
            <a:fillRect/>
          </a:stretch>
        </p:blipFill>
        <p:spPr>
          <a:xfrm>
            <a:off x="8798617" y="3198745"/>
            <a:ext cx="396750" cy="731742"/>
          </a:xfrm>
          <a:prstGeom prst="rect">
            <a:avLst/>
          </a:prstGeom>
        </p:spPr>
      </p:pic>
      <p:cxnSp>
        <p:nvCxnSpPr>
          <p:cNvPr id="15" name="コネクタ: カギ線 14">
            <a:extLst>
              <a:ext uri="{FF2B5EF4-FFF2-40B4-BE49-F238E27FC236}">
                <a16:creationId xmlns:a16="http://schemas.microsoft.com/office/drawing/2014/main" id="{154013B1-DA38-7A5B-2181-6D3F7F6D0689}"/>
              </a:ext>
            </a:extLst>
          </p:cNvPr>
          <p:cNvCxnSpPr>
            <a:cxnSpLocks/>
            <a:stCxn id="63" idx="3"/>
            <a:endCxn id="18" idx="3"/>
          </p:cNvCxnSpPr>
          <p:nvPr/>
        </p:nvCxnSpPr>
        <p:spPr>
          <a:xfrm>
            <a:off x="9195367" y="3564616"/>
            <a:ext cx="254063" cy="1041387"/>
          </a:xfrm>
          <a:prstGeom prst="bentConnector3">
            <a:avLst>
              <a:gd name="adj1" fmla="val 189978"/>
            </a:avLst>
          </a:prstGeom>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DBAA6EC7-9CE9-FCBE-7748-E419BC0F352F}"/>
              </a:ext>
            </a:extLst>
          </p:cNvPr>
          <p:cNvSpPr txBox="1"/>
          <p:nvPr/>
        </p:nvSpPr>
        <p:spPr>
          <a:xfrm>
            <a:off x="9893489" y="3793363"/>
            <a:ext cx="2076538" cy="523220"/>
          </a:xfrm>
          <a:prstGeom prst="rect">
            <a:avLst/>
          </a:prstGeom>
          <a:noFill/>
        </p:spPr>
        <p:txBody>
          <a:bodyPr wrap="square" rtlCol="0">
            <a:spAutoFit/>
          </a:bodyPr>
          <a:lstStyle/>
          <a:p>
            <a:r>
              <a:rPr kumimoji="1" lang="ja-JP" altLang="en-US" sz="1400" dirty="0"/>
              <a:t>分岐数が足りない場合には適切な</a:t>
            </a:r>
            <a:r>
              <a:rPr kumimoji="1" lang="en-US" altLang="ja-JP" sz="1400" dirty="0"/>
              <a:t>CB+TB</a:t>
            </a:r>
            <a:r>
              <a:rPr kumimoji="1" lang="ja-JP" altLang="en-US" sz="1400" dirty="0"/>
              <a:t>追加</a:t>
            </a:r>
          </a:p>
        </p:txBody>
      </p:sp>
      <p:pic>
        <p:nvPicPr>
          <p:cNvPr id="18" name="図 17">
            <a:extLst>
              <a:ext uri="{FF2B5EF4-FFF2-40B4-BE49-F238E27FC236}">
                <a16:creationId xmlns:a16="http://schemas.microsoft.com/office/drawing/2014/main" id="{9631814A-6E5B-08E8-D531-4BF2AF3C4257}"/>
              </a:ext>
            </a:extLst>
          </p:cNvPr>
          <p:cNvPicPr>
            <a:picLocks noChangeAspect="1"/>
          </p:cNvPicPr>
          <p:nvPr/>
        </p:nvPicPr>
        <p:blipFill>
          <a:blip r:embed="rId5"/>
          <a:stretch>
            <a:fillRect/>
          </a:stretch>
        </p:blipFill>
        <p:spPr>
          <a:xfrm>
            <a:off x="8544555" y="4267466"/>
            <a:ext cx="904875" cy="677074"/>
          </a:xfrm>
          <a:prstGeom prst="rect">
            <a:avLst/>
          </a:prstGeom>
        </p:spPr>
      </p:pic>
      <p:cxnSp>
        <p:nvCxnSpPr>
          <p:cNvPr id="19" name="直線コネクタ 18">
            <a:extLst>
              <a:ext uri="{FF2B5EF4-FFF2-40B4-BE49-F238E27FC236}">
                <a16:creationId xmlns:a16="http://schemas.microsoft.com/office/drawing/2014/main" id="{89D78710-9107-C471-D9BF-29D4EAEBD12E}"/>
              </a:ext>
            </a:extLst>
          </p:cNvPr>
          <p:cNvCxnSpPr>
            <a:cxnSpLocks/>
          </p:cNvCxnSpPr>
          <p:nvPr/>
        </p:nvCxnSpPr>
        <p:spPr>
          <a:xfrm flipH="1">
            <a:off x="8696325" y="3863312"/>
            <a:ext cx="174386"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489A700E-C282-58E2-5AC0-66F0986C7730}"/>
              </a:ext>
            </a:extLst>
          </p:cNvPr>
          <p:cNvCxnSpPr>
            <a:cxnSpLocks/>
          </p:cNvCxnSpPr>
          <p:nvPr/>
        </p:nvCxnSpPr>
        <p:spPr>
          <a:xfrm>
            <a:off x="9125506" y="3863312"/>
            <a:ext cx="172885"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772DF72-1733-75DD-F273-87CAED5B200B}"/>
              </a:ext>
            </a:extLst>
          </p:cNvPr>
          <p:cNvCxnSpPr>
            <a:cxnSpLocks/>
          </p:cNvCxnSpPr>
          <p:nvPr/>
        </p:nvCxnSpPr>
        <p:spPr>
          <a:xfrm>
            <a:off x="8996992" y="3863312"/>
            <a:ext cx="3697" cy="610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グループ化 78">
            <a:extLst>
              <a:ext uri="{FF2B5EF4-FFF2-40B4-BE49-F238E27FC236}">
                <a16:creationId xmlns:a16="http://schemas.microsoft.com/office/drawing/2014/main" id="{47B94DA7-5540-5447-C6E2-851207633057}"/>
              </a:ext>
            </a:extLst>
          </p:cNvPr>
          <p:cNvGrpSpPr/>
          <p:nvPr/>
        </p:nvGrpSpPr>
        <p:grpSpPr>
          <a:xfrm>
            <a:off x="2500627" y="2283487"/>
            <a:ext cx="4868698" cy="669257"/>
            <a:chOff x="2500627" y="2283487"/>
            <a:chExt cx="4868698" cy="669257"/>
          </a:xfrm>
        </p:grpSpPr>
        <p:sp>
          <p:nvSpPr>
            <p:cNvPr id="67" name="テキスト ボックス 66">
              <a:extLst>
                <a:ext uri="{FF2B5EF4-FFF2-40B4-BE49-F238E27FC236}">
                  <a16:creationId xmlns:a16="http://schemas.microsoft.com/office/drawing/2014/main" id="{BECB41D5-D40D-345D-32E1-E9A9C5729B39}"/>
                </a:ext>
              </a:extLst>
            </p:cNvPr>
            <p:cNvSpPr txBox="1"/>
            <p:nvPr/>
          </p:nvSpPr>
          <p:spPr>
            <a:xfrm>
              <a:off x="3938333" y="2283487"/>
              <a:ext cx="3430992" cy="369332"/>
            </a:xfrm>
            <a:prstGeom prst="rect">
              <a:avLst/>
            </a:prstGeom>
            <a:noFill/>
            <a:ln w="28575">
              <a:solidFill>
                <a:srgbClr val="0070C0"/>
              </a:solidFill>
            </a:ln>
          </p:spPr>
          <p:txBody>
            <a:bodyPr wrap="square" rtlCol="0">
              <a:spAutoFit/>
            </a:bodyPr>
            <a:lstStyle/>
            <a:p>
              <a:r>
                <a:rPr kumimoji="1" lang="en-US" altLang="ja-JP" dirty="0">
                  <a:solidFill>
                    <a:srgbClr val="0070C0"/>
                  </a:solidFill>
                </a:rPr>
                <a:t>IN</a:t>
              </a:r>
              <a:r>
                <a:rPr kumimoji="1" lang="ja-JP" altLang="en-US" dirty="0">
                  <a:solidFill>
                    <a:srgbClr val="0070C0"/>
                  </a:solidFill>
                </a:rPr>
                <a:t>側電線：</a:t>
              </a:r>
              <a:r>
                <a:rPr kumimoji="1" lang="en-US" altLang="ja-JP" dirty="0">
                  <a:solidFill>
                    <a:srgbClr val="0070C0"/>
                  </a:solidFill>
                </a:rPr>
                <a:t>3AWG-3/0AWG</a:t>
              </a:r>
              <a:endParaRPr lang="en-US" altLang="ja-JP" dirty="0">
                <a:solidFill>
                  <a:srgbClr val="0070C0"/>
                </a:solidFill>
              </a:endParaRPr>
            </a:p>
          </p:txBody>
        </p:sp>
        <p:cxnSp>
          <p:nvCxnSpPr>
            <p:cNvPr id="68" name="コネクタ: カギ線 67">
              <a:extLst>
                <a:ext uri="{FF2B5EF4-FFF2-40B4-BE49-F238E27FC236}">
                  <a16:creationId xmlns:a16="http://schemas.microsoft.com/office/drawing/2014/main" id="{ABAD5735-0742-3667-A04E-BB9186A4405C}"/>
                </a:ext>
              </a:extLst>
            </p:cNvPr>
            <p:cNvCxnSpPr>
              <a:cxnSpLocks/>
              <a:stCxn id="67" idx="2"/>
            </p:cNvCxnSpPr>
            <p:nvPr/>
          </p:nvCxnSpPr>
          <p:spPr>
            <a:xfrm rot="5400000">
              <a:off x="3927266" y="1226180"/>
              <a:ext cx="299925" cy="3153203"/>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スライド番号プレースホルダー 36">
            <a:extLst>
              <a:ext uri="{FF2B5EF4-FFF2-40B4-BE49-F238E27FC236}">
                <a16:creationId xmlns:a16="http://schemas.microsoft.com/office/drawing/2014/main" id="{2B255B60-208B-612C-9A05-41B674D76346}"/>
              </a:ext>
            </a:extLst>
          </p:cNvPr>
          <p:cNvSpPr>
            <a:spLocks noGrp="1"/>
          </p:cNvSpPr>
          <p:nvPr>
            <p:ph type="sldNum" sz="quarter" idx="12"/>
          </p:nvPr>
        </p:nvSpPr>
        <p:spPr/>
        <p:txBody>
          <a:bodyPr/>
          <a:lstStyle/>
          <a:p>
            <a:fld id="{E7784300-A231-4CE8-BF2A-B73085566916}" type="slidenum">
              <a:rPr kumimoji="1" lang="ja-JP" altLang="en-US" smtClean="0"/>
              <a:t>76</a:t>
            </a:fld>
            <a:r>
              <a:rPr kumimoji="1" lang="ja-JP" altLang="en-US"/>
              <a:t>ページ</a:t>
            </a:r>
            <a:endParaRPr kumimoji="1" lang="ja-JP" altLang="en-US" dirty="0"/>
          </a:p>
        </p:txBody>
      </p:sp>
      <p:cxnSp>
        <p:nvCxnSpPr>
          <p:cNvPr id="49" name="直線コネクタ 48">
            <a:extLst>
              <a:ext uri="{FF2B5EF4-FFF2-40B4-BE49-F238E27FC236}">
                <a16:creationId xmlns:a16="http://schemas.microsoft.com/office/drawing/2014/main" id="{4AA79AA1-7D30-B13A-8227-5EAABE1A0FC3}"/>
              </a:ext>
            </a:extLst>
          </p:cNvPr>
          <p:cNvCxnSpPr>
            <a:cxnSpLocks/>
          </p:cNvCxnSpPr>
          <p:nvPr/>
        </p:nvCxnSpPr>
        <p:spPr>
          <a:xfrm flipH="1">
            <a:off x="1481416" y="3032760"/>
            <a:ext cx="301664" cy="8305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78F6808-CEE1-27EA-B0BD-883528CBAF67}"/>
              </a:ext>
            </a:extLst>
          </p:cNvPr>
          <p:cNvCxnSpPr>
            <a:cxnSpLocks/>
          </p:cNvCxnSpPr>
          <p:nvPr/>
        </p:nvCxnSpPr>
        <p:spPr>
          <a:xfrm>
            <a:off x="2088960" y="3037725"/>
            <a:ext cx="169053" cy="825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261A2A83-775F-D234-4899-45C635C5082F}"/>
              </a:ext>
            </a:extLst>
          </p:cNvPr>
          <p:cNvCxnSpPr>
            <a:cxnSpLocks/>
          </p:cNvCxnSpPr>
          <p:nvPr/>
        </p:nvCxnSpPr>
        <p:spPr>
          <a:xfrm>
            <a:off x="2392680" y="3032760"/>
            <a:ext cx="642769" cy="8305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9" name="図 58" descr="ダイアグラム&#10;&#10;AI 生成コンテンツは誤りを含む可能性があります。">
            <a:extLst>
              <a:ext uri="{FF2B5EF4-FFF2-40B4-BE49-F238E27FC236}">
                <a16:creationId xmlns:a16="http://schemas.microsoft.com/office/drawing/2014/main" id="{43D26AF1-56EC-FB91-DFC1-8A3855670156}"/>
              </a:ext>
            </a:extLst>
          </p:cNvPr>
          <p:cNvPicPr>
            <a:picLocks noChangeAspect="1"/>
          </p:cNvPicPr>
          <p:nvPr/>
        </p:nvPicPr>
        <p:blipFill>
          <a:blip r:embed="rId3"/>
          <a:stretch>
            <a:fillRect/>
          </a:stretch>
        </p:blipFill>
        <p:spPr>
          <a:xfrm>
            <a:off x="8432369" y="2229843"/>
            <a:ext cx="1129246" cy="692214"/>
          </a:xfrm>
          <a:prstGeom prst="rect">
            <a:avLst/>
          </a:prstGeom>
        </p:spPr>
      </p:pic>
      <p:cxnSp>
        <p:nvCxnSpPr>
          <p:cNvPr id="17" name="直線コネクタ 16">
            <a:extLst>
              <a:ext uri="{FF2B5EF4-FFF2-40B4-BE49-F238E27FC236}">
                <a16:creationId xmlns:a16="http://schemas.microsoft.com/office/drawing/2014/main" id="{C802A428-14D5-8B05-F33B-54914ABDE6D0}"/>
              </a:ext>
            </a:extLst>
          </p:cNvPr>
          <p:cNvCxnSpPr>
            <a:cxnSpLocks/>
          </p:cNvCxnSpPr>
          <p:nvPr/>
        </p:nvCxnSpPr>
        <p:spPr>
          <a:xfrm flipH="1">
            <a:off x="8707741" y="1872717"/>
            <a:ext cx="111838" cy="5954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2D686B92-0CAE-61D2-85F8-E89971963BB7}"/>
              </a:ext>
            </a:extLst>
          </p:cNvPr>
          <p:cNvCxnSpPr>
            <a:cxnSpLocks/>
          </p:cNvCxnSpPr>
          <p:nvPr/>
        </p:nvCxnSpPr>
        <p:spPr>
          <a:xfrm>
            <a:off x="8994978" y="1872717"/>
            <a:ext cx="73700" cy="5954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53942B50-D0BD-4430-B873-747494E67F1D}"/>
              </a:ext>
            </a:extLst>
          </p:cNvPr>
          <p:cNvCxnSpPr>
            <a:cxnSpLocks/>
          </p:cNvCxnSpPr>
          <p:nvPr/>
        </p:nvCxnSpPr>
        <p:spPr>
          <a:xfrm>
            <a:off x="9168730" y="1872717"/>
            <a:ext cx="276430" cy="6039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D8CA5A81-1395-0883-8B45-67A77565E146}"/>
              </a:ext>
            </a:extLst>
          </p:cNvPr>
          <p:cNvCxnSpPr>
            <a:cxnSpLocks/>
          </p:cNvCxnSpPr>
          <p:nvPr/>
        </p:nvCxnSpPr>
        <p:spPr>
          <a:xfrm flipH="1">
            <a:off x="8536524" y="1872717"/>
            <a:ext cx="285438" cy="5954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D210AB1-94F0-A04C-CDD0-A00118BF149F}"/>
              </a:ext>
            </a:extLst>
          </p:cNvPr>
          <p:cNvCxnSpPr>
            <a:cxnSpLocks/>
          </p:cNvCxnSpPr>
          <p:nvPr/>
        </p:nvCxnSpPr>
        <p:spPr>
          <a:xfrm flipH="1">
            <a:off x="8908167" y="1872717"/>
            <a:ext cx="84428" cy="5954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AB5C04BE-B15C-1CBF-6313-3968A0E3DB36}"/>
              </a:ext>
            </a:extLst>
          </p:cNvPr>
          <p:cNvCxnSpPr>
            <a:cxnSpLocks/>
          </p:cNvCxnSpPr>
          <p:nvPr/>
        </p:nvCxnSpPr>
        <p:spPr>
          <a:xfrm>
            <a:off x="9168732" y="1872717"/>
            <a:ext cx="101028" cy="5954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86B8E93B-2D05-F814-E3F5-5BCA9DA37091}"/>
              </a:ext>
            </a:extLst>
          </p:cNvPr>
          <p:cNvCxnSpPr>
            <a:cxnSpLocks/>
          </p:cNvCxnSpPr>
          <p:nvPr/>
        </p:nvCxnSpPr>
        <p:spPr>
          <a:xfrm>
            <a:off x="8623300" y="2742952"/>
            <a:ext cx="247079" cy="5158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3BD8828D-99E7-96BA-60F9-C56D3C9355C1}"/>
              </a:ext>
            </a:extLst>
          </p:cNvPr>
          <p:cNvCxnSpPr>
            <a:cxnSpLocks/>
          </p:cNvCxnSpPr>
          <p:nvPr/>
        </p:nvCxnSpPr>
        <p:spPr>
          <a:xfrm>
            <a:off x="8995070" y="2742952"/>
            <a:ext cx="2014" cy="5108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6E1199AC-112E-2AA3-ED4F-BABB3BCF4416}"/>
              </a:ext>
            </a:extLst>
          </p:cNvPr>
          <p:cNvGrpSpPr/>
          <p:nvPr/>
        </p:nvGrpSpPr>
        <p:grpSpPr>
          <a:xfrm>
            <a:off x="8625416" y="1422348"/>
            <a:ext cx="3255233" cy="903657"/>
            <a:chOff x="8668963" y="1326543"/>
            <a:chExt cx="3255233" cy="903657"/>
          </a:xfrm>
        </p:grpSpPr>
        <p:sp>
          <p:nvSpPr>
            <p:cNvPr id="4" name="吹き出し: 折線 3">
              <a:extLst>
                <a:ext uri="{FF2B5EF4-FFF2-40B4-BE49-F238E27FC236}">
                  <a16:creationId xmlns:a16="http://schemas.microsoft.com/office/drawing/2014/main" id="{39F89C8F-7905-6374-2DAF-FC8CC5721FC0}"/>
                </a:ext>
              </a:extLst>
            </p:cNvPr>
            <p:cNvSpPr/>
            <p:nvPr/>
          </p:nvSpPr>
          <p:spPr>
            <a:xfrm>
              <a:off x="9847658" y="1326543"/>
              <a:ext cx="2076538" cy="868445"/>
            </a:xfrm>
            <a:prstGeom prst="borderCallout2">
              <a:avLst>
                <a:gd name="adj1" fmla="val 18750"/>
                <a:gd name="adj2" fmla="val -8333"/>
                <a:gd name="adj3" fmla="val 18750"/>
                <a:gd name="adj4" fmla="val -16667"/>
                <a:gd name="adj5" fmla="val 80995"/>
                <a:gd name="adj6" fmla="val -37408"/>
              </a:avLst>
            </a:prstGeom>
            <a:noFill/>
            <a:ln w="254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圧着端子の</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２枚重ね・渡り配線</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en-US" altLang="ja-JP" sz="1600" dirty="0">
                  <a:solidFill>
                    <a:srgbClr val="FF0000"/>
                  </a:solidFill>
                  <a:latin typeface="HG丸ｺﾞｼｯｸM-PRO" panose="020F0600000000000000" pitchFamily="50" charset="-128"/>
                  <a:ea typeface="HG丸ｺﾞｼｯｸM-PRO" panose="020F0600000000000000" pitchFamily="50" charset="-128"/>
                </a:rPr>
                <a:t>NG</a:t>
              </a:r>
              <a:endParaRPr kumimoji="1" lang="ja-JP" altLang="en-US" sz="16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8" name="グループ化 7">
              <a:extLst>
                <a:ext uri="{FF2B5EF4-FFF2-40B4-BE49-F238E27FC236}">
                  <a16:creationId xmlns:a16="http://schemas.microsoft.com/office/drawing/2014/main" id="{A00B503D-CDD5-7179-0EF9-12E5A6A4460E}"/>
                </a:ext>
              </a:extLst>
            </p:cNvPr>
            <p:cNvGrpSpPr/>
            <p:nvPr/>
          </p:nvGrpSpPr>
          <p:grpSpPr>
            <a:xfrm>
              <a:off x="8668963" y="1965829"/>
              <a:ext cx="720951" cy="264371"/>
              <a:chOff x="738051" y="2372149"/>
              <a:chExt cx="264371" cy="264371"/>
            </a:xfrm>
          </p:grpSpPr>
          <p:cxnSp>
            <p:nvCxnSpPr>
              <p:cNvPr id="9" name="直線コネクタ 8">
                <a:extLst>
                  <a:ext uri="{FF2B5EF4-FFF2-40B4-BE49-F238E27FC236}">
                    <a16:creationId xmlns:a16="http://schemas.microsoft.com/office/drawing/2014/main" id="{83CAFD38-6D13-243C-E647-9A7D5CFE18B3}"/>
                  </a:ext>
                </a:extLst>
              </p:cNvPr>
              <p:cNvCxnSpPr>
                <a:cxnSpLocks/>
              </p:cNvCxnSpPr>
              <p:nvPr/>
            </p:nvCxnSpPr>
            <p:spPr>
              <a:xfrm>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58E300B5-8B72-4CCC-26AA-7315F8F5A793}"/>
                  </a:ext>
                </a:extLst>
              </p:cNvPr>
              <p:cNvCxnSpPr>
                <a:cxnSpLocks/>
              </p:cNvCxnSpPr>
              <p:nvPr/>
            </p:nvCxnSpPr>
            <p:spPr>
              <a:xfrm flipH="1">
                <a:off x="738051" y="2372149"/>
                <a:ext cx="264371" cy="26437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1" name="グループ化 10">
            <a:extLst>
              <a:ext uri="{FF2B5EF4-FFF2-40B4-BE49-F238E27FC236}">
                <a16:creationId xmlns:a16="http://schemas.microsoft.com/office/drawing/2014/main" id="{CC1E1FA0-75A3-C271-8B32-640D5B3CBBF4}"/>
              </a:ext>
            </a:extLst>
          </p:cNvPr>
          <p:cNvGrpSpPr/>
          <p:nvPr/>
        </p:nvGrpSpPr>
        <p:grpSpPr>
          <a:xfrm>
            <a:off x="4884771" y="3471457"/>
            <a:ext cx="2631440" cy="1295933"/>
            <a:chOff x="3978780" y="3797350"/>
            <a:chExt cx="2631440" cy="1295933"/>
          </a:xfrm>
        </p:grpSpPr>
        <p:sp>
          <p:nvSpPr>
            <p:cNvPr id="6" name="テキスト ボックス 5">
              <a:extLst>
                <a:ext uri="{FF2B5EF4-FFF2-40B4-BE49-F238E27FC236}">
                  <a16:creationId xmlns:a16="http://schemas.microsoft.com/office/drawing/2014/main" id="{DA228F1D-62B4-479C-2069-F1217A5CD9F7}"/>
                </a:ext>
              </a:extLst>
            </p:cNvPr>
            <p:cNvSpPr txBox="1"/>
            <p:nvPr/>
          </p:nvSpPr>
          <p:spPr>
            <a:xfrm>
              <a:off x="3978780" y="4169953"/>
              <a:ext cx="2631440" cy="923330"/>
            </a:xfrm>
            <a:prstGeom prst="rect">
              <a:avLst/>
            </a:prstGeom>
            <a:noFill/>
          </p:spPr>
          <p:txBody>
            <a:bodyPr wrap="square" rtlCol="0">
              <a:spAutoFit/>
            </a:bodyPr>
            <a:lstStyle/>
            <a:p>
              <a:r>
                <a:rPr kumimoji="1" lang="en-US" altLang="ja-JP" dirty="0"/>
                <a:t>AC600V</a:t>
              </a:r>
              <a:r>
                <a:rPr kumimoji="1" lang="ja-JP" altLang="en-US" dirty="0"/>
                <a:t>　</a:t>
              </a:r>
              <a:r>
                <a:rPr kumimoji="1" lang="en-US" altLang="ja-JP" dirty="0"/>
                <a:t>400A</a:t>
              </a:r>
            </a:p>
            <a:p>
              <a:r>
                <a:rPr kumimoji="1" lang="en-US" altLang="ja-JP" dirty="0"/>
                <a:t>IN	</a:t>
              </a:r>
              <a:r>
                <a:rPr kumimoji="1" lang="ja-JP" altLang="en-US" dirty="0"/>
                <a:t>：</a:t>
              </a:r>
              <a:r>
                <a:rPr kumimoji="1" lang="en-US" altLang="ja-JP" dirty="0"/>
                <a:t>M10×</a:t>
              </a:r>
              <a:r>
                <a:rPr lang="en-US" altLang="ja-JP" dirty="0"/>
                <a:t>2</a:t>
              </a:r>
              <a:endParaRPr kumimoji="1" lang="en-US" altLang="ja-JP" dirty="0"/>
            </a:p>
            <a:p>
              <a:r>
                <a:rPr lang="en-US" altLang="ja-JP" dirty="0"/>
                <a:t>OUT	</a:t>
              </a:r>
              <a:r>
                <a:rPr lang="ja-JP" altLang="en-US" dirty="0"/>
                <a:t>：</a:t>
              </a:r>
              <a:r>
                <a:rPr lang="en-US" altLang="ja-JP" dirty="0"/>
                <a:t>M6×5</a:t>
              </a:r>
            </a:p>
          </p:txBody>
        </p:sp>
        <p:sp>
          <p:nvSpPr>
            <p:cNvPr id="10" name="テキスト ボックス 9">
              <a:extLst>
                <a:ext uri="{FF2B5EF4-FFF2-40B4-BE49-F238E27FC236}">
                  <a16:creationId xmlns:a16="http://schemas.microsoft.com/office/drawing/2014/main" id="{246124E4-BDBB-1EED-43F4-1A6CBC6E44E6}"/>
                </a:ext>
              </a:extLst>
            </p:cNvPr>
            <p:cNvSpPr txBox="1"/>
            <p:nvPr/>
          </p:nvSpPr>
          <p:spPr>
            <a:xfrm>
              <a:off x="3978780" y="3797350"/>
              <a:ext cx="2260014" cy="369332"/>
            </a:xfrm>
            <a:prstGeom prst="rect">
              <a:avLst/>
            </a:prstGeom>
            <a:noFill/>
          </p:spPr>
          <p:txBody>
            <a:bodyPr wrap="square">
              <a:spAutoFit/>
            </a:bodyPr>
            <a:lstStyle/>
            <a:p>
              <a:r>
                <a:rPr lang="en-US" altLang="ja-JP" dirty="0">
                  <a:hlinkClick r:id="rId6"/>
                </a:rPr>
                <a:t>OTP-7000</a:t>
              </a:r>
              <a:endParaRPr lang="ja-JP" altLang="en-US" dirty="0"/>
            </a:p>
          </p:txBody>
        </p:sp>
      </p:grpSp>
      <p:cxnSp>
        <p:nvCxnSpPr>
          <p:cNvPr id="13" name="直線コネクタ 12">
            <a:extLst>
              <a:ext uri="{FF2B5EF4-FFF2-40B4-BE49-F238E27FC236}">
                <a16:creationId xmlns:a16="http://schemas.microsoft.com/office/drawing/2014/main" id="{3660BE5B-BD54-1B81-258D-2AB16ABE908A}"/>
              </a:ext>
            </a:extLst>
          </p:cNvPr>
          <p:cNvCxnSpPr>
            <a:cxnSpLocks/>
          </p:cNvCxnSpPr>
          <p:nvPr/>
        </p:nvCxnSpPr>
        <p:spPr>
          <a:xfrm flipH="1">
            <a:off x="9121775" y="2742952"/>
            <a:ext cx="247079" cy="5158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4598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26876-E1AE-088B-AFA0-49EF1C8C3C8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BAABE04-76D4-0A35-CF5B-A3CAC1AB0DFA}"/>
              </a:ext>
            </a:extLst>
          </p:cNvPr>
          <p:cNvSpPr>
            <a:spLocks noGrp="1"/>
          </p:cNvSpPr>
          <p:nvPr>
            <p:ph type="title"/>
          </p:nvPr>
        </p:nvSpPr>
        <p:spPr>
          <a:xfrm>
            <a:off x="838200" y="176149"/>
            <a:ext cx="10515600" cy="504887"/>
          </a:xfrm>
        </p:spPr>
        <p:txBody>
          <a:bodyPr>
            <a:normAutofit/>
          </a:bodyPr>
          <a:lstStyle/>
          <a:p>
            <a:r>
              <a:rPr kumimoji="1" lang="en-US" altLang="ja-JP" sz="2800" dirty="0"/>
              <a:t>OTP-</a:t>
            </a:r>
            <a:r>
              <a:rPr lang="en-US" altLang="ja-JP" sz="2800" dirty="0"/>
              <a:t>7</a:t>
            </a:r>
            <a:r>
              <a:rPr kumimoji="1" lang="en-US" altLang="ja-JP" sz="2800" dirty="0"/>
              <a:t>000</a:t>
            </a:r>
            <a:r>
              <a:rPr kumimoji="1" lang="ja-JP" altLang="en-US" sz="2800" dirty="0"/>
              <a:t>シリーズとコンビネーション</a:t>
            </a:r>
          </a:p>
        </p:txBody>
      </p:sp>
      <p:sp>
        <p:nvSpPr>
          <p:cNvPr id="10" name="スライド番号プレースホルダー 9">
            <a:extLst>
              <a:ext uri="{FF2B5EF4-FFF2-40B4-BE49-F238E27FC236}">
                <a16:creationId xmlns:a16="http://schemas.microsoft.com/office/drawing/2014/main" id="{BBF37360-7A5C-4E21-BC82-CAC66228E147}"/>
              </a:ext>
            </a:extLst>
          </p:cNvPr>
          <p:cNvSpPr>
            <a:spLocks noGrp="1"/>
          </p:cNvSpPr>
          <p:nvPr>
            <p:ph type="sldNum" sz="quarter" idx="12"/>
          </p:nvPr>
        </p:nvSpPr>
        <p:spPr/>
        <p:txBody>
          <a:bodyPr/>
          <a:lstStyle/>
          <a:p>
            <a:fld id="{E7784300-A231-4CE8-BF2A-B73085566916}" type="slidenum">
              <a:rPr kumimoji="1" lang="ja-JP" altLang="en-US" smtClean="0"/>
              <a:t>77</a:t>
            </a:fld>
            <a:r>
              <a:rPr kumimoji="1" lang="ja-JP" altLang="en-US"/>
              <a:t>ページ</a:t>
            </a:r>
            <a:endParaRPr kumimoji="1" lang="ja-JP" altLang="en-US" dirty="0"/>
          </a:p>
        </p:txBody>
      </p:sp>
      <p:pic>
        <p:nvPicPr>
          <p:cNvPr id="4" name="図 3">
            <a:extLst>
              <a:ext uri="{FF2B5EF4-FFF2-40B4-BE49-F238E27FC236}">
                <a16:creationId xmlns:a16="http://schemas.microsoft.com/office/drawing/2014/main" id="{DFE1F45F-6264-D3D7-8358-B1032B3AE8EB}"/>
              </a:ext>
            </a:extLst>
          </p:cNvPr>
          <p:cNvPicPr>
            <a:picLocks noChangeAspect="1"/>
          </p:cNvPicPr>
          <p:nvPr/>
        </p:nvPicPr>
        <p:blipFill>
          <a:blip r:embed="rId2"/>
          <a:stretch>
            <a:fillRect/>
          </a:stretch>
        </p:blipFill>
        <p:spPr>
          <a:xfrm>
            <a:off x="838199" y="633952"/>
            <a:ext cx="10515600" cy="3782485"/>
          </a:xfrm>
          <a:prstGeom prst="rect">
            <a:avLst/>
          </a:prstGeom>
          <a:ln>
            <a:solidFill>
              <a:schemeClr val="tx1"/>
            </a:solidFill>
          </a:ln>
        </p:spPr>
      </p:pic>
      <p:sp>
        <p:nvSpPr>
          <p:cNvPr id="13" name="テキスト ボックス 12">
            <a:extLst>
              <a:ext uri="{FF2B5EF4-FFF2-40B4-BE49-F238E27FC236}">
                <a16:creationId xmlns:a16="http://schemas.microsoft.com/office/drawing/2014/main" id="{F7747F2B-D2D9-5FA3-7CA2-3474D2309EF0}"/>
              </a:ext>
            </a:extLst>
          </p:cNvPr>
          <p:cNvSpPr txBox="1"/>
          <p:nvPr/>
        </p:nvSpPr>
        <p:spPr>
          <a:xfrm>
            <a:off x="838198" y="4416437"/>
            <a:ext cx="6096000" cy="369332"/>
          </a:xfrm>
          <a:prstGeom prst="rect">
            <a:avLst/>
          </a:prstGeom>
          <a:noFill/>
        </p:spPr>
        <p:txBody>
          <a:bodyPr wrap="square">
            <a:spAutoFit/>
          </a:bodyPr>
          <a:lstStyle/>
          <a:p>
            <a:r>
              <a:rPr lang="en-US" altLang="ja-JP" dirty="0">
                <a:hlinkClick r:id="rId3"/>
              </a:rPr>
              <a:t>OTP-7000 | Product </a:t>
            </a:r>
            <a:r>
              <a:rPr lang="en-US" altLang="ja-JP" dirty="0" err="1">
                <a:hlinkClick r:id="rId3"/>
              </a:rPr>
              <a:t>iQ</a:t>
            </a:r>
            <a:r>
              <a:rPr lang="en-US" altLang="ja-JP" dirty="0">
                <a:hlinkClick r:id="rId3"/>
              </a:rPr>
              <a:t> - Product </a:t>
            </a:r>
            <a:r>
              <a:rPr lang="en-US" altLang="ja-JP" dirty="0" err="1">
                <a:hlinkClick r:id="rId3"/>
              </a:rPr>
              <a:t>iQ</a:t>
            </a:r>
            <a:endParaRPr lang="ja-JP" altLang="en-US" dirty="0"/>
          </a:p>
        </p:txBody>
      </p:sp>
      <p:sp>
        <p:nvSpPr>
          <p:cNvPr id="8" name="正方形/長方形 7">
            <a:extLst>
              <a:ext uri="{FF2B5EF4-FFF2-40B4-BE49-F238E27FC236}">
                <a16:creationId xmlns:a16="http://schemas.microsoft.com/office/drawing/2014/main" id="{CD3862A1-FE77-FDA4-5891-14BE5C02B2F1}"/>
              </a:ext>
            </a:extLst>
          </p:cNvPr>
          <p:cNvSpPr/>
          <p:nvPr/>
        </p:nvSpPr>
        <p:spPr>
          <a:xfrm>
            <a:off x="838198" y="3416823"/>
            <a:ext cx="10515601" cy="5053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140091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03C10E-BE13-744D-F744-4A24796DB1C2}"/>
              </a:ext>
            </a:extLst>
          </p:cNvPr>
          <p:cNvSpPr>
            <a:spLocks noGrp="1"/>
          </p:cNvSpPr>
          <p:nvPr>
            <p:ph type="title"/>
          </p:nvPr>
        </p:nvSpPr>
        <p:spPr>
          <a:xfrm>
            <a:off x="838200" y="136525"/>
            <a:ext cx="10515600" cy="514595"/>
          </a:xfrm>
        </p:spPr>
        <p:txBody>
          <a:bodyPr>
            <a:normAutofit/>
          </a:bodyPr>
          <a:lstStyle/>
          <a:p>
            <a:r>
              <a:rPr kumimoji="1" lang="en-US" altLang="ja-JP" sz="2800" dirty="0">
                <a:latin typeface="+mn-lt"/>
              </a:rPr>
              <a:t>2.3</a:t>
            </a:r>
            <a:r>
              <a:rPr kumimoji="1" lang="ja-JP" altLang="en-US" sz="2800" dirty="0">
                <a:latin typeface="+mn-lt"/>
              </a:rPr>
              <a:t>　オサダ端子台の</a:t>
            </a:r>
            <a:r>
              <a:rPr kumimoji="1" lang="en-US" altLang="ja-JP" sz="2800" dirty="0">
                <a:latin typeface="+mn-lt"/>
              </a:rPr>
              <a:t>UL</a:t>
            </a:r>
            <a:r>
              <a:rPr kumimoji="1" lang="ja-JP" altLang="en-US" sz="2800" dirty="0">
                <a:latin typeface="+mn-lt"/>
              </a:rPr>
              <a:t>ファイル</a:t>
            </a:r>
          </a:p>
        </p:txBody>
      </p:sp>
      <p:sp>
        <p:nvSpPr>
          <p:cNvPr id="8" name="テキスト ボックス 7">
            <a:extLst>
              <a:ext uri="{FF2B5EF4-FFF2-40B4-BE49-F238E27FC236}">
                <a16:creationId xmlns:a16="http://schemas.microsoft.com/office/drawing/2014/main" id="{EE635711-40B8-601D-142F-20FF09E58E1C}"/>
              </a:ext>
            </a:extLst>
          </p:cNvPr>
          <p:cNvSpPr txBox="1"/>
          <p:nvPr/>
        </p:nvSpPr>
        <p:spPr>
          <a:xfrm>
            <a:off x="900545" y="2124069"/>
            <a:ext cx="9555019" cy="369332"/>
          </a:xfrm>
          <a:prstGeom prst="rect">
            <a:avLst/>
          </a:prstGeom>
          <a:noFill/>
        </p:spPr>
        <p:txBody>
          <a:bodyPr wrap="square" rtlCol="0">
            <a:spAutoFit/>
          </a:bodyPr>
          <a:lstStyle/>
          <a:p>
            <a:r>
              <a:rPr kumimoji="1" lang="en-US" altLang="ja-JP" dirty="0"/>
              <a:t>UL</a:t>
            </a:r>
            <a:r>
              <a:rPr kumimoji="1" lang="ja-JP" altLang="en-US" dirty="0"/>
              <a:t>ファイル　</a:t>
            </a:r>
            <a:r>
              <a:rPr kumimoji="1" lang="ja-JP" altLang="en-US"/>
              <a:t>サンプル　</a:t>
            </a:r>
            <a:r>
              <a:rPr kumimoji="1" lang="en-US" altLang="ja-JP"/>
              <a:t>OTP-6000N-5</a:t>
            </a:r>
            <a:r>
              <a:rPr kumimoji="1" lang="ja-JP" altLang="en-US"/>
              <a:t>　　　　　　　</a:t>
            </a:r>
            <a:r>
              <a:rPr kumimoji="1" lang="en-US" altLang="ja-JP">
                <a:solidFill>
                  <a:srgbClr val="FF0000"/>
                </a:solidFill>
              </a:rPr>
              <a:t>※SCCR</a:t>
            </a:r>
            <a:r>
              <a:rPr kumimoji="1" lang="ja-JP" altLang="en-US">
                <a:solidFill>
                  <a:srgbClr val="FF0000"/>
                </a:solidFill>
              </a:rPr>
              <a:t>コンビネーション表で確認</a:t>
            </a:r>
            <a:endParaRPr kumimoji="1" lang="ja-JP" altLang="en-US" dirty="0">
              <a:solidFill>
                <a:srgbClr val="FF0000"/>
              </a:solidFill>
            </a:endParaRPr>
          </a:p>
        </p:txBody>
      </p:sp>
      <p:sp>
        <p:nvSpPr>
          <p:cNvPr id="11" name="テキスト ボックス 10">
            <a:extLst>
              <a:ext uri="{FF2B5EF4-FFF2-40B4-BE49-F238E27FC236}">
                <a16:creationId xmlns:a16="http://schemas.microsoft.com/office/drawing/2014/main" id="{84E259F2-7AAB-E810-8561-80D8E8E4352B}"/>
              </a:ext>
            </a:extLst>
          </p:cNvPr>
          <p:cNvSpPr txBox="1"/>
          <p:nvPr/>
        </p:nvSpPr>
        <p:spPr>
          <a:xfrm>
            <a:off x="1065694" y="999972"/>
            <a:ext cx="6720281" cy="1200329"/>
          </a:xfrm>
          <a:prstGeom prst="rect">
            <a:avLst/>
          </a:prstGeom>
          <a:noFill/>
        </p:spPr>
        <p:txBody>
          <a:bodyPr wrap="square" rtlCol="0">
            <a:spAutoFit/>
          </a:bodyPr>
          <a:lstStyle/>
          <a:p>
            <a:r>
              <a:rPr kumimoji="1" lang="ja-JP" altLang="en-US" dirty="0"/>
              <a:t>各製品型式詳細に関しては</a:t>
            </a:r>
            <a:r>
              <a:rPr kumimoji="1" lang="en-US" altLang="ja-JP" dirty="0"/>
              <a:t>HP</a:t>
            </a:r>
            <a:r>
              <a:rPr lang="ja-JP" altLang="en-US" dirty="0"/>
              <a:t>から確認をお願い致します。</a:t>
            </a:r>
            <a:endParaRPr lang="en-US" altLang="ja-JP" dirty="0"/>
          </a:p>
          <a:p>
            <a:endParaRPr lang="en-US" altLang="ja-JP" dirty="0"/>
          </a:p>
          <a:p>
            <a:r>
              <a:rPr lang="ja-JP" altLang="en-US" dirty="0">
                <a:hlinkClick r:id="rId2"/>
              </a:rPr>
              <a:t>オサダ</a:t>
            </a:r>
            <a:r>
              <a:rPr lang="en-US" altLang="ja-JP" dirty="0">
                <a:hlinkClick r:id="rId2"/>
              </a:rPr>
              <a:t>HP</a:t>
            </a:r>
            <a:r>
              <a:rPr lang="ja-JP" altLang="en-US" dirty="0">
                <a:hlinkClick r:id="rId2"/>
              </a:rPr>
              <a:t>リンク：</a:t>
            </a:r>
            <a:r>
              <a:rPr lang="en-US" altLang="ja-JP" dirty="0">
                <a:hlinkClick r:id="rId2"/>
              </a:rPr>
              <a:t>UL</a:t>
            </a:r>
            <a:r>
              <a:rPr lang="ja-JP" altLang="en-US" dirty="0">
                <a:hlinkClick r:id="rId2"/>
              </a:rPr>
              <a:t>・</a:t>
            </a:r>
            <a:r>
              <a:rPr lang="en-US" altLang="ja-JP" dirty="0" err="1">
                <a:hlinkClick r:id="rId2"/>
              </a:rPr>
              <a:t>cUL</a:t>
            </a:r>
            <a:r>
              <a:rPr lang="ja-JP" altLang="en-US" dirty="0">
                <a:hlinkClick r:id="rId2"/>
              </a:rPr>
              <a:t>認定製品について</a:t>
            </a:r>
            <a:endParaRPr lang="ja-JP" altLang="en-US" dirty="0"/>
          </a:p>
          <a:p>
            <a:endParaRPr kumimoji="1" lang="ja-JP" altLang="en-US" dirty="0"/>
          </a:p>
        </p:txBody>
      </p:sp>
      <p:graphicFrame>
        <p:nvGraphicFramePr>
          <p:cNvPr id="7" name="表 6">
            <a:extLst>
              <a:ext uri="{FF2B5EF4-FFF2-40B4-BE49-F238E27FC236}">
                <a16:creationId xmlns:a16="http://schemas.microsoft.com/office/drawing/2014/main" id="{E46BDFF2-D2F0-4AFC-04D1-2F0919EC3B82}"/>
              </a:ext>
            </a:extLst>
          </p:cNvPr>
          <p:cNvGraphicFramePr>
            <a:graphicFrameLocks noGrp="1"/>
          </p:cNvGraphicFramePr>
          <p:nvPr>
            <p:extLst>
              <p:ext uri="{D42A27DB-BD31-4B8C-83A1-F6EECF244321}">
                <p14:modId xmlns:p14="http://schemas.microsoft.com/office/powerpoint/2010/main" val="1118419800"/>
              </p:ext>
            </p:extLst>
          </p:nvPr>
        </p:nvGraphicFramePr>
        <p:xfrm>
          <a:off x="838200" y="2591680"/>
          <a:ext cx="9310255" cy="3415818"/>
        </p:xfrm>
        <a:graphic>
          <a:graphicData uri="http://schemas.openxmlformats.org/drawingml/2006/table">
            <a:tbl>
              <a:tblPr/>
              <a:tblGrid>
                <a:gridCol w="2594305">
                  <a:extLst>
                    <a:ext uri="{9D8B030D-6E8A-4147-A177-3AD203B41FA5}">
                      <a16:colId xmlns:a16="http://schemas.microsoft.com/office/drawing/2014/main" val="2787078326"/>
                    </a:ext>
                  </a:extLst>
                </a:gridCol>
                <a:gridCol w="1207534">
                  <a:extLst>
                    <a:ext uri="{9D8B030D-6E8A-4147-A177-3AD203B41FA5}">
                      <a16:colId xmlns:a16="http://schemas.microsoft.com/office/drawing/2014/main" val="4071058610"/>
                    </a:ext>
                  </a:extLst>
                </a:gridCol>
                <a:gridCol w="1301086">
                  <a:extLst>
                    <a:ext uri="{9D8B030D-6E8A-4147-A177-3AD203B41FA5}">
                      <a16:colId xmlns:a16="http://schemas.microsoft.com/office/drawing/2014/main" val="3905246462"/>
                    </a:ext>
                  </a:extLst>
                </a:gridCol>
                <a:gridCol w="1386933">
                  <a:extLst>
                    <a:ext uri="{9D8B030D-6E8A-4147-A177-3AD203B41FA5}">
                      <a16:colId xmlns:a16="http://schemas.microsoft.com/office/drawing/2014/main" val="3656872582"/>
                    </a:ext>
                  </a:extLst>
                </a:gridCol>
                <a:gridCol w="1386933">
                  <a:extLst>
                    <a:ext uri="{9D8B030D-6E8A-4147-A177-3AD203B41FA5}">
                      <a16:colId xmlns:a16="http://schemas.microsoft.com/office/drawing/2014/main" val="1595393587"/>
                    </a:ext>
                  </a:extLst>
                </a:gridCol>
                <a:gridCol w="522319">
                  <a:extLst>
                    <a:ext uri="{9D8B030D-6E8A-4147-A177-3AD203B41FA5}">
                      <a16:colId xmlns:a16="http://schemas.microsoft.com/office/drawing/2014/main" val="1683007485"/>
                    </a:ext>
                  </a:extLst>
                </a:gridCol>
                <a:gridCol w="522319">
                  <a:extLst>
                    <a:ext uri="{9D8B030D-6E8A-4147-A177-3AD203B41FA5}">
                      <a16:colId xmlns:a16="http://schemas.microsoft.com/office/drawing/2014/main" val="4073021517"/>
                    </a:ext>
                  </a:extLst>
                </a:gridCol>
                <a:gridCol w="388826">
                  <a:extLst>
                    <a:ext uri="{9D8B030D-6E8A-4147-A177-3AD203B41FA5}">
                      <a16:colId xmlns:a16="http://schemas.microsoft.com/office/drawing/2014/main" val="883899320"/>
                    </a:ext>
                  </a:extLst>
                </a:gridCol>
              </a:tblGrid>
              <a:tr h="387996">
                <a:tc rowSpan="7">
                  <a:txBody>
                    <a:bodyPr/>
                    <a:lstStyle/>
                    <a:p>
                      <a:pPr algn="l" fontAlgn="t"/>
                      <a:r>
                        <a:rPr lang="en-US" sz="1000">
                          <a:effectLst/>
                        </a:rPr>
                        <a:t>OTP-6000, may be followed by -3P, followed by -SCCR.</a:t>
                      </a:r>
                    </a:p>
                    <a:p>
                      <a:pPr algn="l" fontAlgn="t"/>
                      <a:r>
                        <a:rPr lang="en-US" sz="1000">
                          <a:effectLst/>
                        </a:rPr>
                        <a:t> </a:t>
                      </a:r>
                    </a:p>
                    <a:p>
                      <a:pPr algn="l" fontAlgn="t"/>
                      <a:r>
                        <a:rPr lang="en-US" sz="1000">
                          <a:effectLst/>
                        </a:rPr>
                        <a:t>OTP-6000N, OTP-6000N-1, OTP-6000N-2, OTP-6000N-3, OTP-6000N-4, OTP-6000N-5; followed by -3P thru -6P, followed by -SCCR.</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Fuji Electric FA Components&amp; Systems</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SA103CUL/100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100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20,000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240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824640375"/>
                  </a:ext>
                </a:extLst>
              </a:tr>
              <a:tr h="387996">
                <a:tc vMerge="1">
                  <a:txBody>
                    <a:bodyPr/>
                    <a:lstStyle/>
                    <a:p>
                      <a:endParaRPr kumimoji="1" lang="ja-JP" altLang="en-US"/>
                    </a:p>
                  </a:txBody>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Fuji Electric FAComponents &amp; Systems</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SA203CUL/125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20,000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240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extLst>
                  <a:ext uri="{0D108BD9-81ED-4DB2-BD59-A6C34878D82A}">
                    <a16:rowId xmlns:a16="http://schemas.microsoft.com/office/drawing/2014/main" val="2743553852"/>
                  </a:ext>
                </a:extLst>
              </a:tr>
              <a:tr h="387996">
                <a:tc vMerge="1">
                  <a:txBody>
                    <a:bodyPr/>
                    <a:lstStyle/>
                    <a:p>
                      <a:endParaRPr kumimoji="1" lang="ja-JP" altLang="en-US"/>
                    </a:p>
                  </a:txBody>
                  <a:tcPr/>
                </a:tc>
                <a:tc>
                  <a:txBody>
                    <a:bodyPr/>
                    <a:lstStyle/>
                    <a:p>
                      <a:pPr algn="r" fontAlgn="t"/>
                      <a:r>
                        <a:rPr lang="en-US" sz="1000">
                          <a:effectLst/>
                        </a:rPr>
                        <a:t>3 - 10,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Fuji Electric FA Components &amp; Systems</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BW125JAGU-3P125, EW125JAGU-3P125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50,000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240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661060089"/>
                  </a:ext>
                </a:extLst>
              </a:tr>
              <a:tr h="387996">
                <a:tc vMerge="1">
                  <a:txBody>
                    <a:bodyPr/>
                    <a:lstStyle/>
                    <a:p>
                      <a:endParaRPr kumimoji="1" lang="ja-JP" altLang="en-US"/>
                    </a:p>
                  </a:txBody>
                  <a:tcPr/>
                </a:tc>
                <a:tc>
                  <a:txBody>
                    <a:bodyPr/>
                    <a:lstStyle/>
                    <a:p>
                      <a:pPr algn="r" fontAlgn="t"/>
                      <a:r>
                        <a:rPr lang="en-US" sz="1000">
                          <a:effectLst/>
                        </a:rPr>
                        <a:t>3 - 10,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Fuji Electric FA Components &amp; Systems</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BW125JAGU-3P125, EW125JAGU-3P125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30,000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480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extLst>
                  <a:ext uri="{0D108BD9-81ED-4DB2-BD59-A6C34878D82A}">
                    <a16:rowId xmlns:a16="http://schemas.microsoft.com/office/drawing/2014/main" val="622661355"/>
                  </a:ext>
                </a:extLst>
              </a:tr>
              <a:tr h="387996">
                <a:tc vMerge="1">
                  <a:txBody>
                    <a:bodyPr/>
                    <a:lstStyle/>
                    <a:p>
                      <a:endParaRPr kumimoji="1" lang="ja-JP" altLang="en-US"/>
                    </a:p>
                  </a:txBody>
                  <a:tcPr/>
                </a:tc>
                <a:tc>
                  <a:txBody>
                    <a:bodyPr/>
                    <a:lstStyle/>
                    <a:p>
                      <a:pPr algn="r" fontAlgn="t"/>
                      <a:r>
                        <a:rPr lang="en-US" sz="1000">
                          <a:effectLst/>
                        </a:rPr>
                        <a:t>3 - 10,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Fuji Electric FA Components &amp; Systems</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BW125RAGU-3P125, EW125JAGU-3P125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50,000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480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167860979"/>
                  </a:ext>
                </a:extLst>
              </a:tr>
              <a:tr h="387996">
                <a:tc vMerge="1">
                  <a:txBody>
                    <a:bodyPr/>
                    <a:lstStyle/>
                    <a:p>
                      <a:endParaRPr kumimoji="1" lang="ja-JP" altLang="en-US"/>
                    </a:p>
                  </a:txBody>
                  <a:tcPr/>
                </a:tc>
                <a:tc>
                  <a:txBody>
                    <a:bodyPr/>
                    <a:lstStyle/>
                    <a:p>
                      <a:pPr algn="r" fontAlgn="t"/>
                      <a:r>
                        <a:rPr lang="en-US" sz="1000">
                          <a:effectLst/>
                        </a:rPr>
                        <a:t>3 - 4,</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Fuji Electric FA Components &amp; Systems</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sz="1000">
                          <a:effectLst/>
                        </a:rPr>
                        <a:t>BW250JAGU-3P125, EW125JAGU-3P125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50,000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tc>
                  <a:txBody>
                    <a:bodyPr/>
                    <a:lstStyle/>
                    <a:p>
                      <a:pPr algn="r" fontAlgn="t"/>
                      <a:r>
                        <a:rPr lang="en-US" altLang="ja-JP" sz="1000">
                          <a:effectLst/>
                        </a:rPr>
                        <a:t>240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BFBFB"/>
                    </a:solidFill>
                  </a:tcPr>
                </a:tc>
                <a:extLst>
                  <a:ext uri="{0D108BD9-81ED-4DB2-BD59-A6C34878D82A}">
                    <a16:rowId xmlns:a16="http://schemas.microsoft.com/office/drawing/2014/main" val="3740810261"/>
                  </a:ext>
                </a:extLst>
              </a:tr>
              <a:tr h="387996">
                <a:tc vMerge="1">
                  <a:txBody>
                    <a:bodyPr/>
                    <a:lstStyle/>
                    <a:p>
                      <a:endParaRPr kumimoji="1" lang="ja-JP" altLang="en-US"/>
                    </a:p>
                  </a:txBody>
                  <a:tcPr/>
                </a:tc>
                <a:tc>
                  <a:txBody>
                    <a:bodyPr/>
                    <a:lstStyle/>
                    <a:p>
                      <a:pPr algn="r" fontAlgn="t"/>
                      <a:r>
                        <a:rPr lang="en-US" sz="1000">
                          <a:effectLst/>
                        </a:rPr>
                        <a:t>3 - 4,</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10,</a:t>
                      </a:r>
                      <a:br>
                        <a:rPr lang="en-US" sz="1000">
                          <a:effectLst/>
                        </a:rPr>
                      </a:br>
                      <a:r>
                        <a:rPr lang="en-US" sz="1000">
                          <a:effectLst/>
                        </a:rPr>
                        <a:t>Prepared</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Fuji Electric FA Components &amp; Systems</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1000">
                          <a:effectLst/>
                        </a:rPr>
                        <a:t>BW250JAGU-3P125, EW125JAGU-3P125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125</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30,000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ltLang="ja-JP" sz="1000">
                          <a:effectLst/>
                        </a:rPr>
                        <a:t>480</a:t>
                      </a:r>
                    </a:p>
                  </a:txBody>
                  <a:tcPr marL="15387" marR="15387" marT="15387" marB="1538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880321761"/>
                  </a:ext>
                </a:extLst>
              </a:tr>
            </a:tbl>
          </a:graphicData>
        </a:graphic>
      </p:graphicFrame>
      <p:sp>
        <p:nvSpPr>
          <p:cNvPr id="9" name="スライド番号プレースホルダー 8">
            <a:extLst>
              <a:ext uri="{FF2B5EF4-FFF2-40B4-BE49-F238E27FC236}">
                <a16:creationId xmlns:a16="http://schemas.microsoft.com/office/drawing/2014/main" id="{1DC8BA28-7DCB-DD83-7B74-F209D403ED0F}"/>
              </a:ext>
            </a:extLst>
          </p:cNvPr>
          <p:cNvSpPr>
            <a:spLocks noGrp="1"/>
          </p:cNvSpPr>
          <p:nvPr>
            <p:ph type="sldNum" sz="quarter" idx="12"/>
          </p:nvPr>
        </p:nvSpPr>
        <p:spPr/>
        <p:txBody>
          <a:bodyPr/>
          <a:lstStyle/>
          <a:p>
            <a:fld id="{E7784300-A231-4CE8-BF2A-B73085566916}" type="slidenum">
              <a:rPr kumimoji="1" lang="ja-JP" altLang="en-US" smtClean="0"/>
              <a:t>78</a:t>
            </a:fld>
            <a:r>
              <a:rPr kumimoji="1" lang="ja-JP" altLang="en-US"/>
              <a:t>ページ</a:t>
            </a:r>
            <a:endParaRPr kumimoji="1" lang="ja-JP" altLang="en-US" dirty="0"/>
          </a:p>
        </p:txBody>
      </p:sp>
    </p:spTree>
    <p:extLst>
      <p:ext uri="{BB962C8B-B14F-4D97-AF65-F5344CB8AC3E}">
        <p14:creationId xmlns:p14="http://schemas.microsoft.com/office/powerpoint/2010/main" val="31029662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C357C697-54E3-0D43-DEEA-4F85EA1C8401}"/>
              </a:ext>
            </a:extLst>
          </p:cNvPr>
          <p:cNvPicPr>
            <a:picLocks noChangeAspect="1"/>
          </p:cNvPicPr>
          <p:nvPr/>
        </p:nvPicPr>
        <p:blipFill>
          <a:blip r:embed="rId2"/>
          <a:stretch>
            <a:fillRect/>
          </a:stretch>
        </p:blipFill>
        <p:spPr>
          <a:xfrm>
            <a:off x="2276457" y="1377040"/>
            <a:ext cx="7639086" cy="5243571"/>
          </a:xfrm>
          <a:prstGeom prst="rect">
            <a:avLst/>
          </a:prstGeom>
        </p:spPr>
      </p:pic>
      <p:sp>
        <p:nvSpPr>
          <p:cNvPr id="2" name="タイトル 1">
            <a:extLst>
              <a:ext uri="{FF2B5EF4-FFF2-40B4-BE49-F238E27FC236}">
                <a16:creationId xmlns:a16="http://schemas.microsoft.com/office/drawing/2014/main" id="{7A03C10E-BE13-744D-F744-4A24796DB1C2}"/>
              </a:ext>
            </a:extLst>
          </p:cNvPr>
          <p:cNvSpPr>
            <a:spLocks noGrp="1"/>
          </p:cNvSpPr>
          <p:nvPr>
            <p:ph type="title"/>
          </p:nvPr>
        </p:nvSpPr>
        <p:spPr>
          <a:xfrm>
            <a:off x="838200" y="95177"/>
            <a:ext cx="10515600" cy="552535"/>
          </a:xfrm>
        </p:spPr>
        <p:txBody>
          <a:bodyPr>
            <a:normAutofit/>
          </a:bodyPr>
          <a:lstStyle/>
          <a:p>
            <a:r>
              <a:rPr kumimoji="1" lang="en-US" altLang="ja-JP" sz="2800" dirty="0">
                <a:latin typeface="+mn-ea"/>
                <a:ea typeface="+mn-ea"/>
              </a:rPr>
              <a:t>2.4</a:t>
            </a:r>
            <a:r>
              <a:rPr kumimoji="1" lang="ja-JP" altLang="en-US" sz="2800" dirty="0">
                <a:latin typeface="+mn-ea"/>
                <a:ea typeface="+mn-ea"/>
              </a:rPr>
              <a:t>　オサダ端子台の参考図面</a:t>
            </a:r>
          </a:p>
        </p:txBody>
      </p:sp>
      <p:sp>
        <p:nvSpPr>
          <p:cNvPr id="11" name="テキスト ボックス 10">
            <a:extLst>
              <a:ext uri="{FF2B5EF4-FFF2-40B4-BE49-F238E27FC236}">
                <a16:creationId xmlns:a16="http://schemas.microsoft.com/office/drawing/2014/main" id="{84E259F2-7AAB-E810-8561-80D8E8E4352B}"/>
              </a:ext>
            </a:extLst>
          </p:cNvPr>
          <p:cNvSpPr txBox="1"/>
          <p:nvPr/>
        </p:nvSpPr>
        <p:spPr>
          <a:xfrm>
            <a:off x="2276458" y="1007708"/>
            <a:ext cx="7119334" cy="369332"/>
          </a:xfrm>
          <a:prstGeom prst="rect">
            <a:avLst/>
          </a:prstGeom>
          <a:noFill/>
        </p:spPr>
        <p:txBody>
          <a:bodyPr wrap="square" rtlCol="0">
            <a:spAutoFit/>
          </a:bodyPr>
          <a:lstStyle/>
          <a:p>
            <a:r>
              <a:rPr lang="en-US" altLang="ja-JP" dirty="0"/>
              <a:t>OK-700SF</a:t>
            </a:r>
            <a:r>
              <a:rPr lang="ja-JP" altLang="en-US" dirty="0"/>
              <a:t>参考図面　</a:t>
            </a:r>
            <a:r>
              <a:rPr lang="ja-JP" altLang="en-US" sz="1400" dirty="0"/>
              <a:t>（</a:t>
            </a:r>
            <a:r>
              <a:rPr lang="en-US" altLang="ja-JP" sz="1400" dirty="0"/>
              <a:t>SCCR</a:t>
            </a:r>
            <a:r>
              <a:rPr lang="ja-JP" altLang="en-US" sz="1400" dirty="0"/>
              <a:t>認定品は型式末尾に「</a:t>
            </a:r>
            <a:r>
              <a:rPr lang="en-US" altLang="ja-JP" sz="1400" dirty="0"/>
              <a:t>-SCCR</a:t>
            </a:r>
            <a:r>
              <a:rPr lang="ja-JP" altLang="en-US" sz="1400" dirty="0"/>
              <a:t>」付を指定が必要）</a:t>
            </a:r>
            <a:endParaRPr kumimoji="1" lang="ja-JP" altLang="en-US" sz="1400" dirty="0"/>
          </a:p>
        </p:txBody>
      </p:sp>
      <p:sp>
        <p:nvSpPr>
          <p:cNvPr id="13" name="正方形/長方形 12">
            <a:extLst>
              <a:ext uri="{FF2B5EF4-FFF2-40B4-BE49-F238E27FC236}">
                <a16:creationId xmlns:a16="http://schemas.microsoft.com/office/drawing/2014/main" id="{F5C9B630-439B-3F57-203B-EFE6763EB724}"/>
              </a:ext>
            </a:extLst>
          </p:cNvPr>
          <p:cNvSpPr/>
          <p:nvPr/>
        </p:nvSpPr>
        <p:spPr>
          <a:xfrm>
            <a:off x="5108876" y="3916017"/>
            <a:ext cx="735334" cy="3687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3DD63A17-3566-E9CD-06AA-0D0D44524587}"/>
              </a:ext>
            </a:extLst>
          </p:cNvPr>
          <p:cNvSpPr/>
          <p:nvPr/>
        </p:nvSpPr>
        <p:spPr>
          <a:xfrm>
            <a:off x="2209799" y="3863309"/>
            <a:ext cx="1075139" cy="187569"/>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2C82AAA-E25D-80B0-A863-6C58C594BC1B}"/>
              </a:ext>
            </a:extLst>
          </p:cNvPr>
          <p:cNvSpPr/>
          <p:nvPr/>
        </p:nvSpPr>
        <p:spPr>
          <a:xfrm>
            <a:off x="2459368" y="4074047"/>
            <a:ext cx="1075139" cy="274321"/>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14F84CF4-D316-580F-6427-2AACA66F95F7}"/>
              </a:ext>
            </a:extLst>
          </p:cNvPr>
          <p:cNvSpPr/>
          <p:nvPr/>
        </p:nvSpPr>
        <p:spPr>
          <a:xfrm>
            <a:off x="3763108" y="3206262"/>
            <a:ext cx="791307" cy="175846"/>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A2906936-803D-57B8-EB88-5E234F6FB24C}"/>
              </a:ext>
            </a:extLst>
          </p:cNvPr>
          <p:cNvSpPr/>
          <p:nvPr/>
        </p:nvSpPr>
        <p:spPr>
          <a:xfrm>
            <a:off x="3621191" y="3433513"/>
            <a:ext cx="1075139" cy="274321"/>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20E511DB-DB37-36C9-470C-326E62EC2B6E}"/>
              </a:ext>
            </a:extLst>
          </p:cNvPr>
          <p:cNvSpPr/>
          <p:nvPr/>
        </p:nvSpPr>
        <p:spPr>
          <a:xfrm>
            <a:off x="3713283" y="2616633"/>
            <a:ext cx="890953" cy="42147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F9D2E0E4-ECAF-CDE4-7655-44046D9A96A6}"/>
              </a:ext>
            </a:extLst>
          </p:cNvPr>
          <p:cNvSpPr txBox="1"/>
          <p:nvPr/>
        </p:nvSpPr>
        <p:spPr>
          <a:xfrm>
            <a:off x="358206" y="4752195"/>
            <a:ext cx="1816638" cy="600164"/>
          </a:xfrm>
          <a:prstGeom prst="rect">
            <a:avLst/>
          </a:prstGeom>
          <a:solidFill>
            <a:schemeClr val="accent4">
              <a:lumMod val="20000"/>
              <a:lumOff val="80000"/>
            </a:schemeClr>
          </a:solidFill>
          <a:ln w="38100">
            <a:solidFill>
              <a:srgbClr val="FFC000"/>
            </a:solidFill>
          </a:ln>
        </p:spPr>
        <p:txBody>
          <a:bodyPr wrap="square">
            <a:spAutoFit/>
          </a:bodyPr>
          <a:lstStyle/>
          <a:p>
            <a:r>
              <a:rPr lang="en-US" altLang="ja-JP" sz="1100" dirty="0">
                <a:sym typeface="Wingdings" panose="05000000000000000000" pitchFamily="2" charset="2"/>
              </a:rPr>
              <a:t>(</a:t>
            </a:r>
            <a:r>
              <a:rPr lang="en-US" altLang="ja-JP" sz="1100" dirty="0">
                <a:solidFill>
                  <a:schemeClr val="tx1"/>
                </a:solidFill>
                <a:sym typeface="Wingdings" panose="05000000000000000000" pitchFamily="2" charset="2"/>
              </a:rPr>
              <a:t>2</a:t>
            </a:r>
            <a:r>
              <a:rPr lang="en-US" altLang="ja-JP" sz="1100" dirty="0">
                <a:sym typeface="Wingdings" panose="05000000000000000000" pitchFamily="2" charset="2"/>
              </a:rPr>
              <a:t>)</a:t>
            </a:r>
            <a:r>
              <a:rPr lang="ja-JP" altLang="en-US" sz="1100" dirty="0">
                <a:solidFill>
                  <a:schemeClr val="tx1"/>
                </a:solidFill>
                <a:sym typeface="Wingdings" panose="05000000000000000000" pitchFamily="2" charset="2"/>
              </a:rPr>
              <a:t>は圧着端子</a:t>
            </a:r>
            <a:r>
              <a:rPr lang="en-US" altLang="ja-JP" sz="1100" dirty="0">
                <a:solidFill>
                  <a:schemeClr val="tx1"/>
                </a:solidFill>
                <a:sym typeface="Wingdings" panose="05000000000000000000" pitchFamily="2" charset="2"/>
              </a:rPr>
              <a:t>2</a:t>
            </a:r>
            <a:r>
              <a:rPr lang="ja-JP" altLang="en-US" sz="1100" dirty="0">
                <a:solidFill>
                  <a:schemeClr val="tx1"/>
                </a:solidFill>
                <a:sym typeface="Wingdings" panose="05000000000000000000" pitchFamily="2" charset="2"/>
              </a:rPr>
              <a:t>枚重ね</a:t>
            </a:r>
            <a:r>
              <a:rPr lang="en-US" altLang="ja-JP" sz="1100" dirty="0">
                <a:solidFill>
                  <a:schemeClr val="tx1"/>
                </a:solidFill>
                <a:sym typeface="Wingdings" panose="05000000000000000000" pitchFamily="2" charset="2"/>
              </a:rPr>
              <a:t>OK</a:t>
            </a:r>
          </a:p>
          <a:p>
            <a:r>
              <a:rPr kumimoji="1" lang="en-US" altLang="ja-JP" sz="1100" dirty="0">
                <a:sym typeface="Wingdings" panose="05000000000000000000" pitchFamily="2" charset="2"/>
              </a:rPr>
              <a:t>2</a:t>
            </a:r>
            <a:r>
              <a:rPr kumimoji="1" lang="ja-JP" altLang="en-US" sz="1100" dirty="0">
                <a:sym typeface="Wingdings" panose="05000000000000000000" pitchFamily="2" charset="2"/>
              </a:rPr>
              <a:t>枚重ね時の電線範囲</a:t>
            </a:r>
            <a:r>
              <a:rPr lang="ja-JP" altLang="en-US" sz="1100" dirty="0">
                <a:sym typeface="Wingdings" panose="05000000000000000000" pitchFamily="2" charset="2"/>
              </a:rPr>
              <a:t>は</a:t>
            </a:r>
            <a:endParaRPr lang="en-US" altLang="ja-JP" sz="1100" dirty="0">
              <a:solidFill>
                <a:schemeClr val="tx1"/>
              </a:solidFill>
              <a:sym typeface="Wingdings" panose="05000000000000000000" pitchFamily="2" charset="2"/>
            </a:endParaRPr>
          </a:p>
          <a:p>
            <a:r>
              <a:rPr lang="en-US" altLang="ja-JP" sz="1100" dirty="0">
                <a:solidFill>
                  <a:schemeClr val="tx1"/>
                </a:solidFill>
                <a:sym typeface="Wingdings" panose="05000000000000000000" pitchFamily="2" charset="2"/>
              </a:rPr>
              <a:t>AWG10</a:t>
            </a:r>
            <a:r>
              <a:rPr lang="ja-JP" altLang="en-US" sz="1100" dirty="0">
                <a:solidFill>
                  <a:schemeClr val="tx1"/>
                </a:solidFill>
                <a:sym typeface="Wingdings" panose="05000000000000000000" pitchFamily="2" charset="2"/>
              </a:rPr>
              <a:t>～</a:t>
            </a:r>
            <a:r>
              <a:rPr lang="en-US" altLang="ja-JP" sz="1100" dirty="0">
                <a:solidFill>
                  <a:schemeClr val="tx1"/>
                </a:solidFill>
                <a:sym typeface="Wingdings" panose="05000000000000000000" pitchFamily="2" charset="2"/>
              </a:rPr>
              <a:t>2/0</a:t>
            </a:r>
            <a:endParaRPr kumimoji="1" lang="ja-JP" altLang="en-US" sz="1100" dirty="0">
              <a:solidFill>
                <a:schemeClr val="tx1"/>
              </a:solidFill>
            </a:endParaRPr>
          </a:p>
        </p:txBody>
      </p:sp>
      <p:cxnSp>
        <p:nvCxnSpPr>
          <p:cNvPr id="26" name="直線矢印コネクタ 25">
            <a:extLst>
              <a:ext uri="{FF2B5EF4-FFF2-40B4-BE49-F238E27FC236}">
                <a16:creationId xmlns:a16="http://schemas.microsoft.com/office/drawing/2014/main" id="{8DFA304D-FFE6-C1AE-58AC-587F0D0DA87B}"/>
              </a:ext>
            </a:extLst>
          </p:cNvPr>
          <p:cNvCxnSpPr>
            <a:cxnSpLocks/>
            <a:stCxn id="24" idx="0"/>
            <a:endCxn id="15" idx="1"/>
          </p:cNvCxnSpPr>
          <p:nvPr/>
        </p:nvCxnSpPr>
        <p:spPr>
          <a:xfrm flipV="1">
            <a:off x="1266525" y="4211208"/>
            <a:ext cx="1192843" cy="540987"/>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726BF0E6-D694-DE47-BAA0-86C97495F728}"/>
              </a:ext>
            </a:extLst>
          </p:cNvPr>
          <p:cNvSpPr txBox="1"/>
          <p:nvPr/>
        </p:nvSpPr>
        <p:spPr>
          <a:xfrm>
            <a:off x="358206" y="2074127"/>
            <a:ext cx="2398245" cy="430887"/>
          </a:xfrm>
          <a:prstGeom prst="rect">
            <a:avLst/>
          </a:prstGeom>
          <a:solidFill>
            <a:schemeClr val="accent2">
              <a:lumMod val="20000"/>
              <a:lumOff val="80000"/>
            </a:schemeClr>
          </a:solidFill>
          <a:ln w="38100">
            <a:solidFill>
              <a:srgbClr val="FF0000"/>
            </a:solidFill>
          </a:ln>
        </p:spPr>
        <p:txBody>
          <a:bodyPr wrap="square">
            <a:spAutoFit/>
          </a:bodyPr>
          <a:lstStyle/>
          <a:p>
            <a:r>
              <a:rPr lang="en-US" altLang="ja-JP" sz="1100" dirty="0">
                <a:sym typeface="Wingdings" panose="05000000000000000000" pitchFamily="2" charset="2"/>
              </a:rPr>
              <a:t>(</a:t>
            </a:r>
            <a:r>
              <a:rPr lang="en-US" altLang="ja-JP" sz="1100" dirty="0">
                <a:solidFill>
                  <a:schemeClr val="tx1"/>
                </a:solidFill>
                <a:sym typeface="Wingdings" panose="05000000000000000000" pitchFamily="2" charset="2"/>
              </a:rPr>
              <a:t>2</a:t>
            </a:r>
            <a:r>
              <a:rPr lang="en-US" altLang="ja-JP" sz="1100" dirty="0">
                <a:sym typeface="Wingdings" panose="05000000000000000000" pitchFamily="2" charset="2"/>
              </a:rPr>
              <a:t>)</a:t>
            </a:r>
            <a:r>
              <a:rPr lang="ja-JP" altLang="en-US" sz="1100" dirty="0">
                <a:solidFill>
                  <a:schemeClr val="tx1"/>
                </a:solidFill>
                <a:sym typeface="Wingdings" panose="05000000000000000000" pitchFamily="2" charset="2"/>
              </a:rPr>
              <a:t>は圧着端子</a:t>
            </a:r>
            <a:r>
              <a:rPr lang="en-US" altLang="ja-JP" sz="1100" dirty="0">
                <a:solidFill>
                  <a:schemeClr val="tx1"/>
                </a:solidFill>
                <a:sym typeface="Wingdings" panose="05000000000000000000" pitchFamily="2" charset="2"/>
              </a:rPr>
              <a:t>2</a:t>
            </a:r>
            <a:r>
              <a:rPr lang="ja-JP" altLang="en-US" sz="1100" dirty="0">
                <a:solidFill>
                  <a:schemeClr val="tx1"/>
                </a:solidFill>
                <a:sym typeface="Wingdings" panose="05000000000000000000" pitchFamily="2" charset="2"/>
              </a:rPr>
              <a:t>枚重ね</a:t>
            </a:r>
            <a:r>
              <a:rPr lang="en-US" altLang="ja-JP" sz="1100" dirty="0">
                <a:solidFill>
                  <a:schemeClr val="tx1"/>
                </a:solidFill>
                <a:sym typeface="Wingdings" panose="05000000000000000000" pitchFamily="2" charset="2"/>
              </a:rPr>
              <a:t>OK</a:t>
            </a:r>
          </a:p>
          <a:p>
            <a:r>
              <a:rPr kumimoji="1" lang="en-US" altLang="ja-JP" sz="1100" dirty="0">
                <a:sym typeface="Wingdings" panose="05000000000000000000" pitchFamily="2" charset="2"/>
              </a:rPr>
              <a:t>2</a:t>
            </a:r>
            <a:r>
              <a:rPr kumimoji="1" lang="ja-JP" altLang="en-US" sz="1100" dirty="0">
                <a:sym typeface="Wingdings" panose="05000000000000000000" pitchFamily="2" charset="2"/>
              </a:rPr>
              <a:t>枚重ね時の電線範囲</a:t>
            </a:r>
            <a:r>
              <a:rPr kumimoji="1" lang="en-US" altLang="ja-JP" sz="1100" dirty="0">
                <a:sym typeface="Wingdings" panose="05000000000000000000" pitchFamily="2" charset="2"/>
              </a:rPr>
              <a:t>600kcmil</a:t>
            </a:r>
            <a:r>
              <a:rPr kumimoji="1" lang="ja-JP" altLang="en-US" sz="1100" dirty="0">
                <a:sym typeface="Wingdings" panose="05000000000000000000" pitchFamily="2" charset="2"/>
              </a:rPr>
              <a:t>のみ</a:t>
            </a:r>
            <a:endParaRPr kumimoji="1" lang="ja-JP" altLang="en-US" sz="1100" dirty="0">
              <a:solidFill>
                <a:schemeClr val="tx1"/>
              </a:solidFill>
            </a:endParaRPr>
          </a:p>
        </p:txBody>
      </p:sp>
      <p:cxnSp>
        <p:nvCxnSpPr>
          <p:cNvPr id="32" name="コネクタ: カギ線 31">
            <a:extLst>
              <a:ext uri="{FF2B5EF4-FFF2-40B4-BE49-F238E27FC236}">
                <a16:creationId xmlns:a16="http://schemas.microsoft.com/office/drawing/2014/main" id="{7380AC0A-FD70-25FF-16EC-1B69BC600519}"/>
              </a:ext>
            </a:extLst>
          </p:cNvPr>
          <p:cNvCxnSpPr>
            <a:cxnSpLocks/>
            <a:stCxn id="29" idx="3"/>
            <a:endCxn id="13" idx="3"/>
          </p:cNvCxnSpPr>
          <p:nvPr/>
        </p:nvCxnSpPr>
        <p:spPr>
          <a:xfrm>
            <a:off x="2756451" y="2289571"/>
            <a:ext cx="3087759" cy="1810830"/>
          </a:xfrm>
          <a:prstGeom prst="bentConnector3">
            <a:avLst>
              <a:gd name="adj1" fmla="val 104828"/>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6">
            <a:extLst>
              <a:ext uri="{FF2B5EF4-FFF2-40B4-BE49-F238E27FC236}">
                <a16:creationId xmlns:a16="http://schemas.microsoft.com/office/drawing/2014/main" id="{26663C90-FE7D-4379-CD07-B3515590F016}"/>
              </a:ext>
            </a:extLst>
          </p:cNvPr>
          <p:cNvSpPr>
            <a:spLocks noGrp="1"/>
          </p:cNvSpPr>
          <p:nvPr>
            <p:ph type="sldNum" sz="quarter" idx="12"/>
          </p:nvPr>
        </p:nvSpPr>
        <p:spPr/>
        <p:txBody>
          <a:bodyPr/>
          <a:lstStyle/>
          <a:p>
            <a:fld id="{E7784300-A231-4CE8-BF2A-B73085566916}" type="slidenum">
              <a:rPr kumimoji="1" lang="ja-JP" altLang="en-US" smtClean="0"/>
              <a:t>79</a:t>
            </a:fld>
            <a:r>
              <a:rPr kumimoji="1" lang="ja-JP" altLang="en-US"/>
              <a:t>ページ</a:t>
            </a:r>
            <a:endParaRPr kumimoji="1" lang="ja-JP" altLang="en-US" dirty="0"/>
          </a:p>
        </p:txBody>
      </p:sp>
    </p:spTree>
    <p:extLst>
      <p:ext uri="{BB962C8B-B14F-4D97-AF65-F5344CB8AC3E}">
        <p14:creationId xmlns:p14="http://schemas.microsoft.com/office/powerpoint/2010/main" val="2726660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2"/>
          <p:cNvSpPr txBox="1">
            <a:spLocks noChangeArrowheads="1"/>
          </p:cNvSpPr>
          <p:nvPr/>
        </p:nvSpPr>
        <p:spPr bwMode="auto">
          <a:xfrm>
            <a:off x="1970365" y="76323"/>
            <a:ext cx="42482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ブレーカ</a:t>
            </a:r>
            <a:r>
              <a:rPr lang="ja-JP" altLang="en-US" sz="2800" b="1" dirty="0">
                <a:solidFill>
                  <a:srgbClr val="000000"/>
                </a:solidFill>
                <a:latin typeface="ＭＳ Ｐゴシック" pitchFamily="50" charset="-128"/>
              </a:rPr>
              <a:t>の</a:t>
            </a:r>
            <a:r>
              <a:rPr kumimoji="1" lang="ja-JP" altLang="en-US" sz="2800" b="1"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配線について①</a:t>
            </a:r>
          </a:p>
        </p:txBody>
      </p:sp>
      <p:sp>
        <p:nvSpPr>
          <p:cNvPr id="30724" name="Text Box 4"/>
          <p:cNvSpPr txBox="1">
            <a:spLocks noChangeArrowheads="1"/>
          </p:cNvSpPr>
          <p:nvPr/>
        </p:nvSpPr>
        <p:spPr bwMode="auto">
          <a:xfrm>
            <a:off x="6520123" y="1125150"/>
            <a:ext cx="5099539" cy="1785104"/>
          </a:xfrm>
          <a:prstGeom prst="rect">
            <a:avLst/>
          </a:prstGeom>
          <a:solidFill>
            <a:schemeClr val="accent1">
              <a:lumMod val="20000"/>
              <a:lumOff val="80000"/>
            </a:schemeClr>
          </a:solidFill>
          <a:ln>
            <a:solidFill>
              <a:schemeClr val="tx1"/>
            </a:solidFill>
          </a:ln>
          <a:effectLst/>
        </p:spPr>
        <p:txBody>
          <a:bodyPr wrap="square">
            <a:spAutoFit/>
          </a:bodyPr>
          <a:lstStyle>
            <a:lvl1pPr algn="l">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buNone/>
            </a:pPr>
            <a:r>
              <a:rPr lang="ja-JP" altLang="en-US" sz="2000" dirty="0"/>
              <a:t>　参照規格：</a:t>
            </a:r>
            <a:r>
              <a:rPr lang="en-US" altLang="ja-JP" sz="2000" dirty="0"/>
              <a:t>NEC</a:t>
            </a:r>
            <a:r>
              <a:rPr lang="ja-JP" altLang="en-US" sz="2000" dirty="0"/>
              <a:t>　</a:t>
            </a:r>
            <a:r>
              <a:rPr lang="en-US" altLang="ja-JP" sz="2000" dirty="0"/>
              <a:t>430.53(D) , NEC 430.28 ,    </a:t>
            </a:r>
          </a:p>
          <a:p>
            <a:pPr>
              <a:buNone/>
            </a:pPr>
            <a:r>
              <a:rPr lang="en-US" altLang="ja-JP" sz="2000" dirty="0"/>
              <a:t>                     NEC Section 409 ,</a:t>
            </a:r>
          </a:p>
          <a:p>
            <a:pPr>
              <a:buNone/>
            </a:pPr>
            <a:r>
              <a:rPr lang="en-US" altLang="ja-JP" sz="2000" dirty="0"/>
              <a:t>                     UL508A Section 31.4.3</a:t>
            </a:r>
            <a:r>
              <a:rPr lang="ja-JP" altLang="en-US" sz="2000" dirty="0"/>
              <a:t> </a:t>
            </a:r>
            <a:r>
              <a:rPr lang="en-US" altLang="ja-JP" sz="2000" dirty="0"/>
              <a:t>,       </a:t>
            </a:r>
          </a:p>
          <a:p>
            <a:pPr>
              <a:buNone/>
            </a:pPr>
            <a:r>
              <a:rPr lang="en-US" altLang="ja-JP" sz="2000" dirty="0"/>
              <a:t>                     NFPA70 , NFPA79</a:t>
            </a:r>
            <a:r>
              <a:rPr lang="ja-JP" altLang="en-US" sz="2000" dirty="0"/>
              <a:t>　（一例）</a:t>
            </a:r>
            <a:endParaRPr lang="en-US" altLang="ja-JP" sz="2000" dirty="0"/>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endParaRPr>
          </a:p>
        </p:txBody>
      </p:sp>
      <p:pic>
        <p:nvPicPr>
          <p:cNvPr id="2" name="図 1"/>
          <p:cNvPicPr>
            <a:picLocks noChangeAspect="1"/>
          </p:cNvPicPr>
          <p:nvPr/>
        </p:nvPicPr>
        <p:blipFill>
          <a:blip r:embed="rId2"/>
          <a:stretch>
            <a:fillRect/>
          </a:stretch>
        </p:blipFill>
        <p:spPr>
          <a:xfrm>
            <a:off x="725302" y="905973"/>
            <a:ext cx="5283612" cy="2004281"/>
          </a:xfrm>
          <a:prstGeom prst="rect">
            <a:avLst/>
          </a:prstGeom>
        </p:spPr>
      </p:pic>
      <p:sp>
        <p:nvSpPr>
          <p:cNvPr id="5" name="左矢印 4"/>
          <p:cNvSpPr/>
          <p:nvPr/>
        </p:nvSpPr>
        <p:spPr bwMode="auto">
          <a:xfrm>
            <a:off x="9023420" y="3516923"/>
            <a:ext cx="2596241" cy="2392047"/>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5250" tIns="47625" rIns="95250" bIns="47625" numCol="1" rtlCol="0" anchor="t" anchorCtr="0" compatLnSpc="1">
            <a:prstTxWarp prst="textNoShape">
              <a:avLst/>
            </a:prstTxWarp>
            <a:spAutoFit/>
          </a:bodyPr>
          <a:lstStyle/>
          <a:p>
            <a:pPr marL="0" marR="0" indent="0" algn="ctr" defTabSz="885825" rtl="0" eaLnBrk="0" fontAlgn="base" latinLnBrk="0" hangingPunct="0">
              <a:lnSpc>
                <a:spcPct val="100000"/>
              </a:lnSpc>
              <a:spcBef>
                <a:spcPct val="50000"/>
              </a:spcBef>
              <a:spcAft>
                <a:spcPct val="0"/>
              </a:spcAft>
              <a:buClr>
                <a:srgbClr val="000099"/>
              </a:buClr>
              <a:buSzTx/>
              <a:buFont typeface="Symbol" pitchFamily="18" charset="2"/>
              <a:buNone/>
              <a:tabLst/>
            </a:pPr>
            <a:r>
              <a:rPr kumimoji="0" lang="ja-JP" altLang="en-US" sz="1600" b="0" i="0" u="none" strike="noStrike" cap="none" normalizeH="0" baseline="0" dirty="0">
                <a:ln>
                  <a:noFill/>
                </a:ln>
                <a:solidFill>
                  <a:schemeClr val="tx1"/>
                </a:solidFill>
                <a:effectLst/>
                <a:latin typeface="ＭＳ Ｐゴシック" pitchFamily="50" charset="-128"/>
                <a:ea typeface="ＭＳ Ｐゴシック" pitchFamily="50" charset="-128"/>
              </a:rPr>
              <a:t>アークガスは、　　　主に端子部から　　排出されます</a:t>
            </a:r>
            <a:endParaRPr kumimoji="0" lang="en-US" altLang="ja-JP" sz="1600" b="0"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indent="0" algn="ctr" defTabSz="885825" rtl="0" eaLnBrk="0" fontAlgn="base" latinLnBrk="0" hangingPunct="0">
              <a:lnSpc>
                <a:spcPct val="100000"/>
              </a:lnSpc>
              <a:spcBef>
                <a:spcPct val="50000"/>
              </a:spcBef>
              <a:spcAft>
                <a:spcPct val="0"/>
              </a:spcAft>
              <a:buClr>
                <a:srgbClr val="000099"/>
              </a:buClr>
              <a:buSzTx/>
              <a:buFont typeface="Symbol" pitchFamily="18" charset="2"/>
              <a:buNone/>
              <a:tabLst/>
            </a:pPr>
            <a:endParaRPr kumimoji="0" lang="ja-JP" altLang="en-US" sz="1600" b="0" i="0" u="none" strike="noStrike" cap="none" normalizeH="0" baseline="0" dirty="0">
              <a:ln>
                <a:noFill/>
              </a:ln>
              <a:solidFill>
                <a:schemeClr val="tx1"/>
              </a:solidFill>
              <a:effectLst/>
              <a:latin typeface="ＭＳ Ｐゴシック" pitchFamily="50" charset="-128"/>
              <a:ea typeface="ＭＳ Ｐゴシック" pitchFamily="50" charset="-128"/>
            </a:endParaRPr>
          </a:p>
        </p:txBody>
      </p:sp>
      <p:pic>
        <p:nvPicPr>
          <p:cNvPr id="4" name="図 3"/>
          <p:cNvPicPr>
            <a:picLocks noChangeAspect="1"/>
          </p:cNvPicPr>
          <p:nvPr/>
        </p:nvPicPr>
        <p:blipFill>
          <a:blip r:embed="rId3"/>
          <a:stretch>
            <a:fillRect/>
          </a:stretch>
        </p:blipFill>
        <p:spPr>
          <a:xfrm>
            <a:off x="552450" y="3191407"/>
            <a:ext cx="8343900" cy="3067050"/>
          </a:xfrm>
          <a:prstGeom prst="rect">
            <a:avLst/>
          </a:prstGeom>
        </p:spPr>
      </p:pic>
      <p:sp>
        <p:nvSpPr>
          <p:cNvPr id="3" name="テキスト ボックス 2">
            <a:extLst>
              <a:ext uri="{FF2B5EF4-FFF2-40B4-BE49-F238E27FC236}">
                <a16:creationId xmlns:a16="http://schemas.microsoft.com/office/drawing/2014/main" id="{F2082545-A2F9-1FF2-7468-AEB6CDC64154}"/>
              </a:ext>
            </a:extLst>
          </p:cNvPr>
          <p:cNvSpPr txBox="1"/>
          <p:nvPr/>
        </p:nvSpPr>
        <p:spPr>
          <a:xfrm>
            <a:off x="355600" y="148723"/>
            <a:ext cx="1236236" cy="369332"/>
          </a:xfrm>
          <a:prstGeom prst="rect">
            <a:avLst/>
          </a:prstGeom>
          <a:noFill/>
          <a:ln w="38100">
            <a:solidFill>
              <a:schemeClr val="tx1"/>
            </a:solidFill>
          </a:ln>
        </p:spPr>
        <p:txBody>
          <a:bodyPr wrap="none" rtlCol="0">
            <a:spAutoFit/>
          </a:bodyPr>
          <a:lstStyle/>
          <a:p>
            <a:r>
              <a:rPr kumimoji="1" lang="ja-JP" altLang="en-US" dirty="0"/>
              <a:t>参考資料</a:t>
            </a:r>
            <a:r>
              <a:rPr kumimoji="1" lang="en-US" altLang="ja-JP" dirty="0"/>
              <a:t>4</a:t>
            </a:r>
            <a:endParaRPr kumimoji="1" lang="ja-JP" altLang="en-US" dirty="0"/>
          </a:p>
        </p:txBody>
      </p:sp>
      <p:sp>
        <p:nvSpPr>
          <p:cNvPr id="9" name="スライド番号プレースホルダー 8">
            <a:extLst>
              <a:ext uri="{FF2B5EF4-FFF2-40B4-BE49-F238E27FC236}">
                <a16:creationId xmlns:a16="http://schemas.microsoft.com/office/drawing/2014/main" id="{A4061AC0-EAFE-9C8F-BF7A-5066AB42B653}"/>
              </a:ext>
            </a:extLst>
          </p:cNvPr>
          <p:cNvSpPr>
            <a:spLocks noGrp="1"/>
          </p:cNvSpPr>
          <p:nvPr>
            <p:ph type="sldNum" sz="quarter" idx="12"/>
          </p:nvPr>
        </p:nvSpPr>
        <p:spPr/>
        <p:txBody>
          <a:bodyPr/>
          <a:lstStyle/>
          <a:p>
            <a:fld id="{EE6B4B11-9538-48C2-A03B-57C923024A3C}" type="slidenum">
              <a:rPr kumimoji="1" lang="ja-JP" altLang="en-US" smtClean="0"/>
              <a:t>8</a:t>
            </a:fld>
            <a:r>
              <a:rPr kumimoji="1" lang="ja-JP" altLang="en-US"/>
              <a:t>ページ</a:t>
            </a:r>
            <a:endParaRPr kumimoji="1" lang="ja-JP" altLang="en-US" dirty="0"/>
          </a:p>
        </p:txBody>
      </p:sp>
    </p:spTree>
    <p:extLst>
      <p:ext uri="{BB962C8B-B14F-4D97-AF65-F5344CB8AC3E}">
        <p14:creationId xmlns:p14="http://schemas.microsoft.com/office/powerpoint/2010/main" val="2417051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ADFBBE-EFD1-8D46-8FF5-63DAB48BFCC6}"/>
              </a:ext>
            </a:extLst>
          </p:cNvPr>
          <p:cNvSpPr>
            <a:spLocks noGrp="1"/>
          </p:cNvSpPr>
          <p:nvPr>
            <p:ph type="title"/>
          </p:nvPr>
        </p:nvSpPr>
        <p:spPr>
          <a:xfrm>
            <a:off x="838200" y="97664"/>
            <a:ext cx="10515600" cy="546018"/>
          </a:xfrm>
        </p:spPr>
        <p:txBody>
          <a:bodyPr>
            <a:noAutofit/>
          </a:bodyPr>
          <a:lstStyle/>
          <a:p>
            <a:r>
              <a:rPr kumimoji="1" lang="en-US" altLang="ja-JP" sz="2800" dirty="0">
                <a:latin typeface="+mn-lt"/>
              </a:rPr>
              <a:t>3.</a:t>
            </a:r>
            <a:r>
              <a:rPr lang="ja-JP" altLang="en-US" sz="2800" dirty="0">
                <a:latin typeface="+mn-lt"/>
              </a:rPr>
              <a:t>　制御盤製作事例について</a:t>
            </a:r>
            <a:endParaRPr kumimoji="1" lang="ja-JP" altLang="en-US" sz="2000" dirty="0">
              <a:latin typeface="+mn-lt"/>
            </a:endParaRPr>
          </a:p>
        </p:txBody>
      </p:sp>
      <p:pic>
        <p:nvPicPr>
          <p:cNvPr id="9" name="コンテンツ プレースホルダー 8">
            <a:extLst>
              <a:ext uri="{FF2B5EF4-FFF2-40B4-BE49-F238E27FC236}">
                <a16:creationId xmlns:a16="http://schemas.microsoft.com/office/drawing/2014/main" id="{19BB6360-40AE-B2CB-2033-04E48ED242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27141"/>
            <a:ext cx="2113852" cy="3960185"/>
          </a:xfrm>
        </p:spPr>
      </p:pic>
      <p:pic>
        <p:nvPicPr>
          <p:cNvPr id="11" name="図 10">
            <a:extLst>
              <a:ext uri="{FF2B5EF4-FFF2-40B4-BE49-F238E27FC236}">
                <a16:creationId xmlns:a16="http://schemas.microsoft.com/office/drawing/2014/main" id="{0AE1CCF6-FBB5-9919-6D68-E15EDC9C8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865" y="4281693"/>
            <a:ext cx="2563614" cy="1922711"/>
          </a:xfrm>
          <a:prstGeom prst="rect">
            <a:avLst/>
          </a:prstGeom>
        </p:spPr>
      </p:pic>
      <p:pic>
        <p:nvPicPr>
          <p:cNvPr id="13" name="図 12">
            <a:extLst>
              <a:ext uri="{FF2B5EF4-FFF2-40B4-BE49-F238E27FC236}">
                <a16:creationId xmlns:a16="http://schemas.microsoft.com/office/drawing/2014/main" id="{EEA684CB-8988-4A93-8709-F087C4E62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6057" y="1731973"/>
            <a:ext cx="1595383" cy="2127177"/>
          </a:xfrm>
          <a:prstGeom prst="rect">
            <a:avLst/>
          </a:prstGeom>
        </p:spPr>
      </p:pic>
      <p:sp>
        <p:nvSpPr>
          <p:cNvPr id="14" name="コンテンツ プレースホルダー 2">
            <a:extLst>
              <a:ext uri="{FF2B5EF4-FFF2-40B4-BE49-F238E27FC236}">
                <a16:creationId xmlns:a16="http://schemas.microsoft.com/office/drawing/2014/main" id="{87C1FA56-5327-BB14-43EB-8870D51D22E0}"/>
              </a:ext>
            </a:extLst>
          </p:cNvPr>
          <p:cNvSpPr txBox="1">
            <a:spLocks/>
          </p:cNvSpPr>
          <p:nvPr/>
        </p:nvSpPr>
        <p:spPr>
          <a:xfrm>
            <a:off x="6259830" y="1704920"/>
            <a:ext cx="5372100" cy="3751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t>使用機器</a:t>
            </a:r>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r>
              <a:rPr lang="en-US" altLang="ja-JP" sz="1800" dirty="0"/>
              <a:t>2D</a:t>
            </a:r>
            <a:r>
              <a:rPr lang="ja-JP" altLang="en-US" sz="1800" dirty="0"/>
              <a:t>電線使用により省スペースで配線可能</a:t>
            </a:r>
          </a:p>
        </p:txBody>
      </p:sp>
      <p:sp>
        <p:nvSpPr>
          <p:cNvPr id="18" name="テキスト ボックス 17">
            <a:extLst>
              <a:ext uri="{FF2B5EF4-FFF2-40B4-BE49-F238E27FC236}">
                <a16:creationId xmlns:a16="http://schemas.microsoft.com/office/drawing/2014/main" id="{3C3075CE-59D3-B0B4-618D-A6AEFCC6A5D5}"/>
              </a:ext>
            </a:extLst>
          </p:cNvPr>
          <p:cNvSpPr txBox="1"/>
          <p:nvPr/>
        </p:nvSpPr>
        <p:spPr>
          <a:xfrm>
            <a:off x="838200" y="1317072"/>
            <a:ext cx="4807591" cy="369332"/>
          </a:xfrm>
          <a:prstGeom prst="rect">
            <a:avLst/>
          </a:prstGeom>
          <a:noFill/>
        </p:spPr>
        <p:txBody>
          <a:bodyPr wrap="square" rtlCol="0">
            <a:spAutoFit/>
          </a:bodyPr>
          <a:lstStyle/>
          <a:p>
            <a:r>
              <a:rPr kumimoji="1" lang="ja-JP" altLang="en-US" dirty="0"/>
              <a:t>写真</a:t>
            </a:r>
            <a:r>
              <a:rPr kumimoji="1" lang="en-US" altLang="ja-JP" dirty="0"/>
              <a:t>1</a:t>
            </a:r>
            <a:r>
              <a:rPr kumimoji="1" lang="ja-JP" altLang="en-US" dirty="0"/>
              <a:t>　</a:t>
            </a:r>
            <a:r>
              <a:rPr kumimoji="1" lang="en-US" altLang="ja-JP" dirty="0"/>
              <a:t>CB-SCCR</a:t>
            </a:r>
            <a:r>
              <a:rPr kumimoji="1" lang="ja-JP" altLang="en-US" dirty="0"/>
              <a:t>端子台を使用した配線例</a:t>
            </a:r>
          </a:p>
        </p:txBody>
      </p:sp>
      <p:graphicFrame>
        <p:nvGraphicFramePr>
          <p:cNvPr id="19" name="表 18">
            <a:extLst>
              <a:ext uri="{FF2B5EF4-FFF2-40B4-BE49-F238E27FC236}">
                <a16:creationId xmlns:a16="http://schemas.microsoft.com/office/drawing/2014/main" id="{43536268-D5C8-92D4-9A67-A7C5DB5482F7}"/>
              </a:ext>
            </a:extLst>
          </p:cNvPr>
          <p:cNvGraphicFramePr>
            <a:graphicFrameLocks noGrp="1"/>
          </p:cNvGraphicFramePr>
          <p:nvPr/>
        </p:nvGraphicFramePr>
        <p:xfrm>
          <a:off x="6259830" y="2066372"/>
          <a:ext cx="5372100" cy="1905000"/>
        </p:xfrm>
        <a:graphic>
          <a:graphicData uri="http://schemas.openxmlformats.org/drawingml/2006/table">
            <a:tbl>
              <a:tblPr>
                <a:tableStyleId>{5C22544A-7EE6-4342-B048-85BDC9FD1C3A}</a:tableStyleId>
              </a:tblPr>
              <a:tblGrid>
                <a:gridCol w="257023">
                  <a:extLst>
                    <a:ext uri="{9D8B030D-6E8A-4147-A177-3AD203B41FA5}">
                      <a16:colId xmlns:a16="http://schemas.microsoft.com/office/drawing/2014/main" val="1401261120"/>
                    </a:ext>
                  </a:extLst>
                </a:gridCol>
                <a:gridCol w="990015">
                  <a:extLst>
                    <a:ext uri="{9D8B030D-6E8A-4147-A177-3AD203B41FA5}">
                      <a16:colId xmlns:a16="http://schemas.microsoft.com/office/drawing/2014/main" val="120971867"/>
                    </a:ext>
                  </a:extLst>
                </a:gridCol>
                <a:gridCol w="1916567">
                  <a:extLst>
                    <a:ext uri="{9D8B030D-6E8A-4147-A177-3AD203B41FA5}">
                      <a16:colId xmlns:a16="http://schemas.microsoft.com/office/drawing/2014/main" val="2069566118"/>
                    </a:ext>
                  </a:extLst>
                </a:gridCol>
                <a:gridCol w="736165">
                  <a:extLst>
                    <a:ext uri="{9D8B030D-6E8A-4147-A177-3AD203B41FA5}">
                      <a16:colId xmlns:a16="http://schemas.microsoft.com/office/drawing/2014/main" val="38513756"/>
                    </a:ext>
                  </a:extLst>
                </a:gridCol>
                <a:gridCol w="1472330">
                  <a:extLst>
                    <a:ext uri="{9D8B030D-6E8A-4147-A177-3AD203B41FA5}">
                      <a16:colId xmlns:a16="http://schemas.microsoft.com/office/drawing/2014/main" val="3002752723"/>
                    </a:ext>
                  </a:extLst>
                </a:gridCol>
              </a:tblGrid>
              <a:tr h="238125">
                <a:tc>
                  <a:txBody>
                    <a:bodyPr/>
                    <a:lstStyle/>
                    <a:p>
                      <a:pPr algn="l" fontAlgn="ctr"/>
                      <a:r>
                        <a:rPr lang="ja-JP" altLang="en-US" sz="1100" u="none" strike="noStrike">
                          <a:effectLst/>
                        </a:rPr>
                        <a:t>①</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主幹ブレーカ</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en-US" sz="1100" u="none" strike="noStrike">
                          <a:effectLst/>
                        </a:rPr>
                        <a:t>BW630RAGU-3P600</a:t>
                      </a:r>
                      <a:endParaRPr 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sz="1100" u="none" strike="noStrike">
                          <a:effectLst/>
                        </a:rPr>
                        <a:t>600AT</a:t>
                      </a:r>
                      <a:endParaRPr 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zh-TW" altLang="en-US" sz="1100" u="none" strike="noStrike">
                          <a:effectLst/>
                        </a:rPr>
                        <a:t>富士電機機器制御</a:t>
                      </a:r>
                      <a:endParaRPr lang="zh-TW"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4059125130"/>
                  </a:ext>
                </a:extLst>
              </a:tr>
              <a:tr h="238125">
                <a:tc>
                  <a:txBody>
                    <a:bodyPr/>
                    <a:lstStyle/>
                    <a:p>
                      <a:pPr algn="l" fontAlgn="ctr"/>
                      <a:r>
                        <a:rPr lang="ja-JP" altLang="en-US" sz="1100" u="none" strike="noStrike">
                          <a:effectLst/>
                        </a:rPr>
                        <a:t>②</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電線</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en-US" sz="1100" u="none" strike="noStrike" dirty="0">
                          <a:effectLst/>
                        </a:rPr>
                        <a:t>DY-Soft　350MCM</a:t>
                      </a:r>
                      <a:endParaRPr 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u="none" strike="noStrike">
                          <a:effectLst/>
                        </a:rPr>
                        <a:t>曲げ：</a:t>
                      </a:r>
                      <a:r>
                        <a:rPr lang="en-US" altLang="ja-JP" sz="1100" u="none" strike="noStrike">
                          <a:effectLst/>
                        </a:rPr>
                        <a:t>2</a:t>
                      </a:r>
                      <a:r>
                        <a:rPr lang="en-US" sz="1100" u="none" strike="noStrike">
                          <a:effectLst/>
                        </a:rPr>
                        <a:t>D</a:t>
                      </a:r>
                      <a:endParaRPr 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u="none" strike="noStrike">
                          <a:effectLst/>
                        </a:rPr>
                        <a:t>ダイデン</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4251578239"/>
                  </a:ext>
                </a:extLst>
              </a:tr>
              <a:tr h="238125">
                <a:tc>
                  <a:txBody>
                    <a:bodyPr/>
                    <a:lstStyle/>
                    <a:p>
                      <a:pPr algn="l" fontAlgn="ctr"/>
                      <a:r>
                        <a:rPr lang="ja-JP" altLang="en-US" sz="1100" u="none" strike="noStrike">
                          <a:effectLst/>
                        </a:rPr>
                        <a:t>③</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電線</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en-US" sz="1100" u="none" strike="noStrike">
                          <a:effectLst/>
                        </a:rPr>
                        <a:t>T/1015/MTW</a:t>
                      </a:r>
                      <a:endParaRPr 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u="none" strike="noStrike" dirty="0">
                          <a:effectLst/>
                        </a:rPr>
                        <a:t>曲げ：</a:t>
                      </a:r>
                      <a:r>
                        <a:rPr lang="en-US" altLang="ja-JP" sz="1100" u="none" strike="noStrike" dirty="0">
                          <a:effectLst/>
                        </a:rPr>
                        <a:t>4</a:t>
                      </a:r>
                      <a:r>
                        <a:rPr lang="en-US" sz="1100" u="none" strike="noStrike" dirty="0">
                          <a:effectLst/>
                        </a:rPr>
                        <a:t>D</a:t>
                      </a:r>
                      <a:endParaRPr 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u="none" strike="noStrike">
                          <a:effectLst/>
                        </a:rPr>
                        <a:t>太陽ケーブルテック</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458963927"/>
                  </a:ext>
                </a:extLst>
              </a:tr>
              <a:tr h="238125">
                <a:tc>
                  <a:txBody>
                    <a:bodyPr/>
                    <a:lstStyle/>
                    <a:p>
                      <a:pPr algn="l" fontAlgn="ctr"/>
                      <a:r>
                        <a:rPr lang="ja-JP" altLang="en-US" sz="1100" u="none" strike="noStrike">
                          <a:effectLst/>
                        </a:rPr>
                        <a:t>④</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分岐端子台</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en-US" sz="1100" u="none" strike="noStrike">
                          <a:effectLst/>
                        </a:rPr>
                        <a:t>OK-700SF-SCCR</a:t>
                      </a:r>
                      <a:endParaRPr 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sz="1100" u="none" strike="noStrike">
                          <a:effectLst/>
                        </a:rPr>
                        <a:t>1000A</a:t>
                      </a:r>
                      <a:endParaRPr 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u="none" strike="noStrike">
                          <a:effectLst/>
                        </a:rPr>
                        <a:t>オサダ</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949266511"/>
                  </a:ext>
                </a:extLst>
              </a:tr>
              <a:tr h="238125">
                <a:tc>
                  <a:txBody>
                    <a:bodyPr/>
                    <a:lstStyle/>
                    <a:p>
                      <a:pPr algn="l" fontAlgn="ctr"/>
                      <a:r>
                        <a:rPr lang="ja-JP" altLang="en-US" sz="1100" u="none" strike="noStrike">
                          <a:effectLst/>
                        </a:rPr>
                        <a:t>⑤</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電線</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en-US" sz="1100" u="none" strike="noStrike">
                          <a:effectLst/>
                        </a:rPr>
                        <a:t>UE/THHW　LF　2/0AWG</a:t>
                      </a:r>
                      <a:endParaRPr 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u="none" strike="noStrike" dirty="0">
                          <a:effectLst/>
                        </a:rPr>
                        <a:t>曲げ：</a:t>
                      </a:r>
                      <a:r>
                        <a:rPr lang="en-US" sz="1100" u="none" strike="noStrike" dirty="0">
                          <a:effectLst/>
                        </a:rPr>
                        <a:t>4D</a:t>
                      </a:r>
                      <a:endParaRPr 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u="none" strike="noStrike">
                          <a:effectLst/>
                        </a:rPr>
                        <a:t>太陽ケーブルテック</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903753338"/>
                  </a:ext>
                </a:extLst>
              </a:tr>
              <a:tr h="238125">
                <a:tc>
                  <a:txBody>
                    <a:bodyPr/>
                    <a:lstStyle/>
                    <a:p>
                      <a:pPr algn="l" fontAlgn="ctr"/>
                      <a:r>
                        <a:rPr lang="ja-JP" altLang="en-US" sz="1100" u="none" strike="noStrike">
                          <a:effectLst/>
                        </a:rPr>
                        <a:t>⑥</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電線</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en-US" sz="1100" u="none" strike="noStrike" dirty="0">
                          <a:effectLst/>
                        </a:rPr>
                        <a:t>MTW-F　2AWG</a:t>
                      </a:r>
                      <a:endParaRPr 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u="none" strike="noStrike" dirty="0">
                          <a:effectLst/>
                        </a:rPr>
                        <a:t>曲げ：</a:t>
                      </a:r>
                      <a:r>
                        <a:rPr lang="en-US" sz="1100" u="none" strike="noStrike" dirty="0">
                          <a:effectLst/>
                        </a:rPr>
                        <a:t>4D</a:t>
                      </a:r>
                      <a:endParaRPr 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u="none" strike="noStrike">
                          <a:effectLst/>
                        </a:rPr>
                        <a:t>日合通信</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801729232"/>
                  </a:ext>
                </a:extLst>
              </a:tr>
              <a:tr h="238125">
                <a:tc>
                  <a:txBody>
                    <a:bodyPr/>
                    <a:lstStyle/>
                    <a:p>
                      <a:pPr algn="l" fontAlgn="ctr"/>
                      <a:r>
                        <a:rPr lang="ja-JP" altLang="en-US" sz="1100" u="none" strike="noStrike">
                          <a:effectLst/>
                        </a:rPr>
                        <a:t>⑦</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分岐ブレーカ</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en-US" sz="1100" u="none" strike="noStrike">
                          <a:effectLst/>
                        </a:rPr>
                        <a:t>BW250RAGU-3P</a:t>
                      </a:r>
                      <a:endParaRPr 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sz="1100" u="none" strike="noStrike">
                          <a:effectLst/>
                        </a:rPr>
                        <a:t>125-250A</a:t>
                      </a:r>
                      <a:endParaRPr 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zh-TW" altLang="en-US" sz="1100" u="none" strike="noStrike">
                          <a:effectLst/>
                        </a:rPr>
                        <a:t>富士電機機器制御</a:t>
                      </a:r>
                      <a:endParaRPr lang="zh-TW"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4039623473"/>
                  </a:ext>
                </a:extLst>
              </a:tr>
              <a:tr h="238125">
                <a:tc>
                  <a:txBody>
                    <a:bodyPr/>
                    <a:lstStyle/>
                    <a:p>
                      <a:pPr algn="l" fontAlgn="ctr"/>
                      <a:r>
                        <a:rPr lang="ja-JP" altLang="en-US" sz="1100" u="none" strike="noStrike">
                          <a:effectLst/>
                        </a:rPr>
                        <a:t>⑧</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分岐ブレーカ</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en-US" sz="1100" u="none" strike="noStrike">
                          <a:effectLst/>
                        </a:rPr>
                        <a:t>BW125RAGU-3P</a:t>
                      </a:r>
                      <a:endParaRPr 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sz="1100" u="none" strike="noStrike">
                          <a:effectLst/>
                        </a:rPr>
                        <a:t>15-125A</a:t>
                      </a:r>
                      <a:endParaRPr 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zh-TW" altLang="en-US" sz="1100" u="none" strike="noStrike" dirty="0">
                          <a:effectLst/>
                        </a:rPr>
                        <a:t>富士電機機器制御</a:t>
                      </a:r>
                      <a:endParaRPr lang="zh-TW"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282422782"/>
                  </a:ext>
                </a:extLst>
              </a:tr>
            </a:tbl>
          </a:graphicData>
        </a:graphic>
      </p:graphicFrame>
      <p:pic>
        <p:nvPicPr>
          <p:cNvPr id="10" name="図 9">
            <a:extLst>
              <a:ext uri="{FF2B5EF4-FFF2-40B4-BE49-F238E27FC236}">
                <a16:creationId xmlns:a16="http://schemas.microsoft.com/office/drawing/2014/main" id="{68054FAA-14B9-09DD-AA84-2F1945E1B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138" y="1738339"/>
            <a:ext cx="2263948" cy="4466065"/>
          </a:xfrm>
          <a:prstGeom prst="rect">
            <a:avLst/>
          </a:prstGeom>
        </p:spPr>
      </p:pic>
      <p:sp>
        <p:nvSpPr>
          <p:cNvPr id="12" name="テキスト ボックス 11">
            <a:extLst>
              <a:ext uri="{FF2B5EF4-FFF2-40B4-BE49-F238E27FC236}">
                <a16:creationId xmlns:a16="http://schemas.microsoft.com/office/drawing/2014/main" id="{6039E0F1-8839-40F4-D4C2-86BAFD93B50C}"/>
              </a:ext>
            </a:extLst>
          </p:cNvPr>
          <p:cNvSpPr txBox="1"/>
          <p:nvPr/>
        </p:nvSpPr>
        <p:spPr>
          <a:xfrm>
            <a:off x="4018788" y="6204404"/>
            <a:ext cx="1683474" cy="276999"/>
          </a:xfrm>
          <a:prstGeom prst="rect">
            <a:avLst/>
          </a:prstGeom>
          <a:noFill/>
        </p:spPr>
        <p:txBody>
          <a:bodyPr wrap="none" rtlCol="0">
            <a:spAutoFit/>
          </a:bodyPr>
          <a:lstStyle/>
          <a:p>
            <a:r>
              <a:rPr kumimoji="1" lang="en-US" altLang="ja-JP" sz="1200" dirty="0"/>
              <a:t>OK-700SF</a:t>
            </a:r>
            <a:r>
              <a:rPr kumimoji="1" lang="ja-JP" altLang="en-US" sz="1200" dirty="0"/>
              <a:t>（オサダ）</a:t>
            </a:r>
          </a:p>
        </p:txBody>
      </p:sp>
      <p:sp>
        <p:nvSpPr>
          <p:cNvPr id="15" name="テキスト ボックス 14">
            <a:extLst>
              <a:ext uri="{FF2B5EF4-FFF2-40B4-BE49-F238E27FC236}">
                <a16:creationId xmlns:a16="http://schemas.microsoft.com/office/drawing/2014/main" id="{94CA4CED-C3C5-39D6-4279-83B312F1EEC3}"/>
              </a:ext>
            </a:extLst>
          </p:cNvPr>
          <p:cNvSpPr txBox="1"/>
          <p:nvPr/>
        </p:nvSpPr>
        <p:spPr>
          <a:xfrm>
            <a:off x="422702" y="2353209"/>
            <a:ext cx="415498" cy="369332"/>
          </a:xfrm>
          <a:prstGeom prst="rect">
            <a:avLst/>
          </a:prstGeom>
          <a:noFill/>
        </p:spPr>
        <p:txBody>
          <a:bodyPr wrap="none" rtlCol="0">
            <a:spAutoFit/>
          </a:bodyPr>
          <a:lstStyle/>
          <a:p>
            <a:r>
              <a:rPr kumimoji="1" lang="ja-JP" altLang="en-US" dirty="0"/>
              <a:t>①</a:t>
            </a:r>
          </a:p>
        </p:txBody>
      </p:sp>
      <p:sp>
        <p:nvSpPr>
          <p:cNvPr id="16" name="テキスト ボックス 15">
            <a:extLst>
              <a:ext uri="{FF2B5EF4-FFF2-40B4-BE49-F238E27FC236}">
                <a16:creationId xmlns:a16="http://schemas.microsoft.com/office/drawing/2014/main" id="{7C402671-2124-57E4-C7C1-A4B1FAB067CC}"/>
              </a:ext>
            </a:extLst>
          </p:cNvPr>
          <p:cNvSpPr txBox="1"/>
          <p:nvPr/>
        </p:nvSpPr>
        <p:spPr>
          <a:xfrm>
            <a:off x="1341120" y="3173968"/>
            <a:ext cx="415498" cy="369332"/>
          </a:xfrm>
          <a:prstGeom prst="rect">
            <a:avLst/>
          </a:prstGeom>
          <a:noFill/>
        </p:spPr>
        <p:txBody>
          <a:bodyPr wrap="none" rtlCol="0">
            <a:spAutoFit/>
          </a:bodyPr>
          <a:lstStyle/>
          <a:p>
            <a:r>
              <a:rPr kumimoji="1" lang="ja-JP" altLang="en-US" dirty="0"/>
              <a:t>②</a:t>
            </a:r>
          </a:p>
        </p:txBody>
      </p:sp>
      <p:sp>
        <p:nvSpPr>
          <p:cNvPr id="20" name="テキスト ボックス 19">
            <a:extLst>
              <a:ext uri="{FF2B5EF4-FFF2-40B4-BE49-F238E27FC236}">
                <a16:creationId xmlns:a16="http://schemas.microsoft.com/office/drawing/2014/main" id="{E9BD08C6-70D9-74DC-D53C-996A14A3A2D8}"/>
              </a:ext>
            </a:extLst>
          </p:cNvPr>
          <p:cNvSpPr txBox="1"/>
          <p:nvPr/>
        </p:nvSpPr>
        <p:spPr>
          <a:xfrm>
            <a:off x="2023076" y="3173968"/>
            <a:ext cx="415498" cy="369332"/>
          </a:xfrm>
          <a:prstGeom prst="rect">
            <a:avLst/>
          </a:prstGeom>
          <a:noFill/>
        </p:spPr>
        <p:txBody>
          <a:bodyPr wrap="none" rtlCol="0">
            <a:spAutoFit/>
          </a:bodyPr>
          <a:lstStyle/>
          <a:p>
            <a:r>
              <a:rPr kumimoji="1" lang="ja-JP" altLang="en-US" dirty="0"/>
              <a:t>③</a:t>
            </a:r>
          </a:p>
        </p:txBody>
      </p:sp>
      <p:sp>
        <p:nvSpPr>
          <p:cNvPr id="21" name="テキスト ボックス 20">
            <a:extLst>
              <a:ext uri="{FF2B5EF4-FFF2-40B4-BE49-F238E27FC236}">
                <a16:creationId xmlns:a16="http://schemas.microsoft.com/office/drawing/2014/main" id="{C54DD8F6-359E-98EE-DD00-09B0AC87E0AF}"/>
              </a:ext>
            </a:extLst>
          </p:cNvPr>
          <p:cNvSpPr txBox="1"/>
          <p:nvPr/>
        </p:nvSpPr>
        <p:spPr>
          <a:xfrm>
            <a:off x="2230825" y="3843371"/>
            <a:ext cx="415498" cy="369332"/>
          </a:xfrm>
          <a:prstGeom prst="rect">
            <a:avLst/>
          </a:prstGeom>
          <a:noFill/>
        </p:spPr>
        <p:txBody>
          <a:bodyPr wrap="none" rtlCol="0">
            <a:spAutoFit/>
          </a:bodyPr>
          <a:lstStyle/>
          <a:p>
            <a:r>
              <a:rPr kumimoji="1" lang="ja-JP" altLang="en-US" dirty="0"/>
              <a:t>④</a:t>
            </a:r>
          </a:p>
        </p:txBody>
      </p:sp>
      <p:sp>
        <p:nvSpPr>
          <p:cNvPr id="22" name="テキスト ボックス 21">
            <a:extLst>
              <a:ext uri="{FF2B5EF4-FFF2-40B4-BE49-F238E27FC236}">
                <a16:creationId xmlns:a16="http://schemas.microsoft.com/office/drawing/2014/main" id="{1B04CDA6-9950-C8CE-9F81-3FB73DCD84FA}"/>
              </a:ext>
            </a:extLst>
          </p:cNvPr>
          <p:cNvSpPr txBox="1"/>
          <p:nvPr/>
        </p:nvSpPr>
        <p:spPr>
          <a:xfrm>
            <a:off x="1341120" y="4953790"/>
            <a:ext cx="415498" cy="369332"/>
          </a:xfrm>
          <a:prstGeom prst="rect">
            <a:avLst/>
          </a:prstGeom>
          <a:noFill/>
        </p:spPr>
        <p:txBody>
          <a:bodyPr wrap="none" rtlCol="0">
            <a:spAutoFit/>
          </a:bodyPr>
          <a:lstStyle/>
          <a:p>
            <a:r>
              <a:rPr kumimoji="1" lang="ja-JP" altLang="en-US" dirty="0"/>
              <a:t>⑤</a:t>
            </a:r>
          </a:p>
        </p:txBody>
      </p:sp>
      <p:sp>
        <p:nvSpPr>
          <p:cNvPr id="23" name="テキスト ボックス 22">
            <a:extLst>
              <a:ext uri="{FF2B5EF4-FFF2-40B4-BE49-F238E27FC236}">
                <a16:creationId xmlns:a16="http://schemas.microsoft.com/office/drawing/2014/main" id="{2E427E1C-16B5-7A54-5209-50A57712869C}"/>
              </a:ext>
            </a:extLst>
          </p:cNvPr>
          <p:cNvSpPr txBox="1"/>
          <p:nvPr/>
        </p:nvSpPr>
        <p:spPr>
          <a:xfrm>
            <a:off x="2596588" y="4328108"/>
            <a:ext cx="415498" cy="369332"/>
          </a:xfrm>
          <a:prstGeom prst="rect">
            <a:avLst/>
          </a:prstGeom>
          <a:noFill/>
        </p:spPr>
        <p:txBody>
          <a:bodyPr wrap="none" rtlCol="0">
            <a:spAutoFit/>
          </a:bodyPr>
          <a:lstStyle/>
          <a:p>
            <a:r>
              <a:rPr kumimoji="1" lang="ja-JP" altLang="en-US" dirty="0"/>
              <a:t>⑥</a:t>
            </a:r>
          </a:p>
        </p:txBody>
      </p:sp>
      <p:sp>
        <p:nvSpPr>
          <p:cNvPr id="24" name="テキスト ボックス 23">
            <a:extLst>
              <a:ext uri="{FF2B5EF4-FFF2-40B4-BE49-F238E27FC236}">
                <a16:creationId xmlns:a16="http://schemas.microsoft.com/office/drawing/2014/main" id="{A341BB31-F874-60C7-7B1F-1FB92A0956D9}"/>
              </a:ext>
            </a:extLst>
          </p:cNvPr>
          <p:cNvSpPr txBox="1"/>
          <p:nvPr/>
        </p:nvSpPr>
        <p:spPr>
          <a:xfrm>
            <a:off x="1208488" y="5883368"/>
            <a:ext cx="415498" cy="369332"/>
          </a:xfrm>
          <a:prstGeom prst="rect">
            <a:avLst/>
          </a:prstGeom>
          <a:noFill/>
        </p:spPr>
        <p:txBody>
          <a:bodyPr wrap="none" rtlCol="0">
            <a:spAutoFit/>
          </a:bodyPr>
          <a:lstStyle/>
          <a:p>
            <a:r>
              <a:rPr kumimoji="1" lang="ja-JP" altLang="en-US" dirty="0"/>
              <a:t>⑦</a:t>
            </a:r>
          </a:p>
        </p:txBody>
      </p:sp>
      <p:sp>
        <p:nvSpPr>
          <p:cNvPr id="25" name="テキスト ボックス 24">
            <a:extLst>
              <a:ext uri="{FF2B5EF4-FFF2-40B4-BE49-F238E27FC236}">
                <a16:creationId xmlns:a16="http://schemas.microsoft.com/office/drawing/2014/main" id="{B2DA6573-A6EA-D7EA-BBD3-74CE61530F47}"/>
              </a:ext>
            </a:extLst>
          </p:cNvPr>
          <p:cNvSpPr txBox="1"/>
          <p:nvPr/>
        </p:nvSpPr>
        <p:spPr>
          <a:xfrm>
            <a:off x="2230825" y="5883368"/>
            <a:ext cx="415498" cy="369332"/>
          </a:xfrm>
          <a:prstGeom prst="rect">
            <a:avLst/>
          </a:prstGeom>
          <a:noFill/>
        </p:spPr>
        <p:txBody>
          <a:bodyPr wrap="none" rtlCol="0">
            <a:spAutoFit/>
          </a:bodyPr>
          <a:lstStyle/>
          <a:p>
            <a:r>
              <a:rPr kumimoji="1" lang="ja-JP" altLang="en-US" dirty="0"/>
              <a:t>⑧</a:t>
            </a:r>
          </a:p>
        </p:txBody>
      </p:sp>
      <p:sp>
        <p:nvSpPr>
          <p:cNvPr id="26" name="テキスト ボックス 25">
            <a:extLst>
              <a:ext uri="{FF2B5EF4-FFF2-40B4-BE49-F238E27FC236}">
                <a16:creationId xmlns:a16="http://schemas.microsoft.com/office/drawing/2014/main" id="{D1F86F0B-7AB3-C184-9E74-71A0745464DB}"/>
              </a:ext>
            </a:extLst>
          </p:cNvPr>
          <p:cNvSpPr txBox="1"/>
          <p:nvPr/>
        </p:nvSpPr>
        <p:spPr>
          <a:xfrm>
            <a:off x="3860409" y="3850753"/>
            <a:ext cx="968535" cy="276999"/>
          </a:xfrm>
          <a:prstGeom prst="rect">
            <a:avLst/>
          </a:prstGeom>
          <a:noFill/>
        </p:spPr>
        <p:txBody>
          <a:bodyPr wrap="none" rtlCol="0">
            <a:spAutoFit/>
          </a:bodyPr>
          <a:lstStyle/>
          <a:p>
            <a:r>
              <a:rPr kumimoji="1" lang="en-US" altLang="ja-JP" sz="1200" dirty="0"/>
              <a:t>CB-TB</a:t>
            </a:r>
            <a:r>
              <a:rPr kumimoji="1" lang="ja-JP" altLang="en-US" sz="1200" dirty="0"/>
              <a:t>配線</a:t>
            </a:r>
          </a:p>
        </p:txBody>
      </p:sp>
      <p:sp>
        <p:nvSpPr>
          <p:cNvPr id="8" name="スライド番号プレースホルダー 7">
            <a:extLst>
              <a:ext uri="{FF2B5EF4-FFF2-40B4-BE49-F238E27FC236}">
                <a16:creationId xmlns:a16="http://schemas.microsoft.com/office/drawing/2014/main" id="{A1475AF2-910A-25A0-D1AB-4A28A884B883}"/>
              </a:ext>
            </a:extLst>
          </p:cNvPr>
          <p:cNvSpPr>
            <a:spLocks noGrp="1"/>
          </p:cNvSpPr>
          <p:nvPr>
            <p:ph type="sldNum" sz="quarter" idx="12"/>
          </p:nvPr>
        </p:nvSpPr>
        <p:spPr/>
        <p:txBody>
          <a:bodyPr/>
          <a:lstStyle/>
          <a:p>
            <a:fld id="{E7784300-A231-4CE8-BF2A-B73085566916}" type="slidenum">
              <a:rPr kumimoji="1" lang="ja-JP" altLang="en-US" smtClean="0"/>
              <a:t>80</a:t>
            </a:fld>
            <a:r>
              <a:rPr kumimoji="1" lang="ja-JP" altLang="en-US"/>
              <a:t>ページ</a:t>
            </a:r>
            <a:endParaRPr kumimoji="1" lang="ja-JP" altLang="en-US" dirty="0"/>
          </a:p>
        </p:txBody>
      </p:sp>
      <p:sp>
        <p:nvSpPr>
          <p:cNvPr id="27" name="テキスト ボックス 26">
            <a:extLst>
              <a:ext uri="{FF2B5EF4-FFF2-40B4-BE49-F238E27FC236}">
                <a16:creationId xmlns:a16="http://schemas.microsoft.com/office/drawing/2014/main" id="{2FA85C29-C7D7-03D3-C3AC-6004F27F7398}"/>
              </a:ext>
            </a:extLst>
          </p:cNvPr>
          <p:cNvSpPr txBox="1"/>
          <p:nvPr/>
        </p:nvSpPr>
        <p:spPr>
          <a:xfrm>
            <a:off x="838200" y="670967"/>
            <a:ext cx="6094520" cy="369332"/>
          </a:xfrm>
          <a:prstGeom prst="rect">
            <a:avLst/>
          </a:prstGeom>
          <a:noFill/>
        </p:spPr>
        <p:txBody>
          <a:bodyPr wrap="square">
            <a:spAutoFit/>
          </a:bodyPr>
          <a:lstStyle/>
          <a:p>
            <a:r>
              <a:rPr lang="en-US" altLang="ja-JP" dirty="0"/>
              <a:t>3.1</a:t>
            </a:r>
            <a:r>
              <a:rPr lang="ja-JP" altLang="en-US" dirty="0"/>
              <a:t>　製作事例</a:t>
            </a:r>
          </a:p>
        </p:txBody>
      </p:sp>
    </p:spTree>
    <p:extLst>
      <p:ext uri="{BB962C8B-B14F-4D97-AF65-F5344CB8AC3E}">
        <p14:creationId xmlns:p14="http://schemas.microsoft.com/office/powerpoint/2010/main" val="40297117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コンテンツ プレースホルダー 2">
            <a:extLst>
              <a:ext uri="{FF2B5EF4-FFF2-40B4-BE49-F238E27FC236}">
                <a16:creationId xmlns:a16="http://schemas.microsoft.com/office/drawing/2014/main" id="{87C1FA56-5327-BB14-43EB-8870D51D22E0}"/>
              </a:ext>
            </a:extLst>
          </p:cNvPr>
          <p:cNvSpPr txBox="1">
            <a:spLocks/>
          </p:cNvSpPr>
          <p:nvPr/>
        </p:nvSpPr>
        <p:spPr>
          <a:xfrm>
            <a:off x="7095696" y="1420306"/>
            <a:ext cx="4732089" cy="4445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設置面積の削減</a:t>
            </a:r>
            <a:br>
              <a:rPr lang="en-US" altLang="ja-JP" dirty="0"/>
            </a:br>
            <a:r>
              <a:rPr lang="ja-JP" altLang="en-US" dirty="0"/>
              <a:t>占有面積比　△</a:t>
            </a:r>
            <a:r>
              <a:rPr lang="en-US" altLang="ja-JP" dirty="0"/>
              <a:t>10%</a:t>
            </a:r>
            <a:br>
              <a:rPr lang="en-US" altLang="ja-JP" dirty="0"/>
            </a:br>
            <a:r>
              <a:rPr lang="en-US" altLang="ja-JP" dirty="0"/>
              <a:t>W900mm×H2,000mm</a:t>
            </a:r>
          </a:p>
          <a:p>
            <a:pPr marL="0" indent="0">
              <a:buNone/>
            </a:pPr>
            <a:r>
              <a:rPr lang="ja-JP" altLang="en-US" dirty="0"/>
              <a:t>　→</a:t>
            </a:r>
            <a:r>
              <a:rPr lang="en-US" altLang="ja-JP" dirty="0"/>
              <a:t>W900mm×H1,800mm</a:t>
            </a:r>
            <a:br>
              <a:rPr lang="en-US" altLang="ja-JP" dirty="0"/>
            </a:br>
            <a:endParaRPr lang="en-US" altLang="ja-JP" dirty="0"/>
          </a:p>
          <a:p>
            <a:r>
              <a:rPr lang="ja-JP" altLang="en-US" dirty="0"/>
              <a:t>電線長さの削減</a:t>
            </a:r>
            <a:br>
              <a:rPr lang="en-US" altLang="ja-JP" dirty="0"/>
            </a:br>
            <a:endParaRPr lang="en-US" altLang="ja-JP" dirty="0"/>
          </a:p>
          <a:p>
            <a:r>
              <a:rPr lang="ja-JP" altLang="en-US" dirty="0"/>
              <a:t>電線曲げ工数の削減</a:t>
            </a:r>
          </a:p>
        </p:txBody>
      </p:sp>
      <p:pic>
        <p:nvPicPr>
          <p:cNvPr id="16" name="図 15">
            <a:extLst>
              <a:ext uri="{FF2B5EF4-FFF2-40B4-BE49-F238E27FC236}">
                <a16:creationId xmlns:a16="http://schemas.microsoft.com/office/drawing/2014/main" id="{01CD7690-EF2B-0CC5-88FF-4C01FD0939D0}"/>
              </a:ext>
            </a:extLst>
          </p:cNvPr>
          <p:cNvPicPr>
            <a:picLocks noChangeAspect="1"/>
          </p:cNvPicPr>
          <p:nvPr/>
        </p:nvPicPr>
        <p:blipFill>
          <a:blip r:embed="rId2"/>
          <a:stretch>
            <a:fillRect/>
          </a:stretch>
        </p:blipFill>
        <p:spPr>
          <a:xfrm>
            <a:off x="4222520" y="1472408"/>
            <a:ext cx="1913318" cy="3484370"/>
          </a:xfrm>
          <a:prstGeom prst="rect">
            <a:avLst/>
          </a:prstGeom>
        </p:spPr>
      </p:pic>
      <p:sp>
        <p:nvSpPr>
          <p:cNvPr id="9" name="テキスト ボックス 8">
            <a:extLst>
              <a:ext uri="{FF2B5EF4-FFF2-40B4-BE49-F238E27FC236}">
                <a16:creationId xmlns:a16="http://schemas.microsoft.com/office/drawing/2014/main" id="{B3E5B450-44C8-DDC5-B74F-521524B95645}"/>
              </a:ext>
            </a:extLst>
          </p:cNvPr>
          <p:cNvSpPr txBox="1"/>
          <p:nvPr/>
        </p:nvSpPr>
        <p:spPr>
          <a:xfrm>
            <a:off x="865455" y="986057"/>
            <a:ext cx="2075456" cy="369332"/>
          </a:xfrm>
          <a:prstGeom prst="rect">
            <a:avLst/>
          </a:prstGeom>
          <a:noFill/>
        </p:spPr>
        <p:txBody>
          <a:bodyPr wrap="square" rtlCol="0">
            <a:spAutoFit/>
          </a:bodyPr>
          <a:lstStyle/>
          <a:p>
            <a:r>
              <a:rPr lang="en-US" altLang="ja-JP" dirty="0"/>
              <a:t>6D</a:t>
            </a:r>
            <a:r>
              <a:rPr kumimoji="1" lang="ja-JP" altLang="en-US" dirty="0"/>
              <a:t>電線使用時</a:t>
            </a:r>
          </a:p>
        </p:txBody>
      </p:sp>
      <p:sp>
        <p:nvSpPr>
          <p:cNvPr id="11" name="矢印: 右 10">
            <a:extLst>
              <a:ext uri="{FF2B5EF4-FFF2-40B4-BE49-F238E27FC236}">
                <a16:creationId xmlns:a16="http://schemas.microsoft.com/office/drawing/2014/main" id="{76755389-F8A5-EF6B-7B54-1AA7E29D31DB}"/>
              </a:ext>
            </a:extLst>
          </p:cNvPr>
          <p:cNvSpPr/>
          <p:nvPr/>
        </p:nvSpPr>
        <p:spPr>
          <a:xfrm rot="20236015">
            <a:off x="2889583" y="5184552"/>
            <a:ext cx="1501321" cy="1314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72429BA-A370-36C0-D403-B724DBA15F6D}"/>
              </a:ext>
            </a:extLst>
          </p:cNvPr>
          <p:cNvSpPr txBox="1"/>
          <p:nvPr/>
        </p:nvSpPr>
        <p:spPr>
          <a:xfrm>
            <a:off x="4754384" y="1292592"/>
            <a:ext cx="894080" cy="276999"/>
          </a:xfrm>
          <a:prstGeom prst="rect">
            <a:avLst/>
          </a:prstGeom>
          <a:noFill/>
        </p:spPr>
        <p:txBody>
          <a:bodyPr wrap="square" rtlCol="0">
            <a:spAutoFit/>
          </a:bodyPr>
          <a:lstStyle/>
          <a:p>
            <a:r>
              <a:rPr kumimoji="1" lang="en-US" altLang="ja-JP" sz="1200" dirty="0"/>
              <a:t>900mm</a:t>
            </a:r>
            <a:endParaRPr kumimoji="1" lang="ja-JP" altLang="en-US" sz="1200" dirty="0"/>
          </a:p>
        </p:txBody>
      </p:sp>
      <p:sp>
        <p:nvSpPr>
          <p:cNvPr id="15" name="テキスト ボックス 14">
            <a:extLst>
              <a:ext uri="{FF2B5EF4-FFF2-40B4-BE49-F238E27FC236}">
                <a16:creationId xmlns:a16="http://schemas.microsoft.com/office/drawing/2014/main" id="{4DA31BED-A2C2-822D-DCF1-425056490D81}"/>
              </a:ext>
            </a:extLst>
          </p:cNvPr>
          <p:cNvSpPr txBox="1"/>
          <p:nvPr/>
        </p:nvSpPr>
        <p:spPr>
          <a:xfrm>
            <a:off x="3524803" y="3442593"/>
            <a:ext cx="894080" cy="276999"/>
          </a:xfrm>
          <a:prstGeom prst="rect">
            <a:avLst/>
          </a:prstGeom>
          <a:noFill/>
        </p:spPr>
        <p:txBody>
          <a:bodyPr wrap="square" rtlCol="0">
            <a:spAutoFit/>
          </a:bodyPr>
          <a:lstStyle/>
          <a:p>
            <a:r>
              <a:rPr lang="en-US" altLang="ja-JP" sz="1200" dirty="0"/>
              <a:t>1,8</a:t>
            </a:r>
            <a:r>
              <a:rPr kumimoji="1" lang="en-US" altLang="ja-JP" sz="1200" dirty="0"/>
              <a:t>00mm</a:t>
            </a:r>
            <a:endParaRPr kumimoji="1" lang="ja-JP" altLang="en-US" sz="1200" dirty="0"/>
          </a:p>
        </p:txBody>
      </p:sp>
      <p:sp>
        <p:nvSpPr>
          <p:cNvPr id="17" name="矢印: 右 16">
            <a:extLst>
              <a:ext uri="{FF2B5EF4-FFF2-40B4-BE49-F238E27FC236}">
                <a16:creationId xmlns:a16="http://schemas.microsoft.com/office/drawing/2014/main" id="{3C89173B-FA18-797D-1B00-53FE857133EE}"/>
              </a:ext>
            </a:extLst>
          </p:cNvPr>
          <p:cNvSpPr/>
          <p:nvPr/>
        </p:nvSpPr>
        <p:spPr>
          <a:xfrm>
            <a:off x="2940911" y="1607701"/>
            <a:ext cx="1289755" cy="1277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89C47926-7101-E5EA-5EA4-F536CAF48338}"/>
              </a:ext>
            </a:extLst>
          </p:cNvPr>
          <p:cNvPicPr>
            <a:picLocks noChangeAspect="1"/>
          </p:cNvPicPr>
          <p:nvPr/>
        </p:nvPicPr>
        <p:blipFill>
          <a:blip r:embed="rId3"/>
          <a:stretch>
            <a:fillRect/>
          </a:stretch>
        </p:blipFill>
        <p:spPr>
          <a:xfrm>
            <a:off x="746332" y="1431092"/>
            <a:ext cx="2164433" cy="4096206"/>
          </a:xfrm>
          <a:prstGeom prst="rect">
            <a:avLst/>
          </a:prstGeom>
        </p:spPr>
      </p:pic>
      <p:sp>
        <p:nvSpPr>
          <p:cNvPr id="18" name="テキスト ボックス 17">
            <a:extLst>
              <a:ext uri="{FF2B5EF4-FFF2-40B4-BE49-F238E27FC236}">
                <a16:creationId xmlns:a16="http://schemas.microsoft.com/office/drawing/2014/main" id="{6031FD51-9BDA-0015-9112-D343A7BA2914}"/>
              </a:ext>
            </a:extLst>
          </p:cNvPr>
          <p:cNvSpPr txBox="1"/>
          <p:nvPr/>
        </p:nvSpPr>
        <p:spPr>
          <a:xfrm>
            <a:off x="1355660" y="1256023"/>
            <a:ext cx="894080" cy="276999"/>
          </a:xfrm>
          <a:prstGeom prst="rect">
            <a:avLst/>
          </a:prstGeom>
          <a:noFill/>
        </p:spPr>
        <p:txBody>
          <a:bodyPr wrap="square" rtlCol="0">
            <a:spAutoFit/>
          </a:bodyPr>
          <a:lstStyle/>
          <a:p>
            <a:r>
              <a:rPr kumimoji="1" lang="en-US" altLang="ja-JP" sz="1200" dirty="0"/>
              <a:t>900mm</a:t>
            </a:r>
            <a:endParaRPr kumimoji="1" lang="ja-JP" altLang="en-US" sz="1200" dirty="0"/>
          </a:p>
        </p:txBody>
      </p:sp>
      <p:sp>
        <p:nvSpPr>
          <p:cNvPr id="19" name="テキスト ボックス 18">
            <a:extLst>
              <a:ext uri="{FF2B5EF4-FFF2-40B4-BE49-F238E27FC236}">
                <a16:creationId xmlns:a16="http://schemas.microsoft.com/office/drawing/2014/main" id="{08C67073-87F9-59A3-7F34-8E65E9F9C405}"/>
              </a:ext>
            </a:extLst>
          </p:cNvPr>
          <p:cNvSpPr txBox="1"/>
          <p:nvPr/>
        </p:nvSpPr>
        <p:spPr>
          <a:xfrm>
            <a:off x="4418883" y="992668"/>
            <a:ext cx="2075456" cy="369332"/>
          </a:xfrm>
          <a:prstGeom prst="rect">
            <a:avLst/>
          </a:prstGeom>
          <a:noFill/>
        </p:spPr>
        <p:txBody>
          <a:bodyPr wrap="square" rtlCol="0">
            <a:spAutoFit/>
          </a:bodyPr>
          <a:lstStyle/>
          <a:p>
            <a:r>
              <a:rPr lang="en-US" altLang="ja-JP" dirty="0"/>
              <a:t>2D</a:t>
            </a:r>
            <a:r>
              <a:rPr kumimoji="1" lang="ja-JP" altLang="en-US" dirty="0"/>
              <a:t>電線使用時</a:t>
            </a:r>
          </a:p>
        </p:txBody>
      </p:sp>
      <p:sp>
        <p:nvSpPr>
          <p:cNvPr id="8" name="テキスト ボックス 7">
            <a:extLst>
              <a:ext uri="{FF2B5EF4-FFF2-40B4-BE49-F238E27FC236}">
                <a16:creationId xmlns:a16="http://schemas.microsoft.com/office/drawing/2014/main" id="{92884855-CEE6-9D03-7A0E-69EACDC74A8D}"/>
              </a:ext>
            </a:extLst>
          </p:cNvPr>
          <p:cNvSpPr txBox="1"/>
          <p:nvPr/>
        </p:nvSpPr>
        <p:spPr>
          <a:xfrm>
            <a:off x="132294" y="3425713"/>
            <a:ext cx="894080" cy="276999"/>
          </a:xfrm>
          <a:prstGeom prst="rect">
            <a:avLst/>
          </a:prstGeom>
          <a:noFill/>
        </p:spPr>
        <p:txBody>
          <a:bodyPr wrap="square" rtlCol="0">
            <a:spAutoFit/>
          </a:bodyPr>
          <a:lstStyle/>
          <a:p>
            <a:r>
              <a:rPr lang="en-US" altLang="ja-JP" sz="1200" dirty="0"/>
              <a:t>2</a:t>
            </a:r>
            <a:r>
              <a:rPr kumimoji="1" lang="en-US" altLang="ja-JP" sz="1200" dirty="0"/>
              <a:t>,000mm</a:t>
            </a:r>
            <a:endParaRPr kumimoji="1" lang="ja-JP" altLang="en-US" sz="1200" dirty="0"/>
          </a:p>
        </p:txBody>
      </p:sp>
      <p:sp>
        <p:nvSpPr>
          <p:cNvPr id="10" name="タイトル 1">
            <a:extLst>
              <a:ext uri="{FF2B5EF4-FFF2-40B4-BE49-F238E27FC236}">
                <a16:creationId xmlns:a16="http://schemas.microsoft.com/office/drawing/2014/main" id="{F0369C32-9C48-3C65-29C6-46935E5579A8}"/>
              </a:ext>
            </a:extLst>
          </p:cNvPr>
          <p:cNvSpPr>
            <a:spLocks noGrp="1"/>
          </p:cNvSpPr>
          <p:nvPr>
            <p:ph type="title"/>
          </p:nvPr>
        </p:nvSpPr>
        <p:spPr>
          <a:xfrm>
            <a:off x="836291" y="136526"/>
            <a:ext cx="10515600" cy="511820"/>
          </a:xfrm>
        </p:spPr>
        <p:txBody>
          <a:bodyPr>
            <a:normAutofit/>
          </a:bodyPr>
          <a:lstStyle/>
          <a:p>
            <a:r>
              <a:rPr kumimoji="1" lang="en-US" altLang="ja-JP" sz="2800" dirty="0">
                <a:latin typeface="+mn-lt"/>
              </a:rPr>
              <a:t>3.2</a:t>
            </a:r>
            <a:r>
              <a:rPr kumimoji="1" lang="ja-JP" altLang="en-US" sz="2800" dirty="0">
                <a:latin typeface="+mn-lt"/>
              </a:rPr>
              <a:t>　</a:t>
            </a:r>
            <a:r>
              <a:rPr kumimoji="1" lang="en-US" altLang="ja-JP" sz="2800" dirty="0">
                <a:latin typeface="+mn-lt"/>
              </a:rPr>
              <a:t>CB-TB</a:t>
            </a:r>
            <a:r>
              <a:rPr kumimoji="1" lang="ja-JP" altLang="en-US" sz="2800" dirty="0">
                <a:latin typeface="+mn-lt"/>
              </a:rPr>
              <a:t>配線比較</a:t>
            </a:r>
          </a:p>
        </p:txBody>
      </p:sp>
      <p:sp>
        <p:nvSpPr>
          <p:cNvPr id="5" name="スライド番号プレースホルダー 4">
            <a:extLst>
              <a:ext uri="{FF2B5EF4-FFF2-40B4-BE49-F238E27FC236}">
                <a16:creationId xmlns:a16="http://schemas.microsoft.com/office/drawing/2014/main" id="{95E9A9DF-C10A-5BAB-E710-FEF83D9B4322}"/>
              </a:ext>
            </a:extLst>
          </p:cNvPr>
          <p:cNvSpPr>
            <a:spLocks noGrp="1"/>
          </p:cNvSpPr>
          <p:nvPr>
            <p:ph type="sldNum" sz="quarter" idx="12"/>
          </p:nvPr>
        </p:nvSpPr>
        <p:spPr/>
        <p:txBody>
          <a:bodyPr/>
          <a:lstStyle/>
          <a:p>
            <a:fld id="{E7784300-A231-4CE8-BF2A-B73085566916}" type="slidenum">
              <a:rPr kumimoji="1" lang="ja-JP" altLang="en-US" smtClean="0"/>
              <a:t>81</a:t>
            </a:fld>
            <a:r>
              <a:rPr kumimoji="1" lang="ja-JP" altLang="en-US"/>
              <a:t>ページ</a:t>
            </a:r>
            <a:endParaRPr kumimoji="1" lang="ja-JP" altLang="en-US" dirty="0"/>
          </a:p>
        </p:txBody>
      </p:sp>
    </p:spTree>
    <p:extLst>
      <p:ext uri="{BB962C8B-B14F-4D97-AF65-F5344CB8AC3E}">
        <p14:creationId xmlns:p14="http://schemas.microsoft.com/office/powerpoint/2010/main" val="11063260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2">
            <a:extLst>
              <a:ext uri="{FF2B5EF4-FFF2-40B4-BE49-F238E27FC236}">
                <a16:creationId xmlns:a16="http://schemas.microsoft.com/office/drawing/2014/main" id="{EC8779F9-785C-9FBD-9420-456A39B9CC97}"/>
              </a:ext>
            </a:extLst>
          </p:cNvPr>
          <p:cNvSpPr txBox="1"/>
          <p:nvPr/>
        </p:nvSpPr>
        <p:spPr>
          <a:xfrm>
            <a:off x="803274" y="825797"/>
            <a:ext cx="8021129" cy="247946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dirty="0"/>
              <a:t>本資料に関する問合せ先</a:t>
            </a:r>
            <a:endParaRPr kumimoji="1" lang="en-US" altLang="ja-JP" sz="1800" dirty="0"/>
          </a:p>
          <a:p>
            <a:endParaRPr kumimoji="1" lang="en-US" altLang="ja-JP" sz="1800" dirty="0"/>
          </a:p>
          <a:p>
            <a:r>
              <a:rPr kumimoji="1" lang="ja-JP" altLang="en-US" sz="1800" dirty="0"/>
              <a:t>マドカシステム株式会社</a:t>
            </a:r>
            <a:endParaRPr kumimoji="1" lang="en-US" altLang="ja-JP" sz="1800" dirty="0"/>
          </a:p>
          <a:p>
            <a:r>
              <a:rPr kumimoji="1" lang="ja-JP" altLang="en-US" sz="1800" dirty="0"/>
              <a:t>営業部</a:t>
            </a:r>
            <a:r>
              <a:rPr lang="ja-JP" altLang="en-US" sz="1800" dirty="0"/>
              <a:t>　</a:t>
            </a:r>
            <a:r>
              <a:rPr kumimoji="1" lang="ja-JP" altLang="en-US" sz="1800" dirty="0"/>
              <a:t>平田　豊久</a:t>
            </a:r>
            <a:endParaRPr kumimoji="1" lang="en-US" altLang="ja-JP" sz="1800" dirty="0"/>
          </a:p>
          <a:p>
            <a:r>
              <a:rPr kumimoji="1" lang="en-US" altLang="ja-JP" sz="1800" dirty="0"/>
              <a:t>TEL</a:t>
            </a:r>
            <a:r>
              <a:rPr kumimoji="1" lang="ja-JP" altLang="en-US" sz="1800" dirty="0"/>
              <a:t>　：</a:t>
            </a:r>
            <a:r>
              <a:rPr kumimoji="1" lang="en-US" altLang="ja-JP" sz="1800" dirty="0"/>
              <a:t>052-736-7820</a:t>
            </a:r>
            <a:r>
              <a:rPr kumimoji="1" lang="ja-JP" altLang="en-US" sz="1800" dirty="0"/>
              <a:t>／携帯電話 </a:t>
            </a:r>
            <a:r>
              <a:rPr lang="en-US" altLang="ja-JP" sz="1800" dirty="0"/>
              <a:t>:</a:t>
            </a:r>
            <a:r>
              <a:rPr lang="ja-JP" altLang="en-US" sz="1800" dirty="0"/>
              <a:t> </a:t>
            </a:r>
            <a:r>
              <a:rPr kumimoji="1" lang="en-US" altLang="ja-JP" sz="1800" dirty="0"/>
              <a:t>090-7023-6608</a:t>
            </a:r>
            <a:r>
              <a:rPr kumimoji="1" lang="ja-JP" altLang="en-US" sz="1800" dirty="0"/>
              <a:t>　　　　　</a:t>
            </a:r>
            <a:endParaRPr kumimoji="1" lang="en-US" altLang="ja-JP" sz="1800" dirty="0"/>
          </a:p>
          <a:p>
            <a:r>
              <a:rPr kumimoji="1" lang="en-US" altLang="ja-JP" sz="1800" dirty="0"/>
              <a:t>E-Mail</a:t>
            </a:r>
            <a:r>
              <a:rPr kumimoji="1" lang="ja-JP" altLang="en-US" sz="1800" dirty="0"/>
              <a:t>：</a:t>
            </a:r>
            <a:r>
              <a:rPr kumimoji="1" lang="en-US" altLang="ja-JP" sz="1800" dirty="0"/>
              <a:t>hirata@madoka-system.com</a:t>
            </a:r>
          </a:p>
          <a:p>
            <a:endParaRPr lang="en-US" altLang="ja-JP" sz="1400" dirty="0"/>
          </a:p>
          <a:p>
            <a:endParaRPr lang="en-US" altLang="ja-JP" sz="1400" dirty="0"/>
          </a:p>
          <a:p>
            <a:r>
              <a:rPr kumimoji="1" lang="ja-JP" altLang="en-US" sz="1400" dirty="0"/>
              <a:t>各部品に関しては下記へ問合せをお願い致します。</a:t>
            </a:r>
            <a:endParaRPr kumimoji="1" lang="en-US" altLang="ja-JP" sz="1400" dirty="0"/>
          </a:p>
          <a:p>
            <a:endParaRPr kumimoji="1" lang="en-US" altLang="ja-JP" sz="1100" dirty="0"/>
          </a:p>
        </p:txBody>
      </p:sp>
      <p:sp>
        <p:nvSpPr>
          <p:cNvPr id="2" name="タイトル 1">
            <a:extLst>
              <a:ext uri="{FF2B5EF4-FFF2-40B4-BE49-F238E27FC236}">
                <a16:creationId xmlns:a16="http://schemas.microsoft.com/office/drawing/2014/main" id="{E9ADFBBE-EFD1-8D46-8FF5-63DAB48BFCC6}"/>
              </a:ext>
            </a:extLst>
          </p:cNvPr>
          <p:cNvSpPr>
            <a:spLocks noGrp="1"/>
          </p:cNvSpPr>
          <p:nvPr>
            <p:ph type="title"/>
          </p:nvPr>
        </p:nvSpPr>
        <p:spPr>
          <a:xfrm>
            <a:off x="838200" y="136526"/>
            <a:ext cx="10515600" cy="520700"/>
          </a:xfrm>
        </p:spPr>
        <p:txBody>
          <a:bodyPr>
            <a:normAutofit/>
          </a:bodyPr>
          <a:lstStyle/>
          <a:p>
            <a:r>
              <a:rPr kumimoji="1" lang="en-US" altLang="ja-JP" sz="2800" dirty="0">
                <a:latin typeface="+mn-lt"/>
              </a:rPr>
              <a:t>4</a:t>
            </a:r>
            <a:r>
              <a:rPr kumimoji="1" lang="ja-JP" altLang="en-US" sz="2800" dirty="0">
                <a:latin typeface="+mn-lt"/>
              </a:rPr>
              <a:t>　問合せ窓口</a:t>
            </a:r>
          </a:p>
        </p:txBody>
      </p:sp>
      <p:sp>
        <p:nvSpPr>
          <p:cNvPr id="8" name="テキスト ボックス 2">
            <a:extLst>
              <a:ext uri="{FF2B5EF4-FFF2-40B4-BE49-F238E27FC236}">
                <a16:creationId xmlns:a16="http://schemas.microsoft.com/office/drawing/2014/main" id="{5288DCE8-5566-94B3-7AE3-D1851988FDD3}"/>
              </a:ext>
            </a:extLst>
          </p:cNvPr>
          <p:cNvSpPr txBox="1"/>
          <p:nvPr/>
        </p:nvSpPr>
        <p:spPr>
          <a:xfrm>
            <a:off x="506027" y="3200815"/>
            <a:ext cx="3142168" cy="1551686"/>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dirty="0"/>
              <a:t>端子台：（株）オサダ</a:t>
            </a:r>
            <a:endParaRPr kumimoji="1" lang="en-US" altLang="ja-JP" sz="1200" dirty="0"/>
          </a:p>
          <a:p>
            <a:endParaRPr kumimoji="1" lang="en-US" altLang="ja-JP" sz="1200" dirty="0"/>
          </a:p>
          <a:p>
            <a:r>
              <a:rPr kumimoji="1" lang="ja-JP" altLang="en-US" sz="1200" dirty="0"/>
              <a:t>①販売窓口：マドカシステム株式会社</a:t>
            </a:r>
            <a:endParaRPr kumimoji="1" lang="en-US" altLang="ja-JP" sz="1200" dirty="0"/>
          </a:p>
          <a:p>
            <a:r>
              <a:rPr kumimoji="1" lang="ja-JP" altLang="en-US" sz="1200" dirty="0"/>
              <a:t>②部署：営業部</a:t>
            </a:r>
            <a:endParaRPr kumimoji="1" lang="en-US" altLang="ja-JP" sz="1200" dirty="0"/>
          </a:p>
          <a:p>
            <a:r>
              <a:rPr kumimoji="1" lang="ja-JP" altLang="en-US" sz="1200" dirty="0"/>
              <a:t>③担当者：平田　豊久</a:t>
            </a:r>
            <a:endParaRPr kumimoji="1" lang="en-US" altLang="ja-JP" sz="1200" dirty="0"/>
          </a:p>
          <a:p>
            <a:r>
              <a:rPr kumimoji="1" lang="ja-JP" altLang="en-US" sz="1200" dirty="0"/>
              <a:t>④</a:t>
            </a:r>
            <a:r>
              <a:rPr kumimoji="1" lang="en-US" altLang="ja-JP" sz="1200" dirty="0"/>
              <a:t>TEL</a:t>
            </a:r>
            <a:r>
              <a:rPr kumimoji="1" lang="ja-JP" altLang="en-US" sz="1200" dirty="0"/>
              <a:t>　：</a:t>
            </a:r>
            <a:r>
              <a:rPr kumimoji="1" lang="en-US" altLang="ja-JP" sz="1200" dirty="0"/>
              <a:t>052-736-7820</a:t>
            </a:r>
          </a:p>
          <a:p>
            <a:r>
              <a:rPr kumimoji="1" lang="ja-JP" altLang="en-US" sz="1200" dirty="0"/>
              <a:t>　携帯　 </a:t>
            </a:r>
            <a:r>
              <a:rPr lang="en-US" altLang="ja-JP" sz="1200" dirty="0"/>
              <a:t>:</a:t>
            </a:r>
            <a:r>
              <a:rPr lang="ja-JP" altLang="en-US" sz="1200" dirty="0"/>
              <a:t> </a:t>
            </a:r>
            <a:r>
              <a:rPr kumimoji="1" lang="en-US" altLang="ja-JP" sz="1200" dirty="0"/>
              <a:t>090-7023-6608</a:t>
            </a:r>
            <a:r>
              <a:rPr kumimoji="1" lang="ja-JP" altLang="en-US" sz="1200" dirty="0"/>
              <a:t>　　　　　</a:t>
            </a:r>
            <a:endParaRPr kumimoji="1" lang="en-US" altLang="ja-JP" sz="1200" dirty="0"/>
          </a:p>
          <a:p>
            <a:r>
              <a:rPr kumimoji="1" lang="ja-JP" altLang="en-US" sz="1200" dirty="0"/>
              <a:t>⑤</a:t>
            </a:r>
            <a:r>
              <a:rPr kumimoji="1" lang="en-US" altLang="ja-JP" sz="1200" dirty="0"/>
              <a:t>E-Mail</a:t>
            </a:r>
            <a:r>
              <a:rPr kumimoji="1" lang="ja-JP" altLang="en-US" sz="1200" dirty="0"/>
              <a:t>：</a:t>
            </a:r>
            <a:r>
              <a:rPr kumimoji="1" lang="en-US" altLang="ja-JP" sz="1200" dirty="0"/>
              <a:t>hirata@madoka-system.com</a:t>
            </a:r>
          </a:p>
          <a:p>
            <a:endParaRPr kumimoji="1" lang="en-US" altLang="ja-JP" sz="1100" dirty="0"/>
          </a:p>
          <a:p>
            <a:endParaRPr kumimoji="1" lang="en-US" altLang="ja-JP" sz="1100" dirty="0"/>
          </a:p>
        </p:txBody>
      </p:sp>
      <p:sp>
        <p:nvSpPr>
          <p:cNvPr id="9" name="テキスト ボックス 23">
            <a:extLst>
              <a:ext uri="{FF2B5EF4-FFF2-40B4-BE49-F238E27FC236}">
                <a16:creationId xmlns:a16="http://schemas.microsoft.com/office/drawing/2014/main" id="{11A0206C-1C10-4E59-97DB-96745EF47529}"/>
              </a:ext>
            </a:extLst>
          </p:cNvPr>
          <p:cNvSpPr txBox="1"/>
          <p:nvPr/>
        </p:nvSpPr>
        <p:spPr>
          <a:xfrm>
            <a:off x="3876018" y="3203726"/>
            <a:ext cx="3626682" cy="1551685"/>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dirty="0"/>
              <a:t>ブレーカ：富士電機機器制御</a:t>
            </a:r>
            <a:r>
              <a:rPr kumimoji="1" lang="ja-JP" altLang="ja-JP" sz="1200" dirty="0">
                <a:solidFill>
                  <a:schemeClr val="dk1"/>
                </a:solidFill>
                <a:effectLst/>
                <a:latin typeface="+mn-lt"/>
                <a:ea typeface="+mn-ea"/>
                <a:cs typeface="+mn-cs"/>
              </a:rPr>
              <a:t>株式会社</a:t>
            </a:r>
            <a:endParaRPr kumimoji="1" lang="en-US" altLang="ja-JP" sz="1200" dirty="0">
              <a:solidFill>
                <a:schemeClr val="dk1"/>
              </a:solidFill>
              <a:effectLst/>
              <a:latin typeface="+mn-lt"/>
              <a:ea typeface="+mn-ea"/>
              <a:cs typeface="+mn-cs"/>
            </a:endParaRPr>
          </a:p>
          <a:p>
            <a:endParaRPr kumimoji="1" lang="en-US" altLang="ja-JP" sz="1200" dirty="0"/>
          </a:p>
          <a:p>
            <a:r>
              <a:rPr kumimoji="1" lang="ja-JP" altLang="en-US" sz="1200" dirty="0"/>
              <a:t>①社名：富士電機機器制御株式会社</a:t>
            </a:r>
          </a:p>
          <a:p>
            <a:r>
              <a:rPr kumimoji="1" lang="ja-JP" altLang="en-US" sz="1200" dirty="0"/>
              <a:t>②部署：中部営業部　第一営業課</a:t>
            </a:r>
            <a:endParaRPr kumimoji="1" lang="en-US" altLang="ja-JP" sz="1200" dirty="0"/>
          </a:p>
          <a:p>
            <a:r>
              <a:rPr kumimoji="1" lang="ja-JP" altLang="en-US" sz="1200" dirty="0"/>
              <a:t>③担当者：中山　匡</a:t>
            </a:r>
          </a:p>
          <a:p>
            <a:r>
              <a:rPr kumimoji="1" lang="ja-JP" altLang="en-US" sz="1200" dirty="0"/>
              <a:t>④</a:t>
            </a:r>
            <a:r>
              <a:rPr kumimoji="1" lang="en-US" altLang="ja-JP" sz="1200" dirty="0"/>
              <a:t>TEL</a:t>
            </a:r>
            <a:r>
              <a:rPr kumimoji="1" lang="ja-JP" altLang="en-US" sz="1200" dirty="0"/>
              <a:t>　：</a:t>
            </a:r>
            <a:r>
              <a:rPr kumimoji="1" lang="en-US" altLang="ja-JP" sz="1200" dirty="0"/>
              <a:t>052-746-1053</a:t>
            </a:r>
          </a:p>
          <a:p>
            <a:r>
              <a:rPr kumimoji="1" lang="en-US" altLang="ja-JP" sz="1200" dirty="0"/>
              <a:t>⑤E-Mail</a:t>
            </a:r>
            <a:r>
              <a:rPr kumimoji="1" lang="ja-JP" altLang="en-US" sz="1200" dirty="0"/>
              <a:t>：</a:t>
            </a:r>
            <a:r>
              <a:rPr kumimoji="1" lang="en-US" altLang="ja-JP" sz="1200" dirty="0"/>
              <a:t>nakayama-tadashi@fujielectric.com</a:t>
            </a:r>
            <a:endParaRPr kumimoji="1" lang="ja-JP" altLang="en-US" sz="1200" dirty="0"/>
          </a:p>
        </p:txBody>
      </p:sp>
      <p:sp>
        <p:nvSpPr>
          <p:cNvPr id="13" name="テキスト ボックス 18">
            <a:extLst>
              <a:ext uri="{FF2B5EF4-FFF2-40B4-BE49-F238E27FC236}">
                <a16:creationId xmlns:a16="http://schemas.microsoft.com/office/drawing/2014/main" id="{989B97FA-1267-484E-8267-4236CF9E1D38}"/>
              </a:ext>
            </a:extLst>
          </p:cNvPr>
          <p:cNvSpPr txBox="1"/>
          <p:nvPr/>
        </p:nvSpPr>
        <p:spPr>
          <a:xfrm>
            <a:off x="506027" y="4923083"/>
            <a:ext cx="3142168" cy="1426545"/>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dirty="0"/>
              <a:t>電線：</a:t>
            </a:r>
            <a:r>
              <a:rPr kumimoji="1" lang="ja-JP" altLang="ja-JP" sz="1200" dirty="0">
                <a:solidFill>
                  <a:schemeClr val="dk1"/>
                </a:solidFill>
                <a:effectLst/>
                <a:latin typeface="+mn-lt"/>
                <a:ea typeface="+mn-ea"/>
                <a:cs typeface="+mn-cs"/>
              </a:rPr>
              <a:t>日合通信電線株式会社</a:t>
            </a:r>
            <a:endParaRPr kumimoji="1" lang="en-US" altLang="ja-JP" sz="1200" dirty="0">
              <a:solidFill>
                <a:schemeClr val="dk1"/>
              </a:solidFill>
              <a:effectLst/>
              <a:latin typeface="+mn-lt"/>
              <a:ea typeface="+mn-ea"/>
              <a:cs typeface="+mn-cs"/>
            </a:endParaRPr>
          </a:p>
          <a:p>
            <a:endParaRPr kumimoji="1" lang="en-US" altLang="ja-JP" sz="1200" dirty="0"/>
          </a:p>
          <a:p>
            <a:r>
              <a:rPr kumimoji="1" lang="ja-JP" altLang="en-US" sz="1200" dirty="0"/>
              <a:t>①社名：日合通信電線株式会社</a:t>
            </a:r>
          </a:p>
          <a:p>
            <a:r>
              <a:rPr kumimoji="1" lang="ja-JP" altLang="en-US" sz="1200" dirty="0"/>
              <a:t>②部署：営業部</a:t>
            </a:r>
          </a:p>
          <a:p>
            <a:r>
              <a:rPr kumimoji="1" lang="ja-JP" altLang="en-US" sz="1200" dirty="0"/>
              <a:t>③担当者：江南　智利</a:t>
            </a:r>
          </a:p>
          <a:p>
            <a:r>
              <a:rPr kumimoji="1" lang="ja-JP" altLang="en-US" sz="1200" dirty="0"/>
              <a:t>④</a:t>
            </a:r>
            <a:r>
              <a:rPr kumimoji="1" lang="en-US" altLang="ja-JP" sz="1200" dirty="0"/>
              <a:t>TEL</a:t>
            </a:r>
            <a:r>
              <a:rPr kumimoji="1" lang="ja-JP" altLang="en-US" sz="1200" dirty="0"/>
              <a:t>　：</a:t>
            </a:r>
            <a:r>
              <a:rPr kumimoji="1" lang="en-US" altLang="ja-JP" sz="1200" dirty="0"/>
              <a:t>0595-24-7531</a:t>
            </a:r>
          </a:p>
          <a:p>
            <a:r>
              <a:rPr kumimoji="1" lang="en-US" altLang="ja-JP" sz="1200" dirty="0"/>
              <a:t>⑤E-Mail</a:t>
            </a:r>
            <a:r>
              <a:rPr kumimoji="1" lang="ja-JP" altLang="en-US" sz="1200" dirty="0"/>
              <a:t>：</a:t>
            </a:r>
            <a:r>
              <a:rPr kumimoji="1" lang="en-US" altLang="ja-JP" sz="1200" dirty="0"/>
              <a:t>enami@nichigoh.co.jp</a:t>
            </a:r>
            <a:endParaRPr kumimoji="1" lang="ja-JP" altLang="en-US" sz="1200" dirty="0"/>
          </a:p>
        </p:txBody>
      </p:sp>
      <p:sp>
        <p:nvSpPr>
          <p:cNvPr id="15" name="テキスト ボックス 16">
            <a:extLst>
              <a:ext uri="{FF2B5EF4-FFF2-40B4-BE49-F238E27FC236}">
                <a16:creationId xmlns:a16="http://schemas.microsoft.com/office/drawing/2014/main" id="{173B8DEC-6C25-3F6B-EB05-B9F3EDFC133A}"/>
              </a:ext>
            </a:extLst>
          </p:cNvPr>
          <p:cNvSpPr txBox="1"/>
          <p:nvPr/>
        </p:nvSpPr>
        <p:spPr>
          <a:xfrm>
            <a:off x="3880906" y="4936260"/>
            <a:ext cx="3621794" cy="1413368"/>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dirty="0"/>
              <a:t>電線：　太陽ケーブルテック株式会社</a:t>
            </a:r>
            <a:endParaRPr kumimoji="1" lang="en-US" altLang="ja-JP" sz="1200" dirty="0"/>
          </a:p>
          <a:p>
            <a:endParaRPr kumimoji="1" lang="ja-JP" altLang="en-US" sz="1200" dirty="0"/>
          </a:p>
          <a:p>
            <a:r>
              <a:rPr kumimoji="1" lang="ja-JP" altLang="en-US" sz="1200" dirty="0"/>
              <a:t>①代理店：泉州電業株式会社</a:t>
            </a:r>
          </a:p>
          <a:p>
            <a:r>
              <a:rPr kumimoji="1" lang="ja-JP" altLang="en-US" sz="1200" dirty="0"/>
              <a:t>②部署　：第二営業部第二販売課</a:t>
            </a:r>
          </a:p>
          <a:p>
            <a:r>
              <a:rPr kumimoji="1" lang="ja-JP" altLang="en-US" sz="1200" dirty="0"/>
              <a:t>③担当者：熊本圭司</a:t>
            </a:r>
          </a:p>
          <a:p>
            <a:r>
              <a:rPr kumimoji="1" lang="ja-JP" altLang="en-US" sz="1200" dirty="0"/>
              <a:t>④</a:t>
            </a:r>
            <a:r>
              <a:rPr kumimoji="1" lang="en-US" altLang="ja-JP" sz="1200" dirty="0"/>
              <a:t>TEL</a:t>
            </a:r>
            <a:r>
              <a:rPr kumimoji="1" lang="ja-JP" altLang="en-US" sz="1200" dirty="0"/>
              <a:t>　：</a:t>
            </a:r>
            <a:r>
              <a:rPr kumimoji="1" lang="en-US" altLang="ja-JP" sz="1200" dirty="0"/>
              <a:t>052-504-1193</a:t>
            </a:r>
          </a:p>
          <a:p>
            <a:r>
              <a:rPr kumimoji="1" lang="en-US" altLang="ja-JP" sz="1200" dirty="0"/>
              <a:t>⑤E-Mail</a:t>
            </a:r>
            <a:r>
              <a:rPr kumimoji="1" lang="ja-JP" altLang="en-US" sz="1200" dirty="0"/>
              <a:t>：</a:t>
            </a:r>
            <a:r>
              <a:rPr kumimoji="1" lang="en-US" altLang="ja-JP" sz="1200" dirty="0"/>
              <a:t>k-kumamoto@senden.co.jp</a:t>
            </a:r>
            <a:endParaRPr kumimoji="1" lang="ja-JP" altLang="en-US" sz="1200" dirty="0"/>
          </a:p>
        </p:txBody>
      </p:sp>
      <p:sp>
        <p:nvSpPr>
          <p:cNvPr id="3" name="テキスト ボックス 16">
            <a:extLst>
              <a:ext uri="{FF2B5EF4-FFF2-40B4-BE49-F238E27FC236}">
                <a16:creationId xmlns:a16="http://schemas.microsoft.com/office/drawing/2014/main" id="{9EBA53C2-C2B9-A3A6-88CD-9E39A39CE35F}"/>
              </a:ext>
            </a:extLst>
          </p:cNvPr>
          <p:cNvSpPr txBox="1"/>
          <p:nvPr/>
        </p:nvSpPr>
        <p:spPr>
          <a:xfrm>
            <a:off x="7730523" y="4923083"/>
            <a:ext cx="4110361" cy="1426545"/>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dirty="0"/>
              <a:t>電線：　</a:t>
            </a:r>
            <a:r>
              <a:rPr lang="ja-JP" altLang="en-US" sz="1200" dirty="0"/>
              <a:t>大電</a:t>
            </a:r>
            <a:r>
              <a:rPr kumimoji="1" lang="ja-JP" altLang="en-US" sz="1200" dirty="0"/>
              <a:t>株式会社</a:t>
            </a:r>
            <a:endParaRPr kumimoji="1" lang="en-US" altLang="ja-JP" sz="1200" dirty="0"/>
          </a:p>
          <a:p>
            <a:endParaRPr kumimoji="1" lang="ja-JP" altLang="en-US" sz="1200" dirty="0"/>
          </a:p>
          <a:p>
            <a:r>
              <a:rPr kumimoji="1" lang="ja-JP" altLang="en-US" sz="1200" dirty="0"/>
              <a:t>①社名：大電株式会社</a:t>
            </a:r>
          </a:p>
          <a:p>
            <a:r>
              <a:rPr kumimoji="1" lang="ja-JP" altLang="en-US" sz="1200" dirty="0"/>
              <a:t>②部署：電線事業部営業部機器電線営業課</a:t>
            </a:r>
          </a:p>
          <a:p>
            <a:r>
              <a:rPr kumimoji="1" lang="ja-JP" altLang="en-US" sz="1200" dirty="0"/>
              <a:t>③担当者：中尾　徹</a:t>
            </a:r>
          </a:p>
          <a:p>
            <a:r>
              <a:rPr kumimoji="1" lang="ja-JP" altLang="en-US" sz="1200" dirty="0"/>
              <a:t>④</a:t>
            </a:r>
            <a:r>
              <a:rPr kumimoji="1" lang="en-US" altLang="ja-JP" sz="1200" dirty="0"/>
              <a:t>TEL</a:t>
            </a:r>
            <a:r>
              <a:rPr kumimoji="1" lang="ja-JP" altLang="en-US" sz="1200" dirty="0"/>
              <a:t>　：</a:t>
            </a:r>
            <a:r>
              <a:rPr kumimoji="1" lang="en-US" altLang="ja-JP" sz="1200" dirty="0"/>
              <a:t>0942-85-7765</a:t>
            </a:r>
          </a:p>
          <a:p>
            <a:r>
              <a:rPr kumimoji="1" lang="en-US" altLang="ja-JP" sz="1200" dirty="0"/>
              <a:t>⑤E-Mail</a:t>
            </a:r>
            <a:r>
              <a:rPr kumimoji="1" lang="ja-JP" altLang="en-US" sz="1200" dirty="0"/>
              <a:t>：</a:t>
            </a:r>
            <a:r>
              <a:rPr kumimoji="1" lang="en-US" altLang="ja-JP" sz="1200" dirty="0"/>
              <a:t>nakao@dyden.co.jp</a:t>
            </a:r>
            <a:endParaRPr kumimoji="1" lang="ja-JP" altLang="en-US" sz="1200" dirty="0"/>
          </a:p>
        </p:txBody>
      </p:sp>
      <p:sp>
        <p:nvSpPr>
          <p:cNvPr id="5" name="テキスト ボックス 23">
            <a:extLst>
              <a:ext uri="{FF2B5EF4-FFF2-40B4-BE49-F238E27FC236}">
                <a16:creationId xmlns:a16="http://schemas.microsoft.com/office/drawing/2014/main" id="{795A4EDA-CB6A-4A51-0D11-2EFB1AA0C4A4}"/>
              </a:ext>
            </a:extLst>
          </p:cNvPr>
          <p:cNvSpPr txBox="1"/>
          <p:nvPr/>
        </p:nvSpPr>
        <p:spPr>
          <a:xfrm>
            <a:off x="7730523" y="3203764"/>
            <a:ext cx="4110361" cy="1551685"/>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dirty="0"/>
              <a:t>ブレーカ：三菱電機機器制御</a:t>
            </a:r>
            <a:r>
              <a:rPr kumimoji="1" lang="ja-JP" altLang="ja-JP" sz="1200" dirty="0">
                <a:solidFill>
                  <a:schemeClr val="dk1"/>
                </a:solidFill>
                <a:effectLst/>
                <a:latin typeface="+mn-lt"/>
                <a:ea typeface="+mn-ea"/>
                <a:cs typeface="+mn-cs"/>
              </a:rPr>
              <a:t>株式会社</a:t>
            </a:r>
            <a:endParaRPr kumimoji="1" lang="en-US" altLang="ja-JP" sz="1200" dirty="0">
              <a:solidFill>
                <a:schemeClr val="dk1"/>
              </a:solidFill>
              <a:effectLst/>
              <a:latin typeface="+mn-lt"/>
              <a:ea typeface="+mn-ea"/>
              <a:cs typeface="+mn-cs"/>
            </a:endParaRPr>
          </a:p>
          <a:p>
            <a:endParaRPr kumimoji="1" lang="en-US" altLang="ja-JP" sz="1200" dirty="0"/>
          </a:p>
          <a:p>
            <a:r>
              <a:rPr kumimoji="1" lang="ja-JP" altLang="en-US" sz="1200" dirty="0"/>
              <a:t>①社名：</a:t>
            </a:r>
            <a:r>
              <a:rPr lang="ja-JP" altLang="en-US" sz="1200" dirty="0"/>
              <a:t>三菱電機</a:t>
            </a:r>
            <a:r>
              <a:rPr kumimoji="1" lang="ja-JP" altLang="en-US" sz="1200" dirty="0"/>
              <a:t>株式会社</a:t>
            </a:r>
          </a:p>
          <a:p>
            <a:r>
              <a:rPr kumimoji="1" lang="ja-JP" altLang="en-US" sz="1200" dirty="0"/>
              <a:t>②部署：</a:t>
            </a:r>
            <a:r>
              <a:rPr kumimoji="1" lang="en-US" altLang="ja-JP" sz="1200" dirty="0"/>
              <a:t>FA</a:t>
            </a:r>
            <a:r>
              <a:rPr kumimoji="1" lang="ja-JP" altLang="en-US" sz="1200" dirty="0"/>
              <a:t>システム事業本部</a:t>
            </a:r>
            <a:endParaRPr kumimoji="1" lang="en-US" altLang="ja-JP" sz="1200" dirty="0"/>
          </a:p>
          <a:p>
            <a:r>
              <a:rPr kumimoji="1" lang="ja-JP" altLang="en-US" sz="1200" dirty="0"/>
              <a:t>③担当者：檀浦　直樹／増岡雄太</a:t>
            </a:r>
          </a:p>
          <a:p>
            <a:r>
              <a:rPr kumimoji="1" lang="ja-JP" altLang="en-US" sz="1200" dirty="0"/>
              <a:t>④</a:t>
            </a:r>
            <a:r>
              <a:rPr lang="ja-JP" altLang="en-US" sz="1200" dirty="0"/>
              <a:t>携帯</a:t>
            </a:r>
            <a:r>
              <a:rPr kumimoji="1" lang="ja-JP" altLang="en-US" sz="1200" dirty="0"/>
              <a:t>　：</a:t>
            </a:r>
            <a:r>
              <a:rPr kumimoji="1" lang="en-US" altLang="ja-JP" sz="1200" dirty="0"/>
              <a:t>090-1481-9315</a:t>
            </a:r>
            <a:r>
              <a:rPr kumimoji="1" lang="ja-JP" altLang="en-US" sz="1200" dirty="0"/>
              <a:t>／</a:t>
            </a:r>
            <a:r>
              <a:rPr kumimoji="1" lang="en-US" altLang="ja-JP" sz="1200" dirty="0"/>
              <a:t>090-4856-9584</a:t>
            </a:r>
          </a:p>
          <a:p>
            <a:r>
              <a:rPr kumimoji="1" lang="en-US" altLang="ja-JP" sz="1200" dirty="0"/>
              <a:t>⑤E-Mail</a:t>
            </a:r>
            <a:r>
              <a:rPr kumimoji="1" lang="ja-JP" altLang="en-US" sz="1200" dirty="0"/>
              <a:t>：</a:t>
            </a:r>
            <a:r>
              <a:rPr kumimoji="1" lang="en-US" altLang="ja-JP" sz="1200" dirty="0"/>
              <a:t>Dannoura.Naoki@dx.MitsubishiElectric.co.jp</a:t>
            </a:r>
          </a:p>
          <a:p>
            <a:r>
              <a:rPr lang="ja-JP" altLang="en-US" sz="1200" dirty="0"/>
              <a:t>　　　　　</a:t>
            </a:r>
            <a:r>
              <a:rPr lang="en-US" altLang="ja-JP" sz="1200" dirty="0"/>
              <a:t>masuoka.yuta@db.MitsubishiElectric.co.jp</a:t>
            </a:r>
            <a:endParaRPr kumimoji="1" lang="ja-JP" altLang="en-US" sz="1200" dirty="0"/>
          </a:p>
        </p:txBody>
      </p:sp>
      <p:sp>
        <p:nvSpPr>
          <p:cNvPr id="14" name="スライド番号プレースホルダー 13">
            <a:extLst>
              <a:ext uri="{FF2B5EF4-FFF2-40B4-BE49-F238E27FC236}">
                <a16:creationId xmlns:a16="http://schemas.microsoft.com/office/drawing/2014/main" id="{CD997810-5FFB-95B5-EFF6-EC8B66D7DE8A}"/>
              </a:ext>
            </a:extLst>
          </p:cNvPr>
          <p:cNvSpPr>
            <a:spLocks noGrp="1"/>
          </p:cNvSpPr>
          <p:nvPr>
            <p:ph type="sldNum" sz="quarter" idx="12"/>
          </p:nvPr>
        </p:nvSpPr>
        <p:spPr/>
        <p:txBody>
          <a:bodyPr/>
          <a:lstStyle/>
          <a:p>
            <a:fld id="{E7784300-A231-4CE8-BF2A-B73085566916}" type="slidenum">
              <a:rPr kumimoji="1" lang="ja-JP" altLang="en-US" smtClean="0"/>
              <a:t>82</a:t>
            </a:fld>
            <a:r>
              <a:rPr kumimoji="1" lang="ja-JP" altLang="en-US"/>
              <a:t>ページ</a:t>
            </a:r>
            <a:endParaRPr kumimoji="1" lang="ja-JP" altLang="en-US" dirty="0"/>
          </a:p>
        </p:txBody>
      </p:sp>
    </p:spTree>
    <p:extLst>
      <p:ext uri="{BB962C8B-B14F-4D97-AF65-F5344CB8AC3E}">
        <p14:creationId xmlns:p14="http://schemas.microsoft.com/office/powerpoint/2010/main" val="689381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2"/>
          <p:cNvSpPr txBox="1">
            <a:spLocks noChangeArrowheads="1"/>
          </p:cNvSpPr>
          <p:nvPr/>
        </p:nvSpPr>
        <p:spPr bwMode="auto">
          <a:xfrm>
            <a:off x="1847721" y="71779"/>
            <a:ext cx="42482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ブレーカ</a:t>
            </a:r>
            <a:r>
              <a:rPr lang="ja-JP" altLang="en-US" sz="2800" b="1" dirty="0">
                <a:solidFill>
                  <a:srgbClr val="000000"/>
                </a:solidFill>
                <a:latin typeface="ＭＳ Ｐゴシック" pitchFamily="50" charset="-128"/>
              </a:rPr>
              <a:t>の</a:t>
            </a:r>
            <a:r>
              <a:rPr kumimoji="1" lang="ja-JP" altLang="en-US" sz="2800" b="1"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配線について②</a:t>
            </a:r>
          </a:p>
        </p:txBody>
      </p:sp>
      <p:sp>
        <p:nvSpPr>
          <p:cNvPr id="30724" name="Text Box 4"/>
          <p:cNvSpPr txBox="1">
            <a:spLocks noChangeArrowheads="1"/>
          </p:cNvSpPr>
          <p:nvPr/>
        </p:nvSpPr>
        <p:spPr bwMode="auto">
          <a:xfrm>
            <a:off x="523769" y="829411"/>
            <a:ext cx="11153365" cy="5570756"/>
          </a:xfrm>
          <a:prstGeom prst="rect">
            <a:avLst/>
          </a:prstGeom>
          <a:solidFill>
            <a:schemeClr val="accent1">
              <a:lumMod val="20000"/>
              <a:lumOff val="80000"/>
            </a:schemeClr>
          </a:solidFill>
          <a:ln>
            <a:solidFill>
              <a:schemeClr val="tx1"/>
            </a:solidFill>
          </a:ln>
          <a:effectLst/>
        </p:spPr>
        <p:txBody>
          <a:bodyPr wrap="square">
            <a:spAutoFit/>
          </a:bodyPr>
          <a:lstStyle>
            <a:lvl1pPr algn="l">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buNone/>
            </a:pPr>
            <a:r>
              <a:rPr lang="en-US" altLang="ja-JP" sz="2000" dirty="0"/>
              <a:t>NEC 430.28 (1) </a:t>
            </a:r>
            <a:r>
              <a:rPr lang="ja-JP" altLang="en-US" sz="2000" dirty="0"/>
              <a:t>と </a:t>
            </a:r>
            <a:r>
              <a:rPr lang="en-US" altLang="ja-JP" sz="2000" dirty="0"/>
              <a:t>UL 508A 31.4.3 (b)</a:t>
            </a:r>
            <a:r>
              <a:rPr lang="ja-JP" altLang="en-US" sz="2000" dirty="0"/>
              <a:t>におけるタップルール概要</a:t>
            </a:r>
            <a:endParaRPr lang="en-US" altLang="ja-JP" sz="2000" dirty="0"/>
          </a:p>
          <a:p>
            <a:pPr>
              <a:buNone/>
            </a:pPr>
            <a:endParaRPr lang="en-US" altLang="ja-JP" sz="2000" dirty="0"/>
          </a:p>
          <a:p>
            <a:pPr>
              <a:buNone/>
            </a:pPr>
            <a:r>
              <a:rPr lang="ja-JP" altLang="en-US" sz="2000" dirty="0"/>
              <a:t>①フィールドワイヤリングでの条件を踏まえ、配線電流許容はフィーダ ブレーカーの</a:t>
            </a:r>
            <a:endParaRPr lang="en-US" altLang="ja-JP" sz="2000" dirty="0"/>
          </a:p>
          <a:p>
            <a:pPr>
              <a:buNone/>
            </a:pPr>
            <a:r>
              <a:rPr lang="ja-JP" altLang="en-US" sz="2000" dirty="0"/>
              <a:t>　定格電流の</a:t>
            </a:r>
            <a:r>
              <a:rPr lang="en-US" altLang="ja-JP" sz="2000" dirty="0"/>
              <a:t>1/10</a:t>
            </a:r>
            <a:r>
              <a:rPr lang="ja-JP" altLang="en-US" sz="2000" dirty="0"/>
              <a:t>以上、且つ距離は</a:t>
            </a:r>
            <a:r>
              <a:rPr lang="en-US" altLang="ja-JP" sz="2000" dirty="0"/>
              <a:t>3m</a:t>
            </a:r>
            <a:r>
              <a:rPr lang="ja-JP" altLang="en-US" sz="2000" dirty="0"/>
              <a:t>以下 。</a:t>
            </a:r>
            <a:endParaRPr lang="en-US" altLang="ja-JP" sz="2000" dirty="0"/>
          </a:p>
          <a:p>
            <a:pPr>
              <a:buNone/>
            </a:pPr>
            <a:r>
              <a:rPr lang="ja-JP" altLang="en-US" sz="2000" dirty="0"/>
              <a:t>②配線電流許容はフィーダ ブレーカーの定格電流の</a:t>
            </a:r>
            <a:r>
              <a:rPr lang="en-US" altLang="ja-JP" sz="2000" dirty="0"/>
              <a:t>1/3</a:t>
            </a:r>
            <a:r>
              <a:rPr lang="ja-JP" altLang="en-US" sz="2000" dirty="0"/>
              <a:t>以上、且つ距離は</a:t>
            </a:r>
            <a:r>
              <a:rPr lang="en-US" altLang="ja-JP" sz="2000" dirty="0"/>
              <a:t>7.5m</a:t>
            </a:r>
            <a:r>
              <a:rPr lang="ja-JP" altLang="en-US" sz="2000" dirty="0"/>
              <a:t>以下 。</a:t>
            </a:r>
            <a:endParaRPr lang="en-US" altLang="ja-JP" sz="2000" dirty="0"/>
          </a:p>
          <a:p>
            <a:pPr>
              <a:buNone/>
            </a:pPr>
            <a:r>
              <a:rPr lang="en-US" altLang="ja-JP" sz="2000" dirty="0"/>
              <a:t>※</a:t>
            </a:r>
            <a:r>
              <a:rPr lang="ja-JP" altLang="en-US" sz="2000" dirty="0"/>
              <a:t>詳細は参照規格にてご確認願います。</a:t>
            </a:r>
            <a:endParaRPr lang="en-US" altLang="ja-JP" sz="2000" dirty="0"/>
          </a:p>
          <a:p>
            <a:pPr>
              <a:buNone/>
            </a:pPr>
            <a:r>
              <a:rPr lang="ja-JP" altLang="en-US" sz="2000" dirty="0"/>
              <a:t>参考例：　　　　　</a:t>
            </a:r>
            <a:endParaRPr lang="en-US" altLang="ja-JP" sz="2000" dirty="0"/>
          </a:p>
          <a:p>
            <a:pPr>
              <a:buNone/>
            </a:pPr>
            <a:endParaRPr lang="en-US" altLang="ja-JP" sz="2000" dirty="0"/>
          </a:p>
          <a:p>
            <a:pPr>
              <a:buNone/>
            </a:pPr>
            <a:endParaRPr lang="en-US" altLang="ja-JP" sz="2000" dirty="0"/>
          </a:p>
          <a:p>
            <a:pPr>
              <a:buNone/>
            </a:pPr>
            <a:endParaRPr lang="en-US" altLang="ja-JP" sz="2000" dirty="0"/>
          </a:p>
          <a:p>
            <a:pPr>
              <a:buNone/>
            </a:pPr>
            <a:endParaRPr lang="en-US" altLang="ja-JP" sz="2000" dirty="0"/>
          </a:p>
          <a:p>
            <a:pPr>
              <a:buNone/>
            </a:pPr>
            <a:endParaRPr lang="en-US" altLang="ja-JP" sz="2000" dirty="0"/>
          </a:p>
          <a:p>
            <a:pPr>
              <a:buNone/>
            </a:pPr>
            <a:endParaRPr lang="en-US" altLang="ja-JP" sz="2000" dirty="0"/>
          </a:p>
          <a:p>
            <a:pPr>
              <a:buNone/>
            </a:pPr>
            <a:endParaRPr lang="en-US" altLang="ja-JP" sz="2000" dirty="0"/>
          </a:p>
          <a:p>
            <a:pPr>
              <a:buNone/>
            </a:pPr>
            <a:r>
              <a:rPr lang="en-US" altLang="ja-JP" sz="2000" dirty="0"/>
              <a:t> </a:t>
            </a:r>
            <a:endParaRPr kumimoji="1" lang="ja-JP" altLang="en-US" sz="18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endParaRPr>
          </a:p>
        </p:txBody>
      </p:sp>
      <p:pic>
        <p:nvPicPr>
          <p:cNvPr id="4" name="図 3"/>
          <p:cNvPicPr>
            <a:picLocks noChangeAspect="1"/>
          </p:cNvPicPr>
          <p:nvPr/>
        </p:nvPicPr>
        <p:blipFill>
          <a:blip r:embed="rId2"/>
          <a:stretch>
            <a:fillRect/>
          </a:stretch>
        </p:blipFill>
        <p:spPr>
          <a:xfrm>
            <a:off x="3593634" y="3091642"/>
            <a:ext cx="5004732" cy="3160878"/>
          </a:xfrm>
          <a:prstGeom prst="rect">
            <a:avLst/>
          </a:prstGeom>
        </p:spPr>
      </p:pic>
      <p:sp>
        <p:nvSpPr>
          <p:cNvPr id="2" name="テキスト ボックス 1">
            <a:extLst>
              <a:ext uri="{FF2B5EF4-FFF2-40B4-BE49-F238E27FC236}">
                <a16:creationId xmlns:a16="http://schemas.microsoft.com/office/drawing/2014/main" id="{FE9A947B-7DE7-A825-2C04-A3B4C3C3652E}"/>
              </a:ext>
            </a:extLst>
          </p:cNvPr>
          <p:cNvSpPr txBox="1"/>
          <p:nvPr/>
        </p:nvSpPr>
        <p:spPr>
          <a:xfrm>
            <a:off x="355600" y="148723"/>
            <a:ext cx="1236236" cy="369332"/>
          </a:xfrm>
          <a:prstGeom prst="rect">
            <a:avLst/>
          </a:prstGeom>
          <a:noFill/>
          <a:ln w="38100">
            <a:solidFill>
              <a:schemeClr val="tx1"/>
            </a:solidFill>
          </a:ln>
        </p:spPr>
        <p:txBody>
          <a:bodyPr wrap="none" rtlCol="0">
            <a:spAutoFit/>
          </a:bodyPr>
          <a:lstStyle/>
          <a:p>
            <a:r>
              <a:rPr kumimoji="1" lang="ja-JP" altLang="en-US" dirty="0"/>
              <a:t>参考資料</a:t>
            </a:r>
            <a:r>
              <a:rPr lang="en-US" altLang="ja-JP" dirty="0"/>
              <a:t>5</a:t>
            </a:r>
            <a:endParaRPr kumimoji="1" lang="ja-JP" altLang="en-US" dirty="0"/>
          </a:p>
        </p:txBody>
      </p:sp>
      <p:sp>
        <p:nvSpPr>
          <p:cNvPr id="7" name="スライド番号プレースホルダー 6">
            <a:extLst>
              <a:ext uri="{FF2B5EF4-FFF2-40B4-BE49-F238E27FC236}">
                <a16:creationId xmlns:a16="http://schemas.microsoft.com/office/drawing/2014/main" id="{4DA81DC0-1628-437F-1EE6-0CE47D9876C2}"/>
              </a:ext>
            </a:extLst>
          </p:cNvPr>
          <p:cNvSpPr>
            <a:spLocks noGrp="1"/>
          </p:cNvSpPr>
          <p:nvPr>
            <p:ph type="sldNum" sz="quarter" idx="12"/>
          </p:nvPr>
        </p:nvSpPr>
        <p:spPr/>
        <p:txBody>
          <a:bodyPr/>
          <a:lstStyle/>
          <a:p>
            <a:fld id="{EE6B4B11-9538-48C2-A03B-57C923024A3C}" type="slidenum">
              <a:rPr kumimoji="1" lang="ja-JP" altLang="en-US" smtClean="0"/>
              <a:t>9</a:t>
            </a:fld>
            <a:r>
              <a:rPr kumimoji="1" lang="ja-JP" altLang="en-US"/>
              <a:t>ページ</a:t>
            </a:r>
            <a:endParaRPr kumimoji="1" lang="ja-JP" altLang="en-US" dirty="0"/>
          </a:p>
        </p:txBody>
      </p:sp>
    </p:spTree>
    <p:extLst>
      <p:ext uri="{BB962C8B-B14F-4D97-AF65-F5344CB8AC3E}">
        <p14:creationId xmlns:p14="http://schemas.microsoft.com/office/powerpoint/2010/main" val="122335664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8946</TotalTime>
  <Words>7087</Words>
  <Application>Microsoft Office PowerPoint</Application>
  <PresentationFormat>ワイド画面</PresentationFormat>
  <Paragraphs>1271</Paragraphs>
  <Slides>82</Slides>
  <Notes>0</Notes>
  <HiddenSlides>1</HiddenSlides>
  <MMClips>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82</vt:i4>
      </vt:variant>
    </vt:vector>
  </HeadingPairs>
  <TitlesOfParts>
    <vt:vector size="94" baseType="lpstr">
      <vt:lpstr>HGSｺﾞｼｯｸE</vt:lpstr>
      <vt:lpstr>HG丸ｺﾞｼｯｸM-PRO</vt:lpstr>
      <vt:lpstr>ＭＳ Ｐゴシック</vt:lpstr>
      <vt:lpstr>游ゴシック</vt:lpstr>
      <vt:lpstr>游ゴシック Light</vt:lpstr>
      <vt:lpstr>Arial</vt:lpstr>
      <vt:lpstr>Calibri</vt:lpstr>
      <vt:lpstr>Segoe UI</vt:lpstr>
      <vt:lpstr>Symbol</vt:lpstr>
      <vt:lpstr>Wingdings</vt:lpstr>
      <vt:lpstr>Office テーマ</vt:lpstr>
      <vt:lpstr>1_Office テーマ</vt:lpstr>
      <vt:lpstr>北米向制御盤内の オサダ製SCCR認定端子台を使用した配線分岐方法</vt:lpstr>
      <vt:lpstr>改定履歴</vt:lpstr>
      <vt:lpstr>目次</vt:lpstr>
      <vt:lpstr>1.　配線分岐の方法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参考1.1　オサダ　端子台総合カタログ　2022.12版の訂正箇所①</vt:lpstr>
      <vt:lpstr>2.0.1　修正箇所について（2023.6.2提示仕様からの修正箇所）</vt:lpstr>
      <vt:lpstr>PowerPoint プレゼンテーション</vt:lpstr>
      <vt:lpstr>2.0.2　　分岐端子台の配線方法 　　　　　オサダ製分岐端子台と富士電機製ブレーカの組合せ配線例</vt:lpstr>
      <vt:lpstr>PowerPoint プレゼンテーション</vt:lpstr>
      <vt:lpstr>2.1.1.1　125AF　BW125JAGU+OTP-6000N-5-3P-SCCR 　　　　　組合せ認定SCCR：30kA(AC480V以下）</vt:lpstr>
      <vt:lpstr>OTP-6000Nシリーズとコンビネーション</vt:lpstr>
      <vt:lpstr>2.1.1.2　125AF　BW125RAGU+OTP-6000N-5-3P-SCCR 　　　 組合せ認定SCCR：50kA(AC480V以下）</vt:lpstr>
      <vt:lpstr>OTP-6000Nシリーズとコンビネーション</vt:lpstr>
      <vt:lpstr>2.1.1.3　250AF　BW250JAGU+OTP-9000-M10-3P-SCCR 　　　 組合せ認定SCCR：30kA(AC480V以下）</vt:lpstr>
      <vt:lpstr>OTP-9000シリーズとコンビネーション</vt:lpstr>
      <vt:lpstr>2.1.1.4　250AF　BW250RAGU+OTP-2000-3-3P-SCCR 　　　組合せ認定SCCR：50kA(AC480V以下　200A以下）</vt:lpstr>
      <vt:lpstr>OTP-2000シリーズとコンビネーション</vt:lpstr>
      <vt:lpstr>2.1.1.5　250AF　BW250RAGU+OTP-9000-M10-3P-SCCR 　　　 組合せ認定SCCR：30KA(AC480V以下）</vt:lpstr>
      <vt:lpstr>OTP-9000シリーズとコンビネーション</vt:lpstr>
      <vt:lpstr>2.1.1.6　400AF　BW400RAGU+OTP-7000-3P-SCCR                組合せ認定SCCR：50kA(AC480V以下）</vt:lpstr>
      <vt:lpstr>OTP-7000シリーズとコンビネーション</vt:lpstr>
      <vt:lpstr>PowerPoint プレゼンテーション</vt:lpstr>
      <vt:lpstr>OK-700SE-1</vt:lpstr>
      <vt:lpstr>2.1.1.8　400AF　BW400RAGU+OK-700SEF-3-SCCR           組合せ認定SCCR：50kA(AC480V以下）</vt:lpstr>
      <vt:lpstr>OK-700SEF-3</vt:lpstr>
      <vt:lpstr>2.1.1.9　630AF　BW630RAGU+OK-700SF-SCCR 　　　　組合せ認定SCCR：50kA(AC480V以下　600A以下）</vt:lpstr>
      <vt:lpstr>OK-700SF</vt:lpstr>
      <vt:lpstr>2.1.1.10　630AF　BW630RAGU+OK-700SFF-3-SCCR           組合せ認定SCCR：50kA(AC480V以下）</vt:lpstr>
      <vt:lpstr>OK-700SFF-3</vt:lpstr>
      <vt:lpstr>PowerPoint プレゼンテーション</vt:lpstr>
      <vt:lpstr>2.1.2.1　50AF　BW50RBGU+OTP-80N-2-3P-SCCR              組合せ認定SCCR：18kA(AC240V以下）</vt:lpstr>
      <vt:lpstr>OTP-80Nシリーズとコンビネーション</vt:lpstr>
      <vt:lpstr>2.1.2.2　100AF　BW100EAGU+OTP-6000N-5-3P-SCCR               組合せ認定SCCR：14kA(AC240V以下）</vt:lpstr>
      <vt:lpstr>OTP-6000Nシリーズとコンビネーション</vt:lpstr>
      <vt:lpstr>2.1.2.3　125AF　BW125JAGU+OTP-6000N-5-3P-SCCR                組合せ認定SCCR：50kA(AC240V以下）</vt:lpstr>
      <vt:lpstr>OTP-6000Nシリーズとコンビネーション</vt:lpstr>
      <vt:lpstr>2.1.2.4　250AF　BW250JAGU+OTP-9000-M10-3P-SCCR              組合せ認定SCCR：50kA(AC240V以下）</vt:lpstr>
      <vt:lpstr>OTP-9000シリーズとコンビネーション</vt:lpstr>
      <vt:lpstr>2.1.2.5　250AF　BW250RAGU+OTP-9000-M10-3P-SCCR                   組合せ認定SCCR：50kA(AC240V以）</vt:lpstr>
      <vt:lpstr>OTP-9000シリーズとコンビネーション</vt:lpstr>
      <vt:lpstr>2.1.2.6　400AF　BW400SAGU+OTP-7000-3P-SCCR                  組合せ認定SCCR：50kA(AC240V以下）</vt:lpstr>
      <vt:lpstr>OTP-7000シリーズとコンビネーション</vt:lpstr>
      <vt:lpstr>PowerPoint プレゼンテーション</vt:lpstr>
      <vt:lpstr>2.2.1.1　 125AF　NF125-HVU+OTP-6000N-5-3P-P32-SCCR 　　　 組合せ認定SCCR：50kA(AC480V以下）</vt:lpstr>
      <vt:lpstr>OTP-6000Nシリーズとコンビネーション</vt:lpstr>
      <vt:lpstr>2.2.1.2　 250AF　NF250-HVU+OTP-9000-M10-3P-SCCR 　　　 組合せ認定SCCR：50kA(AC480V以下）</vt:lpstr>
      <vt:lpstr>OTP-9000シリーズとコンビネーション</vt:lpstr>
      <vt:lpstr>2.2.1.3　 400AF　NF400-HWU+OTP-8000-1-3P-SCCR                組合せ認定SCCR：35kA(AC480V以下）</vt:lpstr>
      <vt:lpstr>OTP-8000シリーズとコンビネーション</vt:lpstr>
      <vt:lpstr>2.2.1.4　 400AF　NF400-HWU+OK-700SE-SCCR                組合せ認定SCCR：50kA(AC480V以下）</vt:lpstr>
      <vt:lpstr>OTP700SEシリーズとコンビネーション</vt:lpstr>
      <vt:lpstr>2.2.1.5　 400AF 　NF400-HWU +OK-700SEF-3-SCCR                組合せ認定SCCR：50kA(AC480V以下）</vt:lpstr>
      <vt:lpstr>OK-700シリーズとコンビネーション</vt:lpstr>
      <vt:lpstr>2.2.1.6　 630AF 　 630AF　NF630-HWU+OK-700SF-SCCR                組合せ認定SCCR：50kA(AC480V以下）</vt:lpstr>
      <vt:lpstr>OTP-700シリーズとコンビネーション</vt:lpstr>
      <vt:lpstr>2.2.1.7　 630AF　 NF630-HWU3600 +OK-700SFF-5-SCCR                組合せ認定SCCR：50kA(AC480V以下）</vt:lpstr>
      <vt:lpstr>OTP-700シリーズとコンビネーション</vt:lpstr>
      <vt:lpstr>PowerPoint プレゼンテーション</vt:lpstr>
      <vt:lpstr>2.2.2.1　 50AF     NF50-SVFU+OTP-50N-3P-SCCR 　　　 組合せ認定SCCR：14kA(AC240V以下）</vt:lpstr>
      <vt:lpstr>OTP-50Nシリーズとコンビネーション</vt:lpstr>
      <vt:lpstr>2.2.2.2　 100AF　NF100-HRU+OTP-6000N-5-3P-P32-SCCR 　　　 組合せ認定SCCR：35kA(AC240V以下）</vt:lpstr>
      <vt:lpstr>OTP-6000Nシリーズとコンビネーション</vt:lpstr>
      <vt:lpstr>2.2.2.3　 125AF　NF125-SVU+OTP-6000N-5-3P-P32-SCCR 　　　 組合せ認定SCCR：50kA(AC240V以下）</vt:lpstr>
      <vt:lpstr>OTP-6000Nシリーズとコンビネーション</vt:lpstr>
      <vt:lpstr>2.2.2.4　 250AF　NF250-SVU+OTP-9000-M10-3P-SCCR  　　　 組合せ認定SCCR：50kA(AC240V以下）</vt:lpstr>
      <vt:lpstr>OTP-9000シリーズとコンビネーション</vt:lpstr>
      <vt:lpstr>2.2.2.5　 400AF　NF400-SWU+OTP-7000-3P-SCCR 　　　 組合せ認定SCCR：35kA(AC240V以下　200A以下）</vt:lpstr>
      <vt:lpstr>OTP-7000シリーズとコンビネーション</vt:lpstr>
      <vt:lpstr>2.3　オサダ端子台のULファイル</vt:lpstr>
      <vt:lpstr>2.4　オサダ端子台の参考図面</vt:lpstr>
      <vt:lpstr>3.　制御盤製作事例について</vt:lpstr>
      <vt:lpstr>3.2　CB-TB配線比較</vt:lpstr>
      <vt:lpstr>4　問合せ窓口</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北米向制御盤内の配線分岐について</dc:title>
  <dc:creator>豊久 平田</dc:creator>
  <cp:lastModifiedBy>Kenji Imaoka</cp:lastModifiedBy>
  <cp:revision>122</cp:revision>
  <cp:lastPrinted>2026-01-27T01:00:57Z</cp:lastPrinted>
  <dcterms:created xsi:type="dcterms:W3CDTF">2023-06-29T01:22:18Z</dcterms:created>
  <dcterms:modified xsi:type="dcterms:W3CDTF">2026-03-16T06:57:22Z</dcterms:modified>
</cp:coreProperties>
</file>